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68" r:id="rId4"/>
    <p:sldId id="263" r:id="rId5"/>
    <p:sldId id="269" r:id="rId6"/>
    <p:sldId id="283" r:id="rId7"/>
    <p:sldId id="271" r:id="rId8"/>
    <p:sldId id="270" r:id="rId9"/>
    <p:sldId id="272" r:id="rId10"/>
    <p:sldId id="273" r:id="rId11"/>
    <p:sldId id="274" r:id="rId12"/>
    <p:sldId id="275" r:id="rId13"/>
    <p:sldId id="276" r:id="rId14"/>
    <p:sldId id="277" r:id="rId15"/>
    <p:sldId id="259" r:id="rId16"/>
    <p:sldId id="278" r:id="rId17"/>
    <p:sldId id="279" r:id="rId18"/>
    <p:sldId id="262" r:id="rId19"/>
    <p:sldId id="280" r:id="rId20"/>
    <p:sldId id="281" r:id="rId21"/>
    <p:sldId id="282" r:id="rId22"/>
    <p:sldId id="267" r:id="rId23"/>
    <p:sldId id="261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971" autoAdjust="0"/>
  </p:normalViewPr>
  <p:slideViewPr>
    <p:cSldViewPr>
      <p:cViewPr varScale="1">
        <p:scale>
          <a:sx n="92" d="100"/>
          <a:sy n="92" d="100"/>
        </p:scale>
        <p:origin x="-21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5C579C-0239-4B87-A993-ACA9EE37A705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DA03E7-73CD-48C4-9861-64348E37DC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920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Anything other than public/open limited to 3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Communication made easy</a:t>
            </a:r>
          </a:p>
          <a:p>
            <a:r>
              <a:rPr lang="en-US" dirty="0" smtClean="0"/>
              <a:t>Group members can see papers and folders you add to the group on their newsfeed. Keep up-to-date with your collaborators and make working together a walk in the park.</a:t>
            </a:r>
          </a:p>
          <a:p>
            <a:r>
              <a:rPr lang="en-US" dirty="0" smtClean="0"/>
              <a:t>See when others add documents</a:t>
            </a:r>
          </a:p>
          <a:p>
            <a:r>
              <a:rPr lang="en-US" dirty="0" smtClean="0"/>
              <a:t>Comment and like to start discussion</a:t>
            </a:r>
          </a:p>
          <a:p>
            <a:r>
              <a:rPr lang="en-US" dirty="0" smtClean="0"/>
              <a:t>Watch projects progress over time</a:t>
            </a:r>
          </a:p>
          <a:p>
            <a:r>
              <a:rPr lang="en-US" b="1" dirty="0" smtClean="0"/>
              <a:t>All your ideas in real-time</a:t>
            </a:r>
          </a:p>
          <a:p>
            <a:r>
              <a:rPr lang="en-US" dirty="0" smtClean="0"/>
              <a:t>Reviewing an article with your colleagues? When a group member adds a note, highlight or summary to a group document, the edit is visible to all the members of the group.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85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DA03E7-73CD-48C4-9861-64348E37DC7A}" type="slidenum">
              <a:rPr lang="en-US" smtClean="0"/>
              <a:t>12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DD0C2-00F3-4394-9872-57D9247FB541}" type="datetimeFigureOut">
              <a:rPr lang="en-US" smtClean="0"/>
              <a:t>4/24/2013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12FA7-AEE1-4731-9D63-D795DE313B3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sl.mendeley.com/about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mendeley.com/tipstricks/android-on-mendeley-an-app-guide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tunes.apple.com/gb/app/mendeley-reference-manager/id380669300?mt=8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nd.ly/11P8FD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mendeley.com/" TargetMode="Externa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“It’s like iTunes meets Facebook for academic research”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Statistical Computing</a:t>
            </a:r>
          </a:p>
          <a:p>
            <a:r>
              <a:rPr lang="en-US" dirty="0" smtClean="0"/>
              <a:t>Spring 2013</a:t>
            </a:r>
            <a:endParaRPr lang="en-US" dirty="0"/>
          </a:p>
        </p:txBody>
      </p:sp>
      <p:pic>
        <p:nvPicPr>
          <p:cNvPr id="1026" name="Picture 2" descr="Mendeley reference manager logo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6019800" cy="1413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Can create folders and subfolders to organize papers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A paper can be added to multiple folders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3124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Can create groups to share papers with others…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r>
              <a:rPr lang="en-US" dirty="0" smtClean="0"/>
              <a:t>More on this later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57200" y="4648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>
            <a:normAutofit/>
          </a:bodyPr>
          <a:lstStyle/>
          <a:p>
            <a:pPr algn="ctr">
              <a:buNone/>
            </a:pPr>
            <a:r>
              <a:rPr lang="en-US" dirty="0" smtClean="0"/>
              <a:t>Within a folder, can filter results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Using Bibliographic Information</a:t>
            </a:r>
          </a:p>
          <a:p>
            <a:pPr marL="514350" indent="-514350" algn="ctr">
              <a:buAutoNum type="arabicParenR"/>
            </a:pPr>
            <a:r>
              <a:rPr lang="en-US" dirty="0" smtClean="0"/>
              <a:t>Using the search bar</a:t>
            </a:r>
          </a:p>
          <a:p>
            <a:pPr marL="514350" indent="-514350" algn="ctr">
              <a:buAutoNum type="arabicParenR"/>
            </a:pPr>
            <a:endParaRPr lang="en-US" dirty="0"/>
          </a:p>
          <a:p>
            <a:pPr marL="514350" indent="-514350" algn="ctr">
              <a:buNone/>
            </a:pPr>
            <a:r>
              <a:rPr lang="en-US" sz="2200" i="1" u="sng" dirty="0" smtClean="0"/>
              <a:t>Note</a:t>
            </a:r>
            <a:r>
              <a:rPr lang="en-US" sz="2200" i="1" dirty="0" smtClean="0"/>
              <a:t>: If using bibliographic information be careful… </a:t>
            </a:r>
          </a:p>
          <a:p>
            <a:pPr marL="514350" indent="-514350" algn="ctr">
              <a:buNone/>
            </a:pPr>
            <a:r>
              <a:rPr lang="en-US" sz="2200" i="1" dirty="0" smtClean="0"/>
              <a:t>J. Doe, John Doe, and JN Doe </a:t>
            </a:r>
          </a:p>
          <a:p>
            <a:pPr marL="514350" indent="-514350" algn="ctr">
              <a:buNone/>
            </a:pPr>
            <a:r>
              <a:rPr lang="en-US" sz="2200" i="1" dirty="0" smtClean="0"/>
              <a:t>will each be different entries!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 t="51111" r="82334" b="40000"/>
          <a:stretch>
            <a:fillRect/>
          </a:stretch>
        </p:blipFill>
        <p:spPr bwMode="auto">
          <a:xfrm>
            <a:off x="381000" y="2590800"/>
            <a:ext cx="430784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 l="83434" t="2873" b="90662"/>
          <a:stretch>
            <a:fillRect/>
          </a:stretch>
        </p:blipFill>
        <p:spPr bwMode="auto">
          <a:xfrm>
            <a:off x="228600" y="4572000"/>
            <a:ext cx="451273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on Documents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 b="3704"/>
          <a:stretch>
            <a:fillRect/>
          </a:stretch>
        </p:blipFill>
        <p:spPr bwMode="auto">
          <a:xfrm>
            <a:off x="0" y="121920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export document with notes/highlights: File </a:t>
            </a:r>
            <a:r>
              <a:rPr lang="en-US" dirty="0" smtClean="0">
                <a:sym typeface="Wingdings" pitchFamily="2" charset="2"/>
              </a:rPr>
              <a:t>Export PDF with Annotations  Click (1) Article Content  which will include the highlights (2) Notes to include stick notes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Notes on Papers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changes are accessible on any linked desktop or online </a:t>
            </a:r>
            <a:r>
              <a:rPr lang="en-US" dirty="0" smtClean="0">
                <a:solidFill>
                  <a:srgbClr val="FF0000"/>
                </a:solidFill>
              </a:rPr>
              <a:t>AS LONG AS YOU SYNC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Once a document has been read the radio button will turn from green to gray</a:t>
            </a:r>
            <a:endParaRPr lang="en-US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 r="84167" b="91111"/>
          <a:stretch>
            <a:fillRect/>
          </a:stretch>
        </p:blipFill>
        <p:spPr bwMode="auto">
          <a:xfrm>
            <a:off x="2438400" y="2667000"/>
            <a:ext cx="3429000" cy="108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eft Arrow 5"/>
          <p:cNvSpPr/>
          <p:nvPr/>
        </p:nvSpPr>
        <p:spPr>
          <a:xfrm>
            <a:off x="5486400" y="3118923"/>
            <a:ext cx="15240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9167" t="8892" r="46443" b="71850"/>
          <a:stretch/>
        </p:blipFill>
        <p:spPr bwMode="auto">
          <a:xfrm>
            <a:off x="1600200" y="5029200"/>
            <a:ext cx="6324600" cy="171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V="1">
            <a:off x="685800" y="6019800"/>
            <a:ext cx="1143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685800" y="6324600"/>
            <a:ext cx="1143000" cy="3048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r="49256" b="74559"/>
          <a:stretch/>
        </p:blipFill>
        <p:spPr bwMode="auto">
          <a:xfrm>
            <a:off x="0" y="2272814"/>
            <a:ext cx="9144000" cy="2617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Microsoft Word</a:t>
            </a:r>
            <a:endParaRPr lang="en-US" dirty="0"/>
          </a:p>
        </p:txBody>
      </p:sp>
      <p:sp>
        <p:nvSpPr>
          <p:cNvPr id="9" name="Left Arrow 8"/>
          <p:cNvSpPr/>
          <p:nvPr/>
        </p:nvSpPr>
        <p:spPr>
          <a:xfrm rot="8113389">
            <a:off x="1768723" y="3594586"/>
            <a:ext cx="1524000" cy="457200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1816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To Install:</a:t>
            </a:r>
            <a:r>
              <a:rPr lang="en-US" dirty="0" smtClean="0"/>
              <a:t> In mendeley Tools</a:t>
            </a:r>
            <a:r>
              <a:rPr lang="en-US" dirty="0" smtClean="0">
                <a:sym typeface="Wingdings" pitchFamily="2" charset="2"/>
              </a:rPr>
              <a:t>Install MSWord Plugin</a:t>
            </a:r>
          </a:p>
          <a:p>
            <a:r>
              <a:rPr lang="en-US" dirty="0" smtClean="0">
                <a:sym typeface="Wingdings" pitchFamily="2" charset="2"/>
              </a:rPr>
              <a:t>*Can also add citations by drag and drop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BibTex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8305800" cy="3951288"/>
          </a:xfrm>
        </p:spPr>
        <p:txBody>
          <a:bodyPr/>
          <a:lstStyle/>
          <a:p>
            <a:r>
              <a:rPr lang="en-US" dirty="0" smtClean="0"/>
              <a:t>Continuously updated BibTex File</a:t>
            </a:r>
          </a:p>
          <a:p>
            <a:pPr lvl="1"/>
            <a:r>
              <a:rPr lang="en-US" dirty="0" smtClean="0"/>
              <a:t>Tools-&gt;Options -&gt; BibTex tab</a:t>
            </a:r>
          </a:p>
          <a:p>
            <a:r>
              <a:rPr lang="en-US" dirty="0" smtClean="0"/>
              <a:t>Specific BibTex file</a:t>
            </a:r>
          </a:p>
          <a:p>
            <a:pPr lvl="1"/>
            <a:r>
              <a:rPr lang="en-US" dirty="0" smtClean="0"/>
              <a:t>File -&gt;Export-&gt;Save as .bib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Reference Manager</a:t>
            </a:r>
            <a:br>
              <a:rPr lang="en-US" dirty="0" smtClean="0"/>
            </a:br>
            <a:r>
              <a:rPr lang="en-US" sz="2700" i="1" dirty="0" smtClean="0"/>
              <a:t> Compatible with Word, Mac Word, Open Office and Bibtex</a:t>
            </a:r>
            <a:endParaRPr lang="en-US" i="1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Setting the Citation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8458200" cy="4530725"/>
          </a:xfrm>
        </p:spPr>
        <p:txBody>
          <a:bodyPr>
            <a:noAutofit/>
          </a:bodyPr>
          <a:lstStyle/>
          <a:p>
            <a:r>
              <a:rPr lang="en-US" dirty="0" smtClean="0"/>
              <a:t>View-&gt;Citation Style (-&gt;More Styles)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Also possible to create your own specific style</a:t>
            </a:r>
          </a:p>
          <a:p>
            <a:pPr lvl="1"/>
            <a:r>
              <a:rPr lang="en-US" dirty="0" smtClean="0">
                <a:hlinkClick r:id="rId3"/>
              </a:rPr>
              <a:t>http://csl.mendeley.com/about/</a:t>
            </a:r>
            <a:endParaRPr lang="en-US" dirty="0" smtClean="0"/>
          </a:p>
          <a:p>
            <a:pPr lvl="1"/>
            <a:r>
              <a:rPr lang="en-US" dirty="0" smtClean="0"/>
              <a:t>https://github.com/citation-style-editor/csl-editor/wiki/Using-the-Citation-Style-Editor-with-Mendeley-Desktop</a:t>
            </a:r>
          </a:p>
          <a:p>
            <a:pPr lvl="1"/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 l="9167" t="8889" r="50833" b="60000"/>
          <a:stretch>
            <a:fillRect/>
          </a:stretch>
        </p:blipFill>
        <p:spPr bwMode="auto">
          <a:xfrm>
            <a:off x="1371600" y="2590800"/>
            <a:ext cx="6096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Creating a Group</a:t>
            </a:r>
            <a:endParaRPr lang="en-US" dirty="0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 t="8889" r="47500" b="34815"/>
          <a:stretch>
            <a:fillRect/>
          </a:stretch>
        </p:blipFill>
        <p:spPr bwMode="auto">
          <a:xfrm>
            <a:off x="381000" y="1524000"/>
            <a:ext cx="8458200" cy="510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334000" y="2209800"/>
            <a:ext cx="3200400" cy="533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Interacting with a Group</a:t>
            </a:r>
            <a:endParaRPr lang="en-US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 l="19167" t="11852" r="35833" b="37778"/>
          <a:stretch>
            <a:fillRect/>
          </a:stretch>
        </p:blipFill>
        <p:spPr bwMode="auto">
          <a:xfrm>
            <a:off x="794084" y="1729279"/>
            <a:ext cx="7467600" cy="4701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Capabilities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Autofit/>
          </a:bodyPr>
          <a:lstStyle/>
          <a:p>
            <a:r>
              <a:rPr lang="en-US" sz="2000" dirty="0" smtClean="0"/>
              <a:t>Add and Organize</a:t>
            </a:r>
          </a:p>
          <a:p>
            <a:pPr lvl="1"/>
            <a:r>
              <a:rPr lang="en-US" sz="1800" dirty="0" smtClean="0"/>
              <a:t>Import and organize PDFs from your computer, EndNote™, Papers or </a:t>
            </a:r>
            <a:r>
              <a:rPr lang="en-US" sz="1800" dirty="0" smtClean="0"/>
              <a:t>Zotero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Reference Manager</a:t>
            </a:r>
          </a:p>
          <a:p>
            <a:pPr lvl="1"/>
            <a:r>
              <a:rPr lang="en-US" sz="1800" dirty="0" smtClean="0"/>
              <a:t>Generate citations and bibliographies in Microsoft Word, </a:t>
            </a:r>
            <a:r>
              <a:rPr lang="en-US" sz="1800" dirty="0" smtClean="0"/>
              <a:t>OpenOffice</a:t>
            </a:r>
            <a:r>
              <a:rPr lang="en-US" sz="1800" dirty="0" smtClean="0"/>
              <a:t>, and </a:t>
            </a:r>
            <a:r>
              <a:rPr lang="en-US" sz="1800" dirty="0" smtClean="0"/>
              <a:t>LaTeX</a:t>
            </a:r>
            <a:r>
              <a:rPr lang="en-US" sz="1800" dirty="0" smtClean="0"/>
              <a:t>.</a:t>
            </a:r>
          </a:p>
          <a:p>
            <a:r>
              <a:rPr lang="en-US" sz="2000" dirty="0" smtClean="0"/>
              <a:t>Read and Annotate</a:t>
            </a:r>
          </a:p>
          <a:p>
            <a:pPr lvl="1"/>
            <a:r>
              <a:rPr lang="en-US" sz="1800" dirty="0" smtClean="0"/>
              <a:t>Open PDFs and capture your thoughts through sticky notes and highlights.</a:t>
            </a:r>
          </a:p>
          <a:p>
            <a:r>
              <a:rPr lang="en-US" sz="2000" dirty="0" smtClean="0"/>
              <a:t>Collaborate</a:t>
            </a:r>
          </a:p>
          <a:p>
            <a:pPr lvl="1"/>
            <a:r>
              <a:rPr lang="en-US" sz="1800" dirty="0" smtClean="0"/>
              <a:t>Connect with colleagues and securely share your papers, notes and annotations.</a:t>
            </a:r>
          </a:p>
          <a:p>
            <a:r>
              <a:rPr lang="en-US" sz="2000" dirty="0" smtClean="0"/>
              <a:t>Backup, Sync and Mobile</a:t>
            </a:r>
          </a:p>
          <a:p>
            <a:pPr lvl="1"/>
            <a:r>
              <a:rPr lang="en-US" sz="1800" dirty="0" smtClean="0"/>
              <a:t>Access your papers on the web, iPhone or iPad.</a:t>
            </a:r>
          </a:p>
          <a:p>
            <a:r>
              <a:rPr lang="en-US" sz="2000" dirty="0" smtClean="0"/>
              <a:t>Network and Discover</a:t>
            </a:r>
          </a:p>
          <a:p>
            <a:pPr lvl="1"/>
            <a:r>
              <a:rPr lang="en-US" sz="1800" dirty="0" smtClean="0"/>
              <a:t>Discover papers, people and public groups.</a:t>
            </a:r>
          </a:p>
        </p:txBody>
      </p:sp>
      <p:sp>
        <p:nvSpPr>
          <p:cNvPr id="4" name="Rectangle 3"/>
          <p:cNvSpPr/>
          <p:nvPr/>
        </p:nvSpPr>
        <p:spPr>
          <a:xfrm>
            <a:off x="5461325" y="6488668"/>
            <a:ext cx="3682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http://www.mendeley.com/features/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Public Groups</a:t>
            </a:r>
            <a:endParaRPr lang="en-US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 l="24167" t="6667" r="25000" b="14815"/>
          <a:stretch>
            <a:fillRect/>
          </a:stretch>
        </p:blipFill>
        <p:spPr bwMode="auto">
          <a:xfrm>
            <a:off x="152400" y="1524000"/>
            <a:ext cx="5638800" cy="489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859376" y="2057400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i="1" dirty="0" smtClean="0"/>
              <a:t>Public groups act as a sort of academic facebook to identify new colleagues, discuss ideas, etc. </a:t>
            </a:r>
            <a:endParaRPr lang="en-US" sz="3200" i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Collaborate</a:t>
            </a:r>
            <a:br>
              <a:rPr lang="en-US" dirty="0" smtClean="0"/>
            </a:br>
            <a:r>
              <a:rPr lang="en-US" i="1" dirty="0" smtClean="0"/>
              <a:t>Identify New Papers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l="24167" r="25000" b="51111"/>
          <a:stretch>
            <a:fillRect/>
          </a:stretch>
        </p:blipFill>
        <p:spPr bwMode="auto">
          <a:xfrm>
            <a:off x="304800" y="1752600"/>
            <a:ext cx="8077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a Profile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19259" r="26316" b="42222"/>
          <a:stretch>
            <a:fillRect/>
          </a:stretch>
        </p:blipFill>
        <p:spPr bwMode="auto">
          <a:xfrm>
            <a:off x="304800" y="1524000"/>
            <a:ext cx="8458200" cy="376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81000" y="56388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When adding unpublished work to your library be sure to click the box in the bibliography pane for “Unpublished work – Exclude from Mendeley Web Catalog”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Backup, Sync, Mobile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Online backup of all sync files (1 GB of storage)</a:t>
            </a:r>
          </a:p>
          <a:p>
            <a:r>
              <a:rPr lang="en-US" dirty="0" smtClean="0"/>
              <a:t>Can sync multiple devices</a:t>
            </a:r>
          </a:p>
          <a:p>
            <a:r>
              <a:rPr lang="en-US" dirty="0" smtClean="0"/>
              <a:t>Can be used on the iPhone, iPad, Android, and others</a:t>
            </a:r>
          </a:p>
          <a:p>
            <a:pPr lvl="1"/>
            <a:r>
              <a:rPr lang="en-US" dirty="0">
                <a:hlinkClick r:id="rId3"/>
              </a:rPr>
              <a:t>http://blog.mendeley.com/tipstricks/android-on-mendeley-an-app-guide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4"/>
              </a:rPr>
              <a:t>Download from the App Store </a:t>
            </a:r>
            <a:r>
              <a:rPr lang="en-US" dirty="0" smtClean="0">
                <a:hlinkClick r:id="rId4"/>
              </a:rPr>
              <a:t>now</a:t>
            </a:r>
            <a:r>
              <a:rPr lang="en-US" dirty="0" smtClean="0"/>
              <a:t> (Apple)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Join the </a:t>
            </a:r>
            <a:r>
              <a:rPr lang="en-US" dirty="0"/>
              <a:t>following group: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mnd.ly/11P8FDa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Add a paper to the group (note only the reference will show up)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Leave a comment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30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http://www.mendeley.com/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Click the green sign up and download button (or you can link through your facebook account)</a:t>
            </a:r>
          </a:p>
          <a:p>
            <a:endParaRPr lang="en-US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/>
          <a:srcRect l="22795" t="6101" r="24016" b="35944"/>
          <a:stretch>
            <a:fillRect/>
          </a:stretch>
        </p:blipFill>
        <p:spPr bwMode="auto">
          <a:xfrm>
            <a:off x="304800" y="76200"/>
            <a:ext cx="7924800" cy="4857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ight Arrow 11"/>
          <p:cNvSpPr/>
          <p:nvPr/>
        </p:nvSpPr>
        <p:spPr>
          <a:xfrm rot="12982431">
            <a:off x="7424037" y="697659"/>
            <a:ext cx="1143000" cy="228600"/>
          </a:xfrm>
          <a:prstGeom prst="rightArrow">
            <a:avLst>
              <a:gd name="adj1" fmla="val 45413"/>
              <a:gd name="adj2" fmla="val 111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ight Arrow 12"/>
          <p:cNvSpPr/>
          <p:nvPr/>
        </p:nvSpPr>
        <p:spPr>
          <a:xfrm rot="18783255">
            <a:off x="740378" y="4877131"/>
            <a:ext cx="1143000" cy="228600"/>
          </a:xfrm>
          <a:prstGeom prst="rightArrow">
            <a:avLst>
              <a:gd name="adj1" fmla="val 45413"/>
              <a:gd name="adj2" fmla="val 111388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Mendeley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Tools-&gt;Options</a:t>
            </a:r>
          </a:p>
          <a:p>
            <a:pPr lvl="1"/>
            <a:r>
              <a:rPr lang="en-US" dirty="0" smtClean="0"/>
              <a:t>File Organizer: Select a location on the computer where Mendeley will keep a complete set of all papers</a:t>
            </a:r>
          </a:p>
          <a:p>
            <a:pPr lvl="2"/>
            <a:r>
              <a:rPr lang="en-US" dirty="0" smtClean="0"/>
              <a:t>Rename all papers using a common convention</a:t>
            </a:r>
          </a:p>
          <a:p>
            <a:pPr lvl="1"/>
            <a:r>
              <a:rPr lang="en-US" dirty="0" smtClean="0"/>
              <a:t>Watched Folder: Identify folder(s) where you commonly save pdfs. Program will automatically check this folder and add items to library</a:t>
            </a:r>
          </a:p>
          <a:p>
            <a:pPr lvl="2"/>
            <a:r>
              <a:rPr lang="en-US" dirty="0" smtClean="0"/>
              <a:t>Can set up different watched folders for each desktop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Papers Manually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Add Files</a:t>
            </a:r>
          </a:p>
          <a:p>
            <a:pPr lvl="1"/>
            <a:r>
              <a:rPr lang="en-US" dirty="0" smtClean="0"/>
              <a:t>If there is a specific saved document not in the watch folder</a:t>
            </a:r>
          </a:p>
          <a:p>
            <a:r>
              <a:rPr lang="en-US" dirty="0" smtClean="0"/>
              <a:t>Add Entry Manually</a:t>
            </a:r>
          </a:p>
          <a:p>
            <a:pPr lvl="1"/>
            <a:r>
              <a:rPr lang="en-US" dirty="0" smtClean="0"/>
              <a:t>Useful if you cant find a document copy but want an entry in the bibliography</a:t>
            </a:r>
          </a:p>
          <a:p>
            <a:r>
              <a:rPr lang="en-US" dirty="0" smtClean="0"/>
              <a:t>Drag and Drop</a:t>
            </a:r>
          </a:p>
          <a:p>
            <a:pPr lvl="1"/>
            <a:r>
              <a:rPr lang="en-US" dirty="0" smtClean="0"/>
              <a:t>Drag document onto Mendeley desktop to add manually</a:t>
            </a:r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 r="84583" b="83704"/>
          <a:stretch>
            <a:fillRect/>
          </a:stretch>
        </p:blipFill>
        <p:spPr bwMode="auto">
          <a:xfrm>
            <a:off x="304800" y="2209800"/>
            <a:ext cx="4229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Papers </a:t>
            </a:r>
            <a:r>
              <a:rPr lang="en-US" dirty="0" smtClean="0"/>
              <a:t>via the Web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Install App</a:t>
            </a:r>
            <a:endParaRPr lang="en-US" dirty="0" smtClean="0"/>
          </a:p>
          <a:p>
            <a:pPr lvl="1"/>
            <a:r>
              <a:rPr lang="en-US" dirty="0"/>
              <a:t>http://www.mendeley.com/import/</a:t>
            </a:r>
            <a:endParaRPr lang="en-US" dirty="0" smtClean="0"/>
          </a:p>
          <a:p>
            <a:pPr lvl="1"/>
            <a:r>
              <a:rPr lang="en-US" dirty="0" smtClean="0"/>
              <a:t>May have to allow pop-up</a:t>
            </a:r>
            <a:endParaRPr lang="en-US" dirty="0" smtClean="0"/>
          </a:p>
          <a:p>
            <a:r>
              <a:rPr lang="en-US" dirty="0" smtClean="0"/>
              <a:t>Supports Google Scholar, PubMed, and others</a:t>
            </a:r>
            <a:endParaRPr lang="en-US" dirty="0" smtClean="0"/>
          </a:p>
          <a:p>
            <a:pPr marL="0" indent="0" algn="ctr">
              <a:buNone/>
            </a:pPr>
            <a:r>
              <a:rPr lang="en-US" i="1" dirty="0" smtClean="0"/>
              <a:t>This option is still a little buggy</a:t>
            </a:r>
            <a:endParaRPr lang="en-US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6" t="2843" b="59340"/>
          <a:stretch/>
        </p:blipFill>
        <p:spPr bwMode="auto">
          <a:xfrm>
            <a:off x="0" y="1752600"/>
            <a:ext cx="4677032" cy="389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609600" y="3749840"/>
            <a:ext cx="1728916" cy="2286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10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Program automatically searches document for key bibliography info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19812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Ability to flag important or seminal papers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2098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Documents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anchor="ctr"/>
          <a:lstStyle/>
          <a:p>
            <a:pPr algn="ctr">
              <a:buNone/>
            </a:pPr>
            <a:r>
              <a:rPr lang="en-US" dirty="0" smtClean="0"/>
              <a:t>Occasionally program cannot find key bibliography information and it must be added manually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 t="8889" r="80833" b="48148"/>
          <a:stretch>
            <a:fillRect/>
          </a:stretch>
        </p:blipFill>
        <p:spPr bwMode="auto">
          <a:xfrm>
            <a:off x="304800" y="1371600"/>
            <a:ext cx="4114800" cy="518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04800" y="2438400"/>
            <a:ext cx="3886200" cy="22860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</TotalTime>
  <Words>760</Words>
  <Application>Microsoft Office PowerPoint</Application>
  <PresentationFormat>On-screen Show (4:3)</PresentationFormat>
  <Paragraphs>132</Paragraphs>
  <Slides>24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“It’s like iTunes meets Facebook for academic research”</vt:lpstr>
      <vt:lpstr>Program Capabilities</vt:lpstr>
      <vt:lpstr>Getting Started</vt:lpstr>
      <vt:lpstr>Mendeley Setup</vt:lpstr>
      <vt:lpstr>Adding Papers Manually</vt:lpstr>
      <vt:lpstr>Adding Papers via the Web</vt:lpstr>
      <vt:lpstr>Managing Documents</vt:lpstr>
      <vt:lpstr>Managing Documents</vt:lpstr>
      <vt:lpstr>Managing Documents</vt:lpstr>
      <vt:lpstr>Managing Documents</vt:lpstr>
      <vt:lpstr>Managing Documents</vt:lpstr>
      <vt:lpstr>Finding Documents</vt:lpstr>
      <vt:lpstr>Working on Documents</vt:lpstr>
      <vt:lpstr>Additional Notes on Papers</vt:lpstr>
      <vt:lpstr>Reference Manager  Compatible with Word, Mac Word, Open Office and Bibtex</vt:lpstr>
      <vt:lpstr>Reference Manager  Compatible with Word, Mac Word, Open Office and Bibtex</vt:lpstr>
      <vt:lpstr>Reference Manager  Compatible with Word, Mac Word, Open Office and Bibtex</vt:lpstr>
      <vt:lpstr>Collaborate Creating a Group</vt:lpstr>
      <vt:lpstr>Collaborate Interacting with a Group</vt:lpstr>
      <vt:lpstr>Collaborate Public Groups</vt:lpstr>
      <vt:lpstr>Collaborate Identify New Papers</vt:lpstr>
      <vt:lpstr>Maintaining a Profile</vt:lpstr>
      <vt:lpstr>Backup, Sync, Mobile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“It’s like iTunes meets Facebook for academic research”</dc:title>
  <dc:creator>CNE</dc:creator>
  <cp:lastModifiedBy>Caitlyn Ellerbe</cp:lastModifiedBy>
  <cp:revision>26</cp:revision>
  <dcterms:created xsi:type="dcterms:W3CDTF">2012-12-14T17:52:46Z</dcterms:created>
  <dcterms:modified xsi:type="dcterms:W3CDTF">2013-04-24T15:15:00Z</dcterms:modified>
</cp:coreProperties>
</file>