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3" r:id="rId7"/>
    <p:sldId id="273" r:id="rId8"/>
    <p:sldId id="274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86" r:id="rId20"/>
    <p:sldId id="283" r:id="rId21"/>
    <p:sldId id="276" r:id="rId22"/>
    <p:sldId id="277" r:id="rId23"/>
    <p:sldId id="278" r:id="rId24"/>
    <p:sldId id="279" r:id="rId25"/>
    <p:sldId id="281" r:id="rId26"/>
    <p:sldId id="282" r:id="rId27"/>
    <p:sldId id="284" r:id="rId28"/>
    <p:sldId id="287" r:id="rId29"/>
    <p:sldId id="285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59" autoAdjust="0"/>
  </p:normalViewPr>
  <p:slideViewPr>
    <p:cSldViewPr>
      <p:cViewPr varScale="1">
        <p:scale>
          <a:sx n="63" d="100"/>
          <a:sy n="63" d="100"/>
        </p:scale>
        <p:origin x="-135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D8EAE3-D638-4C91-9DD7-07DEC5FF75E3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FE3518-D1A1-4F14-8B8C-BE7743A29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3518-D1A1-4F14-8B8C-BE7743A2955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B4AADE2-21C3-4117-84FE-127E5E11013E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4AFDFD4-DC2A-46AE-8232-014F942C2F2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EndNoteWeb.html?SID=1DemhPE2JNB328p2dGn&amp;returnCode=ROUTER.Success&amp;SrcApp=CR&amp;Init=Y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tex-projec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ms.org/publications/authors/tex/tex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pk3HIIG9-o&amp;feature=youtu.b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an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560" y="1828800"/>
            <a:ext cx="7406640" cy="1472184"/>
          </a:xfrm>
        </p:spPr>
        <p:txBody>
          <a:bodyPr/>
          <a:lstStyle/>
          <a:p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Introduction to LaTeX and </a:t>
            </a:r>
            <a:r>
              <a:rPr lang="en-US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Bibtex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Manuscript Production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Cody Chiuzan</a:t>
            </a:r>
          </a:p>
          <a:p>
            <a:pPr algn="ctr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Computing for Research I</a:t>
            </a:r>
          </a:p>
          <a:p>
            <a:pPr algn="ctr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MUSC, April 16</a:t>
            </a:r>
            <a:r>
              <a:rPr lang="en-US" sz="22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2013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1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990600"/>
          </a:xfrm>
        </p:spPr>
        <p:txBody>
          <a:bodyPr/>
          <a:lstStyle/>
          <a:p>
            <a:r>
              <a:rPr lang="en-US" dirty="0" smtClean="0"/>
              <a:t>Type Style – Don’t overuse!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The default size is 10 points – change </a:t>
            </a:r>
            <a:r>
              <a:rPr lang="en-US" dirty="0" smtClean="0"/>
              <a:t>in </a:t>
            </a:r>
            <a:r>
              <a:rPr lang="en-US" i="1" dirty="0"/>
              <a:t>\</a:t>
            </a:r>
            <a:r>
              <a:rPr lang="en-US" i="1" dirty="0" err="1" smtClean="0"/>
              <a:t>documentclass</a:t>
            </a:r>
            <a:r>
              <a:rPr lang="en-US" i="1" dirty="0" smtClean="0"/>
              <a:t>{}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Shapes: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textup</a:t>
            </a:r>
            <a:r>
              <a:rPr lang="en-US" sz="2000" i="1" dirty="0" smtClean="0"/>
              <a:t> </a:t>
            </a:r>
            <a:r>
              <a:rPr lang="en-US" sz="2000" dirty="0" smtClean="0"/>
              <a:t>– upright ,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textit</a:t>
            </a:r>
            <a:r>
              <a:rPr lang="en-US" sz="2000" i="1" dirty="0" smtClean="0"/>
              <a:t> </a:t>
            </a:r>
            <a:r>
              <a:rPr lang="en-US" sz="2000" dirty="0" smtClean="0"/>
              <a:t>– italic,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textsl</a:t>
            </a:r>
            <a:r>
              <a:rPr lang="en-US" sz="2000" i="1" dirty="0" smtClean="0"/>
              <a:t> </a:t>
            </a:r>
            <a:r>
              <a:rPr lang="en-US" sz="2000" dirty="0" smtClean="0"/>
              <a:t>– slanted,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textsc</a:t>
            </a:r>
            <a:r>
              <a:rPr lang="en-US" sz="2000" i="1" dirty="0" smtClean="0"/>
              <a:t> </a:t>
            </a:r>
            <a:r>
              <a:rPr lang="en-US" sz="2000" dirty="0" smtClean="0"/>
              <a:t>– small caps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Series: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textmd</a:t>
            </a:r>
            <a:r>
              <a:rPr lang="en-US" sz="2000" i="1" dirty="0" smtClean="0"/>
              <a:t> </a:t>
            </a:r>
            <a:r>
              <a:rPr lang="en-US" sz="2000" dirty="0" smtClean="0"/>
              <a:t>– medium,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textbf</a:t>
            </a:r>
            <a:r>
              <a:rPr lang="en-US" sz="2000" i="1" dirty="0" smtClean="0"/>
              <a:t> </a:t>
            </a:r>
            <a:r>
              <a:rPr lang="en-US" sz="2000" dirty="0" smtClean="0"/>
              <a:t>– boldface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Families: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textrm</a:t>
            </a:r>
            <a:r>
              <a:rPr lang="en-US" sz="2000" i="1" dirty="0" smtClean="0"/>
              <a:t> </a:t>
            </a:r>
            <a:r>
              <a:rPr lang="en-US" sz="2000" dirty="0" smtClean="0"/>
              <a:t>– roman,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textsf</a:t>
            </a:r>
            <a:r>
              <a:rPr lang="en-US" sz="2000" i="1" dirty="0" smtClean="0"/>
              <a:t> </a:t>
            </a:r>
            <a:r>
              <a:rPr lang="en-US" sz="2000" dirty="0" smtClean="0"/>
              <a:t>– sans serif,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texttt</a:t>
            </a:r>
            <a:r>
              <a:rPr lang="en-US" sz="2000" i="1" dirty="0" smtClean="0"/>
              <a:t> </a:t>
            </a:r>
            <a:r>
              <a:rPr lang="en-US" sz="2000" dirty="0" smtClean="0"/>
              <a:t>– typewriter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Change size selectively:</a:t>
            </a:r>
          </a:p>
          <a:p>
            <a:pPr marL="54864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i="1" dirty="0" smtClean="0"/>
              <a:t>\Huge, \LARGE, \small, \</a:t>
            </a:r>
            <a:r>
              <a:rPr lang="en-US" sz="2000" i="1" dirty="0" err="1" smtClean="0"/>
              <a:t>footnotesize</a:t>
            </a:r>
            <a:r>
              <a:rPr lang="en-US" sz="2000" i="1" dirty="0" smtClean="0"/>
              <a:t>, \tiny</a:t>
            </a:r>
          </a:p>
        </p:txBody>
      </p:sp>
    </p:spTree>
    <p:extLst>
      <p:ext uri="{BB962C8B-B14F-4D97-AF65-F5344CB8AC3E}">
        <p14:creationId xmlns:p14="http://schemas.microsoft.com/office/powerpoint/2010/main" val="319773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990600"/>
          </a:xfrm>
        </p:spPr>
        <p:txBody>
          <a:bodyPr/>
          <a:lstStyle/>
          <a:p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Parts of the document that LaTeX treats differently:</a:t>
            </a:r>
          </a:p>
          <a:p>
            <a:pPr marL="0" indent="0" algn="ctr">
              <a:buNone/>
            </a:pPr>
            <a:r>
              <a:rPr lang="en-US" sz="2200" i="1" dirty="0" smtClean="0"/>
              <a:t>\begin{environment name}</a:t>
            </a:r>
          </a:p>
          <a:p>
            <a:pPr marL="0" indent="0" algn="ctr">
              <a:buNone/>
            </a:pPr>
            <a:r>
              <a:rPr lang="en-US" sz="2200" dirty="0" smtClean="0"/>
              <a:t>… your inspiration here</a:t>
            </a:r>
          </a:p>
          <a:p>
            <a:pPr marL="0" indent="0" algn="ctr">
              <a:buNone/>
            </a:pPr>
            <a:r>
              <a:rPr lang="en-US" sz="2200" i="1" dirty="0" smtClean="0"/>
              <a:t>\end{environment name}</a:t>
            </a:r>
          </a:p>
          <a:p>
            <a:r>
              <a:rPr lang="en-US" dirty="0" smtClean="0"/>
              <a:t>Lists, centering, tables, equations, arrays/matrices, figures, theorems, etc.</a:t>
            </a:r>
          </a:p>
          <a:p>
            <a:pPr>
              <a:lnSpc>
                <a:spcPct val="150000"/>
              </a:lnSpc>
            </a:pPr>
            <a:r>
              <a:rPr lang="en-US" dirty="0"/>
              <a:t>Blank lines already precede and follow </a:t>
            </a:r>
            <a:r>
              <a:rPr lang="en-US" dirty="0" smtClean="0"/>
              <a:t>every environment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98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458200" cy="990600"/>
          </a:xfrm>
        </p:spPr>
        <p:txBody>
          <a:bodyPr/>
          <a:lstStyle/>
          <a:p>
            <a:r>
              <a:rPr lang="en-US" dirty="0" smtClean="0"/>
              <a:t>Lists &amp; Centering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Bulleted list:                                          Numbered </a:t>
            </a:r>
            <a:r>
              <a:rPr lang="en-US" b="1" dirty="0"/>
              <a:t>list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sz="2000" i="1" dirty="0" smtClean="0"/>
              <a:t>\begin{itemize}                                                     \begin{enumerate}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i="1" dirty="0" smtClean="0"/>
              <a:t>\item </a:t>
            </a:r>
            <a:r>
              <a:rPr lang="en-US" sz="2000" dirty="0" smtClean="0"/>
              <a:t>LaTeX is great.                                              \item Keep trying!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\item </a:t>
            </a:r>
            <a:r>
              <a:rPr lang="en-US" sz="2000" dirty="0" smtClean="0"/>
              <a:t>But I prefer Word.                                       \item And Smile!</a:t>
            </a:r>
          </a:p>
          <a:p>
            <a:pPr marL="0" indent="0">
              <a:buNone/>
            </a:pPr>
            <a:r>
              <a:rPr lang="en-US" sz="2000" i="1" dirty="0" smtClean="0"/>
              <a:t>\end{itemize}                                                         \end{enumerate}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b="1" dirty="0" smtClean="0"/>
              <a:t>Nested lists:1 – a), b)                            Centering</a:t>
            </a:r>
          </a:p>
          <a:p>
            <a:pPr marL="0" indent="0">
              <a:buNone/>
            </a:pPr>
            <a:r>
              <a:rPr lang="en-US" sz="2000" i="1" dirty="0" smtClean="0"/>
              <a:t>\begin{enumerate}                                               \begin{center}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\item                                                                     …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\begin{enumerate}                                        \end{center}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\item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\end{enumerate}</a:t>
            </a:r>
          </a:p>
          <a:p>
            <a:pPr marL="0" indent="0">
              <a:buNone/>
            </a:pPr>
            <a:r>
              <a:rPr lang="en-US" sz="2000" i="1" dirty="0" smtClean="0"/>
              <a:t>\end{enumerate}</a:t>
            </a:r>
          </a:p>
        </p:txBody>
      </p:sp>
    </p:spTree>
    <p:extLst>
      <p:ext uri="{BB962C8B-B14F-4D97-AF65-F5344CB8AC3E}">
        <p14:creationId xmlns:p14="http://schemas.microsoft.com/office/powerpoint/2010/main" val="204271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05800" cy="990600"/>
          </a:xfrm>
        </p:spPr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Entries across each row are separated by  &amp;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Each line except the last ends with  \\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Vertical lines can be drawn using |</a:t>
            </a:r>
          </a:p>
          <a:p>
            <a:pPr marL="0" indent="0">
              <a:buNone/>
            </a:pPr>
            <a:r>
              <a:rPr lang="en-US" sz="2000" i="1" dirty="0" smtClean="0"/>
              <a:t>     \begin{tabular}{</a:t>
            </a:r>
            <a:r>
              <a:rPr lang="en-US" sz="2000" i="1" dirty="0" err="1" smtClean="0"/>
              <a:t>l|r</a:t>
            </a:r>
            <a:r>
              <a:rPr lang="en-US" sz="2000" i="1" dirty="0" smtClean="0"/>
              <a:t>|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\</a:t>
            </a:r>
            <a:r>
              <a:rPr lang="en-US" sz="2000" i="1" dirty="0" err="1" smtClean="0"/>
              <a:t>hline</a:t>
            </a:r>
            <a:endParaRPr lang="en-US" sz="2000" i="1" dirty="0" smtClean="0"/>
          </a:p>
          <a:p>
            <a:pPr marL="0" indent="0">
              <a:buNone/>
            </a:pPr>
            <a:r>
              <a:rPr lang="en-US" sz="2000" dirty="0" smtClean="0"/>
              <a:t>           Name &amp; Age &amp; Sex \\</a:t>
            </a:r>
          </a:p>
          <a:p>
            <a:pPr marL="0" indent="0">
              <a:buNone/>
            </a:pPr>
            <a:r>
              <a:rPr lang="en-US" sz="2000" i="1" dirty="0" smtClean="0"/>
              <a:t>         \</a:t>
            </a:r>
            <a:r>
              <a:rPr lang="en-US" sz="2000" i="1" dirty="0" err="1" smtClean="0"/>
              <a:t>hline</a:t>
            </a:r>
            <a:endParaRPr lang="en-US" sz="2000" i="1" dirty="0" smtClean="0"/>
          </a:p>
          <a:p>
            <a:pPr marL="0" indent="0">
              <a:buNone/>
            </a:pPr>
            <a:r>
              <a:rPr lang="en-US" sz="2000" dirty="0" smtClean="0"/>
              <a:t>           Emma &amp; 24 &amp; F \\</a:t>
            </a:r>
          </a:p>
          <a:p>
            <a:pPr marL="0" indent="0">
              <a:buNone/>
            </a:pPr>
            <a:r>
              <a:rPr lang="en-US" sz="2000" dirty="0" smtClean="0"/>
              <a:t>           John &amp; 57 &amp; M</a:t>
            </a:r>
          </a:p>
          <a:p>
            <a:pPr marL="0" indent="0">
              <a:buNone/>
            </a:pPr>
            <a:r>
              <a:rPr lang="en-US" sz="2000" i="1" dirty="0" smtClean="0"/>
              <a:t>       \end{tabular}</a:t>
            </a:r>
          </a:p>
          <a:p>
            <a:r>
              <a:rPr lang="en-US" i="1" dirty="0" smtClean="0"/>
              <a:t>\multicolumn{}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\</a:t>
            </a:r>
            <a:r>
              <a:rPr lang="en-US" i="1" dirty="0" err="1" smtClean="0"/>
              <a:t>multirow</a:t>
            </a:r>
            <a:r>
              <a:rPr lang="en-US" i="1" dirty="0" smtClean="0"/>
              <a:t>{} </a:t>
            </a:r>
            <a:r>
              <a:rPr lang="en-US" dirty="0" smtClean="0"/>
              <a:t>for entries that span&gt;1 col. </a:t>
            </a: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 smtClean="0"/>
              <a:t>row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70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305800" cy="990600"/>
          </a:xfrm>
        </p:spPr>
        <p:txBody>
          <a:bodyPr/>
          <a:lstStyle/>
          <a:p>
            <a:r>
              <a:rPr lang="en-US" dirty="0" smtClean="0"/>
              <a:t>Typesetting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For mathematical symbols: </a:t>
            </a:r>
            <a:r>
              <a:rPr lang="en-US" i="1" dirty="0" smtClean="0"/>
              <a:t>$x$ </a:t>
            </a:r>
            <a:r>
              <a:rPr lang="en-US" dirty="0" smtClean="0"/>
              <a:t>or </a:t>
            </a:r>
            <a:r>
              <a:rPr lang="en-US" i="1" dirty="0" smtClean="0"/>
              <a:t>$a$</a:t>
            </a:r>
          </a:p>
          <a:p>
            <a:r>
              <a:rPr lang="en-US" i="1" dirty="0" smtClean="0"/>
              <a:t>Use </a:t>
            </a:r>
            <a:r>
              <a:rPr lang="en-US" i="1" dirty="0" smtClean="0">
                <a:solidFill>
                  <a:srgbClr val="FF0000"/>
                </a:solidFill>
              </a:rPr>
              <a:t>\</a:t>
            </a:r>
            <a:r>
              <a:rPr lang="en-US" i="1" dirty="0" err="1" smtClean="0">
                <a:solidFill>
                  <a:srgbClr val="FF0000"/>
                </a:solidFill>
              </a:rPr>
              <a:t>ldots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1,2,3,…  and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\</a:t>
            </a:r>
            <a:r>
              <a:rPr lang="en-US" i="1" dirty="0" err="1" smtClean="0">
                <a:solidFill>
                  <a:srgbClr val="FF0000"/>
                </a:solidFill>
              </a:rPr>
              <a:t>cdots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 err="1" smtClean="0"/>
              <a:t>x+y</a:t>
            </a:r>
            <a:r>
              <a:rPr lang="en-US" dirty="0" smtClean="0"/>
              <a:t>+ ∙∙∙ +z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4000"/>
                    </a14:imgEffect>
                    <a14:imgEffect>
                      <a14:brightnessContrast bright="2000" contras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2133600"/>
            <a:ext cx="5832215" cy="459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2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823"/>
            <a:ext cx="8229600" cy="990600"/>
          </a:xfrm>
        </p:spPr>
        <p:txBody>
          <a:bodyPr/>
          <a:lstStyle/>
          <a:p>
            <a:r>
              <a:rPr lang="en-US" dirty="0" smtClean="0"/>
              <a:t>Typesetting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036" y="1409700"/>
            <a:ext cx="620059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250" y="4331676"/>
            <a:ext cx="6228163" cy="221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1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90600"/>
          </a:xfrm>
        </p:spPr>
        <p:txBody>
          <a:bodyPr/>
          <a:lstStyle/>
          <a:p>
            <a:r>
              <a:rPr lang="en-US" dirty="0" smtClean="0"/>
              <a:t>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For just one-line expression:</a:t>
            </a:r>
          </a:p>
          <a:p>
            <a:pPr marL="0" indent="0">
              <a:buNone/>
            </a:pPr>
            <a:r>
              <a:rPr lang="en-US" sz="2000" i="1" dirty="0" smtClean="0"/>
              <a:t>    \begin{equation*}      -&gt;  *</a:t>
            </a:r>
            <a:r>
              <a:rPr lang="en-US" sz="2000" dirty="0" smtClean="0"/>
              <a:t>no number for the equation</a:t>
            </a:r>
            <a:endParaRPr lang="en-US" sz="2000" i="1" dirty="0" smtClean="0"/>
          </a:p>
          <a:p>
            <a:pPr marL="0" indent="0">
              <a:buNone/>
            </a:pPr>
            <a:r>
              <a:rPr lang="en-US" sz="2000" dirty="0" smtClean="0"/>
              <a:t>       …</a:t>
            </a:r>
          </a:p>
          <a:p>
            <a:pPr marL="0" indent="0">
              <a:buNone/>
            </a:pPr>
            <a:r>
              <a:rPr lang="en-US" sz="2000" i="1" dirty="0" smtClean="0"/>
              <a:t>     \end{equation*}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 format sets of equations (multiple lines):</a:t>
            </a:r>
          </a:p>
          <a:p>
            <a:pPr marL="0" indent="0">
              <a:buNone/>
            </a:pPr>
            <a:r>
              <a:rPr lang="en-US" sz="2000" i="1" dirty="0" smtClean="0"/>
              <a:t>     \begin{</a:t>
            </a:r>
            <a:r>
              <a:rPr lang="en-US" sz="2000" i="1" dirty="0" err="1" smtClean="0"/>
              <a:t>eqnarray</a:t>
            </a:r>
            <a:r>
              <a:rPr lang="en-US" sz="2000" i="1" dirty="0" smtClean="0"/>
              <a:t>}</a:t>
            </a:r>
          </a:p>
          <a:p>
            <a:pPr marL="0" indent="0">
              <a:buNone/>
            </a:pPr>
            <a:r>
              <a:rPr lang="en-US" sz="2000" dirty="0" smtClean="0"/>
              <a:t>         Y &amp;=&amp; x^4 + 4          </a:t>
            </a:r>
            <a:r>
              <a:rPr lang="en-US" sz="2000" dirty="0" smtClean="0"/>
              <a:t> </a:t>
            </a:r>
            <a:r>
              <a:rPr lang="en-US" sz="2000" dirty="0" smtClean="0"/>
              <a:t>\</a:t>
            </a:r>
            <a:r>
              <a:rPr lang="en-US" sz="2000" dirty="0" err="1" smtClean="0"/>
              <a:t>nonumber</a:t>
            </a:r>
            <a:r>
              <a:rPr lang="en-US" sz="2000" dirty="0" smtClean="0"/>
              <a:t>\\</a:t>
            </a:r>
          </a:p>
          <a:p>
            <a:pPr marL="0" indent="0">
              <a:buNone/>
            </a:pPr>
            <a:r>
              <a:rPr lang="en-US" sz="2000" dirty="0" smtClean="0"/>
              <a:t>            &amp;\le&amp;(x^2+2)^2     \label{</a:t>
            </a:r>
            <a:r>
              <a:rPr lang="en-US" sz="2000" dirty="0" err="1" smtClean="0"/>
              <a:t>yineq</a:t>
            </a:r>
            <a:r>
              <a:rPr lang="en-US" sz="2000" dirty="0" smtClean="0"/>
              <a:t>}           -&gt; number and label for the equation</a:t>
            </a:r>
          </a:p>
          <a:p>
            <a:pPr marL="0" indent="0">
              <a:buNone/>
            </a:pPr>
            <a:r>
              <a:rPr lang="en-US" sz="2000" i="1" dirty="0" smtClean="0"/>
              <a:t>     \end{</a:t>
            </a:r>
            <a:r>
              <a:rPr lang="en-US" sz="2000" i="1" dirty="0" err="1" smtClean="0"/>
              <a:t>eqnarray</a:t>
            </a:r>
            <a:r>
              <a:rPr lang="en-US" sz="2000" i="1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i="1" dirty="0" smtClean="0"/>
          </a:p>
          <a:p>
            <a:r>
              <a:rPr lang="en-US" dirty="0" smtClean="0"/>
              <a:t>In text, refer to the equation by its key </a:t>
            </a:r>
            <a:r>
              <a:rPr lang="en-US" i="1" dirty="0" smtClean="0"/>
              <a:t>\ref{</a:t>
            </a:r>
            <a:r>
              <a:rPr lang="en-US" i="1" dirty="0" err="1" smtClean="0"/>
              <a:t>yineq</a:t>
            </a:r>
            <a:r>
              <a:rPr lang="en-US" i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1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90600"/>
          </a:xfrm>
        </p:spPr>
        <p:txBody>
          <a:bodyPr/>
          <a:lstStyle/>
          <a:p>
            <a:r>
              <a:rPr lang="en-US" dirty="0" smtClean="0"/>
              <a:t>Equation arrays and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Should be used in a math environment (e.g., equation)</a:t>
            </a:r>
          </a:p>
          <a:p>
            <a:r>
              <a:rPr lang="en-US" dirty="0" smtClean="0"/>
              <a:t>Each row of the of the array must contain the same number of entries separated by </a:t>
            </a:r>
            <a:r>
              <a:rPr lang="en-US" dirty="0" smtClean="0"/>
              <a:t>&amp;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Usually use command </a:t>
            </a:r>
            <a:r>
              <a:rPr lang="en-US" i="1" dirty="0" smtClean="0"/>
              <a:t>\</a:t>
            </a:r>
            <a:r>
              <a:rPr lang="en-US" i="1" dirty="0" err="1" smtClean="0"/>
              <a:t>mbox</a:t>
            </a:r>
            <a:r>
              <a:rPr lang="en-US" i="1" dirty="0" smtClean="0"/>
              <a:t>  </a:t>
            </a:r>
            <a:r>
              <a:rPr lang="en-US" dirty="0" smtClean="0"/>
              <a:t>- temporarily leaves the math mode</a:t>
            </a:r>
          </a:p>
          <a:p>
            <a:pPr marL="0" indent="0">
              <a:buNone/>
            </a:pPr>
            <a:r>
              <a:rPr lang="en-US" sz="2000" dirty="0" smtClean="0"/>
              <a:t>     \[ \delta_{</a:t>
            </a:r>
            <a:r>
              <a:rPr lang="en-US" sz="2000" dirty="0" err="1" smtClean="0"/>
              <a:t>ij</a:t>
            </a:r>
            <a:r>
              <a:rPr lang="en-US" sz="2000" dirty="0" smtClean="0"/>
              <a:t>}=</a:t>
            </a:r>
          </a:p>
          <a:p>
            <a:pPr marL="0" indent="0">
              <a:buNone/>
            </a:pPr>
            <a:r>
              <a:rPr lang="en-US" sz="2000" i="1" dirty="0" smtClean="0"/>
              <a:t>        \left\{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</a:t>
            </a:r>
            <a:r>
              <a:rPr lang="en-US" sz="2000" i="1" dirty="0" smtClean="0"/>
              <a:t>\begin{array}{</a:t>
            </a:r>
            <a:r>
              <a:rPr lang="en-US" sz="2000" i="1" dirty="0" err="1" smtClean="0"/>
              <a:t>ll</a:t>
            </a:r>
            <a:r>
              <a:rPr lang="en-US" sz="2000" i="1" dirty="0" smtClean="0"/>
              <a:t>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1 &amp; \</a:t>
            </a:r>
            <a:r>
              <a:rPr lang="en-US" sz="2000" dirty="0" err="1" smtClean="0"/>
              <a:t>mbox</a:t>
            </a:r>
            <a:r>
              <a:rPr lang="en-US" sz="2000" dirty="0" smtClean="0"/>
              <a:t>{when $</a:t>
            </a:r>
            <a:r>
              <a:rPr lang="en-US" sz="2000" dirty="0" err="1" smtClean="0"/>
              <a:t>i</a:t>
            </a:r>
            <a:r>
              <a:rPr lang="en-US" sz="2000" dirty="0" smtClean="0"/>
              <a:t>=j$},     \\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0 &amp; \</a:t>
            </a:r>
            <a:r>
              <a:rPr lang="en-US" sz="2000" dirty="0" err="1" smtClean="0"/>
              <a:t>mbox</a:t>
            </a:r>
            <a:r>
              <a:rPr lang="en-US" sz="2000" dirty="0" smtClean="0"/>
              <a:t>{when $</a:t>
            </a:r>
            <a:r>
              <a:rPr lang="en-US" sz="2000" dirty="0" err="1" smtClean="0"/>
              <a:t>i</a:t>
            </a:r>
            <a:r>
              <a:rPr lang="en-US" sz="2000" dirty="0" smtClean="0"/>
              <a:t> \ne j}$.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i="1" dirty="0" smtClean="0"/>
              <a:t>\end{array}</a:t>
            </a:r>
          </a:p>
          <a:p>
            <a:pPr marL="0" indent="0">
              <a:buNone/>
            </a:pPr>
            <a:r>
              <a:rPr lang="en-US" sz="2000" i="1" dirty="0" smtClean="0"/>
              <a:t>        \right.                       </a:t>
            </a:r>
            <a:r>
              <a:rPr lang="en-US" sz="2000" dirty="0" smtClean="0"/>
              <a:t>-&gt; creates a dummy right brace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\]</a:t>
            </a:r>
          </a:p>
        </p:txBody>
      </p:sp>
    </p:spTree>
    <p:extLst>
      <p:ext uri="{BB962C8B-B14F-4D97-AF65-F5344CB8AC3E}">
        <p14:creationId xmlns:p14="http://schemas.microsoft.com/office/powerpoint/2010/main" val="68804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382000" cy="990600"/>
          </a:xfrm>
        </p:spPr>
        <p:txBody>
          <a:bodyPr/>
          <a:lstStyle/>
          <a:p>
            <a:r>
              <a:rPr lang="en-US" dirty="0" smtClean="0"/>
              <a:t>Inputting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</a:t>
            </a:r>
            <a:r>
              <a:rPr lang="en-US" i="1" dirty="0" smtClean="0"/>
              <a:t>figure</a:t>
            </a:r>
            <a:r>
              <a:rPr lang="en-US" dirty="0" smtClean="0"/>
              <a:t> environment and </a:t>
            </a:r>
            <a:r>
              <a:rPr lang="en-US" i="1" dirty="0" smtClean="0"/>
              <a:t>\</a:t>
            </a:r>
            <a:r>
              <a:rPr lang="en-US" i="1" dirty="0" err="1" smtClean="0"/>
              <a:t>usepackage</a:t>
            </a:r>
            <a:r>
              <a:rPr lang="en-US" i="1" dirty="0" smtClean="0"/>
              <a:t>{graphics}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Do not use any spaces for naming the imported picture !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i="1" dirty="0" smtClean="0"/>
              <a:t>\</a:t>
            </a:r>
            <a:r>
              <a:rPr lang="en-US" sz="2000" i="1" dirty="0"/>
              <a:t>begin{figure}[!</a:t>
            </a:r>
            <a:r>
              <a:rPr lang="en-US" sz="2000" i="1" dirty="0" err="1"/>
              <a:t>ht</a:t>
            </a:r>
            <a:r>
              <a:rPr lang="en-US" sz="2000" i="1" dirty="0" smtClean="0"/>
              <a:t>]                                </a:t>
            </a:r>
            <a:r>
              <a:rPr lang="en-US" sz="2000" i="1" dirty="0" smtClean="0"/>
              <a:t>  </a:t>
            </a:r>
            <a:r>
              <a:rPr lang="en-US" sz="2000" dirty="0" smtClean="0"/>
              <a:t>-&gt;  h-here, </a:t>
            </a:r>
            <a:r>
              <a:rPr lang="en-US" sz="2000" dirty="0" err="1" smtClean="0"/>
              <a:t>t-top</a:t>
            </a:r>
            <a:r>
              <a:rPr lang="en-US" sz="2000" dirty="0" smtClean="0"/>
              <a:t>, b-bottom, p-page of float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       \</a:t>
            </a:r>
            <a:r>
              <a:rPr lang="en-US" sz="2000" i="1" dirty="0"/>
              <a:t>begin{center}</a:t>
            </a:r>
          </a:p>
          <a:p>
            <a:pPr marL="0" indent="0">
              <a:buNone/>
            </a:pPr>
            <a:r>
              <a:rPr lang="en-US" sz="2000" i="1" dirty="0" smtClean="0"/>
              <a:t>        \</a:t>
            </a:r>
            <a:r>
              <a:rPr lang="en-US" sz="2000" i="1" dirty="0" err="1" smtClean="0"/>
              <a:t>includegraphics</a:t>
            </a:r>
            <a:r>
              <a:rPr lang="en-US" sz="2000" i="1" dirty="0" smtClean="0"/>
              <a:t>[height=2.9in, width=3.2in]{Path/Fig1.name.jpg</a:t>
            </a:r>
            <a:r>
              <a:rPr lang="en-US" sz="2000" i="1" dirty="0"/>
              <a:t>}</a:t>
            </a:r>
          </a:p>
          <a:p>
            <a:pPr marL="0" indent="0">
              <a:buNone/>
            </a:pPr>
            <a:r>
              <a:rPr lang="en-US" sz="2000" i="1" dirty="0" smtClean="0"/>
              <a:t>         \caption{Figure 1.}</a:t>
            </a:r>
          </a:p>
          <a:p>
            <a:pPr marL="0" indent="0">
              <a:buNone/>
            </a:pPr>
            <a:r>
              <a:rPr lang="en-US" sz="2000" i="1" dirty="0" smtClean="0"/>
              <a:t>           </a:t>
            </a:r>
            <a:r>
              <a:rPr lang="en-US" sz="2000" i="1" dirty="0" smtClean="0"/>
              <a:t>  \</a:t>
            </a:r>
            <a:r>
              <a:rPr lang="en-US" sz="2000" i="1" dirty="0" smtClean="0"/>
              <a:t>label{fig1}                                     -&gt; label for cross-referencing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       </a:t>
            </a:r>
            <a:r>
              <a:rPr lang="en-US" sz="2000" i="1" dirty="0" smtClean="0"/>
              <a:t> \</a:t>
            </a:r>
            <a:r>
              <a:rPr lang="en-US" sz="2000" i="1" dirty="0"/>
              <a:t>end{center}</a:t>
            </a:r>
          </a:p>
          <a:p>
            <a:pPr marL="0" indent="0">
              <a:buNone/>
            </a:pPr>
            <a:r>
              <a:rPr lang="en-US" sz="2000" i="1" dirty="0" smtClean="0"/>
              <a:t>    </a:t>
            </a:r>
            <a:r>
              <a:rPr lang="en-US" sz="2000" i="1" dirty="0" smtClean="0"/>
              <a:t>\</a:t>
            </a:r>
            <a:r>
              <a:rPr lang="en-US" sz="2000" i="1" dirty="0" smtClean="0"/>
              <a:t>end{figure</a:t>
            </a:r>
            <a:r>
              <a:rPr lang="en-US" sz="2000" i="1" dirty="0" smtClean="0"/>
              <a:t>}</a:t>
            </a:r>
            <a:endParaRPr lang="en-US" sz="2000" i="1" dirty="0" smtClean="0"/>
          </a:p>
          <a:p>
            <a:r>
              <a:rPr lang="en-US" dirty="0" smtClean="0"/>
              <a:t>For .</a:t>
            </a:r>
            <a:r>
              <a:rPr lang="en-US" dirty="0" err="1" smtClean="0"/>
              <a:t>eps</a:t>
            </a:r>
            <a:r>
              <a:rPr lang="en-US" dirty="0" smtClean="0"/>
              <a:t> figures</a:t>
            </a:r>
            <a:r>
              <a:rPr lang="en-US" i="1" dirty="0" smtClean="0"/>
              <a:t>– \</a:t>
            </a:r>
            <a:r>
              <a:rPr lang="en-US" i="1" dirty="0" err="1" smtClean="0"/>
              <a:t>usepackage</a:t>
            </a:r>
            <a:r>
              <a:rPr lang="en-US" i="1" dirty="0" smtClean="0"/>
              <a:t>[</a:t>
            </a:r>
            <a:r>
              <a:rPr lang="en-US" i="1" dirty="0" err="1" smtClean="0"/>
              <a:t>dvips</a:t>
            </a:r>
            <a:r>
              <a:rPr lang="en-US" i="1" dirty="0" smtClean="0"/>
              <a:t>]{</a:t>
            </a:r>
            <a:r>
              <a:rPr lang="en-US" i="1" dirty="0" err="1" smtClean="0"/>
              <a:t>graphicx</a:t>
            </a:r>
            <a:r>
              <a:rPr lang="en-US" i="1" dirty="0" smtClean="0"/>
              <a:t>}</a:t>
            </a:r>
          </a:p>
          <a:p>
            <a:r>
              <a:rPr lang="en-US" dirty="0" smtClean="0"/>
              <a:t>Can also include .jpeg, .</a:t>
            </a:r>
            <a:r>
              <a:rPr lang="en-US" dirty="0" err="1" smtClean="0"/>
              <a:t>pdf</a:t>
            </a:r>
            <a:endParaRPr lang="en-US" dirty="0" smtClean="0"/>
          </a:p>
          <a:p>
            <a:r>
              <a:rPr lang="en-US" dirty="0" smtClean="0"/>
              <a:t>Run &gt;2 times </a:t>
            </a:r>
          </a:p>
        </p:txBody>
      </p:sp>
    </p:spTree>
    <p:extLst>
      <p:ext uri="{BB962C8B-B14F-4D97-AF65-F5344CB8AC3E}">
        <p14:creationId xmlns:p14="http://schemas.microsoft.com/office/powerpoint/2010/main" val="5910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382000" cy="990600"/>
          </a:xfrm>
        </p:spPr>
        <p:txBody>
          <a:bodyPr/>
          <a:lstStyle/>
          <a:p>
            <a:r>
              <a:rPr lang="en-US" dirty="0" smtClean="0"/>
              <a:t>Theorem-like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r>
              <a:rPr lang="en-US" dirty="0" smtClean="0"/>
              <a:t>Ensures that formatting is consistent and that the numbering and cross-referencing is automated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Contains structures like lemmas, theorems, assumptions, results, etc.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newtheorem</a:t>
            </a:r>
            <a:r>
              <a:rPr lang="en-US" sz="2000" i="1" dirty="0" smtClean="0"/>
              <a:t>{</a:t>
            </a:r>
            <a:r>
              <a:rPr lang="en-US" sz="2000" i="1" dirty="0" err="1" smtClean="0"/>
              <a:t>thm</a:t>
            </a:r>
            <a:r>
              <a:rPr lang="en-US" sz="2000" i="1" dirty="0" smtClean="0"/>
              <a:t>}{Theorem}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\begin{</a:t>
            </a:r>
            <a:r>
              <a:rPr lang="en-US" sz="2000" i="1" dirty="0" err="1" smtClean="0"/>
              <a:t>thm</a:t>
            </a:r>
            <a:r>
              <a:rPr lang="en-US" sz="2000" i="1" dirty="0" smtClean="0"/>
              <a:t>}  </a:t>
            </a:r>
            <a:r>
              <a:rPr lang="en-US" sz="2000" i="1" dirty="0" smtClean="0"/>
              <a:t>         \</a:t>
            </a:r>
            <a:r>
              <a:rPr lang="en-US" sz="2000" i="1" dirty="0" smtClean="0"/>
              <a:t>label{Means}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Let $ A=(</a:t>
            </a:r>
            <a:r>
              <a:rPr lang="en-US" sz="2000" i="1" dirty="0" err="1" smtClean="0"/>
              <a:t>x+y</a:t>
            </a:r>
            <a:r>
              <a:rPr lang="en-US" sz="2000" i="1" dirty="0" smtClean="0"/>
              <a:t>)/2$  be the arithmetic mean…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\end{</a:t>
            </a:r>
            <a:r>
              <a:rPr lang="en-US" sz="2000" i="1" dirty="0" err="1" smtClean="0"/>
              <a:t>thm</a:t>
            </a:r>
            <a:r>
              <a:rPr lang="en-US" sz="2000" i="1" dirty="0" smtClean="0"/>
              <a:t>}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\ref{means} to </a:t>
            </a:r>
            <a:r>
              <a:rPr lang="en-US" dirty="0" smtClean="0"/>
              <a:t>cross-reference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260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What is LaTeX?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876800"/>
          </a:xfrm>
        </p:spPr>
        <p:txBody>
          <a:bodyPr/>
          <a:lstStyle/>
          <a:p>
            <a:r>
              <a:rPr lang="en-US" dirty="0" smtClean="0"/>
              <a:t>A computer typesetting system that specializes in producing mathematically oriented documents</a:t>
            </a:r>
          </a:p>
          <a:p>
            <a:pPr marL="0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A document ‘design’ language</a:t>
            </a:r>
          </a:p>
          <a:p>
            <a:pPr marL="0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Available for just about any computer system</a:t>
            </a:r>
          </a:p>
          <a:p>
            <a:pPr marL="0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Can be used to produce a range of documents, including handouts, reports, letters, theses, articles, books, etc.</a:t>
            </a:r>
          </a:p>
          <a:p>
            <a:pPr marL="0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Current version: LaTeX2Ɛ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382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r>
              <a:rPr lang="en-US" dirty="0" smtClean="0"/>
              <a:t>In LaTeX, any period that follows a lowercase letter and is followed by the blank space marks the end of a </a:t>
            </a:r>
            <a:r>
              <a:rPr lang="en-US" dirty="0" smtClean="0"/>
              <a:t>sentence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To force a normal inter-word space:  \ </a:t>
            </a:r>
          </a:p>
          <a:p>
            <a:pPr marL="548640" lvl="2" indent="0">
              <a:lnSpc>
                <a:spcPct val="150000"/>
              </a:lnSpc>
              <a:buNone/>
            </a:pPr>
            <a:r>
              <a:rPr lang="en-US" sz="2000" i="1" dirty="0" smtClean="0"/>
              <a:t>Avoid redundant explanations, e.g. \ this one.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Useful commands: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\</a:t>
            </a:r>
            <a:r>
              <a:rPr lang="en-US" i="1" dirty="0" err="1" smtClean="0"/>
              <a:t>vspace</a:t>
            </a:r>
            <a:r>
              <a:rPr lang="en-US" i="1" dirty="0" smtClean="0"/>
              <a:t>{}           -&gt; adds space on the vertical; can take positive or negative values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\</a:t>
            </a:r>
            <a:r>
              <a:rPr lang="en-US" i="1" dirty="0" err="1" smtClean="0"/>
              <a:t>hspace</a:t>
            </a:r>
            <a:r>
              <a:rPr lang="en-US" i="1" dirty="0" smtClean="0"/>
              <a:t>{}          -&gt; adds space on the horizontal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\begin{</a:t>
            </a:r>
            <a:r>
              <a:rPr lang="en-US" i="1" dirty="0" err="1" smtClean="0"/>
              <a:t>doublespace</a:t>
            </a:r>
            <a:r>
              <a:rPr lang="en-US" i="1" dirty="0" smtClean="0"/>
              <a:t>} … \end{</a:t>
            </a:r>
            <a:r>
              <a:rPr lang="en-US" i="1" dirty="0" err="1" smtClean="0"/>
              <a:t>doublespace</a:t>
            </a:r>
            <a:r>
              <a:rPr lang="en-US" i="1" dirty="0" smtClean="0"/>
              <a:t>}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\begin{</a:t>
            </a:r>
            <a:r>
              <a:rPr lang="en-US" i="1" dirty="0" err="1" smtClean="0"/>
              <a:t>singlespace</a:t>
            </a:r>
            <a:r>
              <a:rPr lang="en-US" i="1" dirty="0" smtClean="0"/>
              <a:t>} … \end{</a:t>
            </a:r>
            <a:r>
              <a:rPr lang="en-US" i="1" dirty="0" err="1" smtClean="0"/>
              <a:t>singlespace</a:t>
            </a:r>
            <a:r>
              <a:rPr lang="en-US" i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53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90600"/>
          </a:xfrm>
        </p:spPr>
        <p:txBody>
          <a:bodyPr/>
          <a:lstStyle/>
          <a:p>
            <a:r>
              <a:rPr lang="en-US" dirty="0" smtClean="0"/>
              <a:t>Bibliography in LaTeX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</a:t>
            </a:r>
            <a:r>
              <a:rPr lang="en-US" i="1" dirty="0" err="1" smtClean="0"/>
              <a:t>thebibliography</a:t>
            </a:r>
            <a:r>
              <a:rPr lang="en-US" dirty="0" smtClean="0"/>
              <a:t> environment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i="1" dirty="0" smtClean="0"/>
              <a:t>    \begin{</a:t>
            </a:r>
            <a:r>
              <a:rPr lang="en-US" sz="2000" i="1" dirty="0" err="1" smtClean="0"/>
              <a:t>thebibliography</a:t>
            </a:r>
            <a:r>
              <a:rPr lang="en-US" sz="2000" i="1" dirty="0" smtClean="0"/>
              <a:t>}{99}        -&gt; 99 gives an upper limit on the width of the labels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/>
              <a:t>       \</a:t>
            </a:r>
            <a:r>
              <a:rPr lang="en-US" sz="2000" i="1" dirty="0" err="1" smtClean="0"/>
              <a:t>bibitem</a:t>
            </a:r>
            <a:r>
              <a:rPr lang="en-US" sz="2000" i="1" dirty="0" smtClean="0"/>
              <a:t>{Senn12}</a:t>
            </a:r>
          </a:p>
          <a:p>
            <a:pPr marL="0" indent="0">
              <a:buNone/>
            </a:pPr>
            <a:r>
              <a:rPr lang="en-US" sz="2000" i="1" dirty="0" smtClean="0"/>
              <a:t>           Stephen </a:t>
            </a:r>
            <a:r>
              <a:rPr lang="en-US" sz="2000" i="1" dirty="0" err="1" smtClean="0"/>
              <a:t>Senn</a:t>
            </a:r>
            <a:r>
              <a:rPr lang="en-US" sz="2000" i="1" dirty="0" smtClean="0"/>
              <a:t>.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           Seven myths of </a:t>
            </a:r>
            <a:r>
              <a:rPr lang="en-US" sz="2000" i="1" dirty="0" err="1" smtClean="0"/>
              <a:t>randomisation</a:t>
            </a:r>
            <a:r>
              <a:rPr lang="en-US" sz="2000" i="1" dirty="0" smtClean="0"/>
              <a:t> in clinical trials.</a:t>
            </a:r>
          </a:p>
          <a:p>
            <a:pPr marL="0" indent="0">
              <a:buNone/>
            </a:pPr>
            <a:r>
              <a:rPr lang="en-US" sz="2000" i="1" dirty="0" smtClean="0"/>
              <a:t>           \</a:t>
            </a:r>
            <a:r>
              <a:rPr lang="en-US" sz="2000" i="1" dirty="0" err="1" smtClean="0"/>
              <a:t>emph</a:t>
            </a:r>
            <a:r>
              <a:rPr lang="en-US" sz="2000" i="1" dirty="0" smtClean="0"/>
              <a:t>{Stat Med}, 32(9):1439-1450, 2012.</a:t>
            </a:r>
          </a:p>
          <a:p>
            <a:pPr marL="0" indent="0">
              <a:buNone/>
            </a:pPr>
            <a:r>
              <a:rPr lang="en-US" sz="2000" i="1" dirty="0" smtClean="0"/>
              <a:t>      \end{</a:t>
            </a:r>
            <a:r>
              <a:rPr lang="en-US" sz="2000" i="1" dirty="0" err="1" smtClean="0"/>
              <a:t>thebibliography</a:t>
            </a:r>
            <a:r>
              <a:rPr lang="en-US" sz="2000" i="1" dirty="0" smtClean="0"/>
              <a:t>}</a:t>
            </a:r>
          </a:p>
          <a:p>
            <a:endParaRPr lang="en-US" sz="2000" i="1" dirty="0"/>
          </a:p>
          <a:p>
            <a:r>
              <a:rPr lang="en-US" dirty="0" smtClean="0"/>
              <a:t>Refer to the item by the key - </a:t>
            </a:r>
            <a:r>
              <a:rPr lang="en-US" i="1" dirty="0" smtClean="0"/>
              <a:t>\cite{Senn12}</a:t>
            </a:r>
          </a:p>
          <a:p>
            <a:r>
              <a:rPr lang="en-US" dirty="0" smtClean="0"/>
              <a:t>Can put multiple cites in one {}</a:t>
            </a:r>
          </a:p>
        </p:txBody>
      </p:sp>
    </p:spTree>
    <p:extLst>
      <p:ext uri="{BB962C8B-B14F-4D97-AF65-F5344CB8AC3E}">
        <p14:creationId xmlns:p14="http://schemas.microsoft.com/office/powerpoint/2010/main" val="22951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r>
              <a:rPr lang="en-US" dirty="0" smtClean="0"/>
              <a:t>Bibliography with BibTeX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BibTeX is used to create a bibliography in any  of your LaTeX docs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Create a plain text or .</a:t>
            </a:r>
            <a:r>
              <a:rPr lang="en-US" dirty="0" err="1" smtClean="0"/>
              <a:t>tex</a:t>
            </a:r>
            <a:r>
              <a:rPr lang="en-US" dirty="0" smtClean="0"/>
              <a:t> file and save it with the extension .bib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BibTeX can have four different type of entries: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@string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@preamble  - defines how special text should be formatted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@comment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Entries – each declaring a single reference to a type of publication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@article, </a:t>
            </a:r>
            <a:r>
              <a:rPr lang="en-US" sz="2400" dirty="0"/>
              <a:t>@</a:t>
            </a:r>
            <a:r>
              <a:rPr lang="en-US" sz="2400" dirty="0" smtClean="0"/>
              <a:t>book, @</a:t>
            </a:r>
            <a:r>
              <a:rPr lang="en-US" sz="2400" dirty="0" err="1" smtClean="0"/>
              <a:t>inproceedings</a:t>
            </a:r>
            <a:r>
              <a:rPr lang="en-US" sz="2400" dirty="0" smtClean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22108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r>
              <a:rPr lang="en-US" dirty="0" smtClean="0"/>
              <a:t>BibTeX entries and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Each entry needs to have a type, a citation-key, and a number of tags </a:t>
            </a:r>
            <a:r>
              <a:rPr lang="en-US" sz="2000" i="1" dirty="0" smtClean="0"/>
              <a:t>@article{Senn12,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  </a:t>
            </a:r>
            <a:r>
              <a:rPr lang="en-US" sz="2000" i="1" dirty="0" smtClean="0"/>
              <a:t>     author </a:t>
            </a:r>
            <a:r>
              <a:rPr lang="en-US" sz="2000" i="1" dirty="0"/>
              <a:t>= </a:t>
            </a:r>
            <a:r>
              <a:rPr lang="en-US" sz="2000" i="1" dirty="0" smtClean="0"/>
              <a:t>{Stephen </a:t>
            </a:r>
            <a:r>
              <a:rPr lang="en-US" sz="2000" i="1" dirty="0" err="1" smtClean="0"/>
              <a:t>Senn</a:t>
            </a:r>
            <a:r>
              <a:rPr lang="en-US" sz="2000" i="1" dirty="0"/>
              <a:t>}</a:t>
            </a:r>
            <a:r>
              <a:rPr lang="en-US" sz="2000" i="1" dirty="0" smtClean="0"/>
              <a:t>,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  </a:t>
            </a:r>
            <a:r>
              <a:rPr lang="en-US" sz="2000" i="1" dirty="0" smtClean="0"/>
              <a:t>     title </a:t>
            </a:r>
            <a:r>
              <a:rPr lang="en-US" sz="2000" i="1" dirty="0"/>
              <a:t>= </a:t>
            </a:r>
            <a:r>
              <a:rPr lang="en-US" sz="2000" i="1" dirty="0" smtClean="0"/>
              <a:t>{</a:t>
            </a:r>
            <a:r>
              <a:rPr lang="en-US" sz="2000" i="1" dirty="0"/>
              <a:t>Seven myths of </a:t>
            </a:r>
            <a:r>
              <a:rPr lang="en-US" sz="2000" i="1" dirty="0" err="1"/>
              <a:t>randomisation</a:t>
            </a:r>
            <a:r>
              <a:rPr lang="en-US" sz="2000" i="1" dirty="0"/>
              <a:t> in clinical </a:t>
            </a:r>
            <a:r>
              <a:rPr lang="en-US" sz="2000" i="1" dirty="0" smtClean="0"/>
              <a:t>trials},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  </a:t>
            </a:r>
            <a:r>
              <a:rPr lang="en-US" sz="2000" i="1" dirty="0" smtClean="0"/>
              <a:t>     journal </a:t>
            </a:r>
            <a:r>
              <a:rPr lang="en-US" sz="2000" i="1" dirty="0"/>
              <a:t>= </a:t>
            </a:r>
            <a:r>
              <a:rPr lang="en-US" sz="2000" i="1" dirty="0" smtClean="0"/>
              <a:t>{Stat Med},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  </a:t>
            </a:r>
            <a:r>
              <a:rPr lang="en-US" sz="2000" i="1" dirty="0" smtClean="0"/>
              <a:t>     volume </a:t>
            </a:r>
            <a:r>
              <a:rPr lang="en-US" sz="2000" i="1" dirty="0"/>
              <a:t>= </a:t>
            </a:r>
            <a:r>
              <a:rPr lang="en-US" sz="2000" i="1" dirty="0" smtClean="0"/>
              <a:t>{32},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  </a:t>
            </a:r>
            <a:r>
              <a:rPr lang="en-US" sz="2000" i="1" dirty="0" smtClean="0"/>
              <a:t>     number </a:t>
            </a:r>
            <a:r>
              <a:rPr lang="en-US" sz="2000" i="1" dirty="0"/>
              <a:t>= </a:t>
            </a:r>
            <a:r>
              <a:rPr lang="en-US" sz="2000" i="1" dirty="0" smtClean="0"/>
              <a:t>{9},</a:t>
            </a: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  </a:t>
            </a:r>
            <a:r>
              <a:rPr lang="en-US" sz="2000" i="1" dirty="0" smtClean="0"/>
              <a:t>     pages </a:t>
            </a:r>
            <a:r>
              <a:rPr lang="en-US" sz="2000" i="1" dirty="0"/>
              <a:t>= </a:t>
            </a:r>
            <a:r>
              <a:rPr lang="en-US" sz="2000" i="1" dirty="0" smtClean="0"/>
              <a:t>{1439-1450},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 smtClean="0"/>
              <a:t>       year ={2012}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 smtClean="0"/>
              <a:t>    </a:t>
            </a:r>
            <a:r>
              <a:rPr lang="en-US" sz="2000" i="1" dirty="0" smtClean="0"/>
              <a:t>  }</a:t>
            </a:r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1341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90600"/>
          </a:xfrm>
        </p:spPr>
        <p:txBody>
          <a:bodyPr/>
          <a:lstStyle/>
          <a:p>
            <a:r>
              <a:rPr lang="en-US" dirty="0" smtClean="0"/>
              <a:t>BibTeX entries and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i="1" dirty="0"/>
              <a:t>http://www.bibtex.org/</a:t>
            </a:r>
            <a:endParaRPr lang="en-US" sz="2000" i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64920"/>
            <a:ext cx="4531984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97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382000" cy="990600"/>
          </a:xfrm>
        </p:spPr>
        <p:txBody>
          <a:bodyPr/>
          <a:lstStyle/>
          <a:p>
            <a:r>
              <a:rPr lang="en-US" dirty="0" smtClean="0"/>
              <a:t>BibTeX in LaTeX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At the end of the document put</a:t>
            </a:r>
            <a:r>
              <a:rPr lang="en-US" sz="2000" i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 smtClean="0"/>
              <a:t> \bibliography{path/</a:t>
            </a:r>
            <a:r>
              <a:rPr lang="en-US" sz="2000" i="1" dirty="0" err="1" smtClean="0"/>
              <a:t>BiblioFileName</a:t>
            </a:r>
            <a:r>
              <a:rPr lang="en-US" sz="2000" i="1" dirty="0" smtClean="0"/>
              <a:t>}         -&gt; </a:t>
            </a:r>
            <a:r>
              <a:rPr lang="en-US" sz="2000" dirty="0" smtClean="0"/>
              <a:t> .bib file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\</a:t>
            </a:r>
            <a:r>
              <a:rPr lang="en-US" sz="2000" i="1" dirty="0" err="1"/>
              <a:t>bibliographystyle</a:t>
            </a:r>
            <a:r>
              <a:rPr lang="en-US" sz="2000" i="1" dirty="0"/>
              <a:t>{plain</a:t>
            </a:r>
            <a:r>
              <a:rPr lang="en-US" sz="2000" i="1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i="1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Run the .</a:t>
            </a:r>
            <a:r>
              <a:rPr lang="en-US" sz="2000" dirty="0" err="1" smtClean="0"/>
              <a:t>tex</a:t>
            </a:r>
            <a:r>
              <a:rPr lang="en-US" sz="2000" dirty="0" smtClean="0"/>
              <a:t> file </a:t>
            </a:r>
            <a:r>
              <a:rPr lang="en-US" sz="2000" dirty="0"/>
              <a:t>&gt;</a:t>
            </a:r>
            <a:r>
              <a:rPr lang="en-US" sz="2000" dirty="0" smtClean="0"/>
              <a:t>3 times </a:t>
            </a:r>
          </a:p>
        </p:txBody>
      </p:sp>
    </p:spTree>
    <p:extLst>
      <p:ext uri="{BB962C8B-B14F-4D97-AF65-F5344CB8AC3E}">
        <p14:creationId xmlns:p14="http://schemas.microsoft.com/office/powerpoint/2010/main" val="38282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r>
              <a:rPr lang="en-US" dirty="0" smtClean="0"/>
              <a:t>Easy BibTeX using Web-Endnote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smtClean="0"/>
              <a:t>Create your Web-Endnote account through MUSC (Information Services):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www.myendnoteweb.com/EndNoteWeb.html?SID=1DemhPE2JNB328p2dGn&amp;returnCode=ROUTER.Success&amp;SrcApp=CR&amp;Init=Yes</a:t>
            </a:r>
            <a:endParaRPr lang="en-US" sz="16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smtClean="0"/>
              <a:t>Go to </a:t>
            </a:r>
            <a:r>
              <a:rPr lang="en-US" sz="2200" dirty="0" err="1" smtClean="0"/>
              <a:t>Pubmed</a:t>
            </a:r>
            <a:r>
              <a:rPr lang="en-US" sz="2200" dirty="0" smtClean="0"/>
              <a:t>, look for the article, send to </a:t>
            </a:r>
            <a:r>
              <a:rPr lang="en-US" sz="2200" dirty="0" smtClean="0"/>
              <a:t>Citation </a:t>
            </a:r>
            <a:r>
              <a:rPr lang="en-US" sz="2200" dirty="0" smtClean="0"/>
              <a:t>Manger </a:t>
            </a:r>
            <a:r>
              <a:rPr lang="en-US" sz="2200" dirty="0"/>
              <a:t>(</a:t>
            </a:r>
            <a:r>
              <a:rPr lang="en-US" sz="2200" dirty="0" smtClean="0"/>
              <a:t>export to Web-Endnote)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smtClean="0"/>
              <a:t>Open the reference in Web-Endnote, create a label, and save it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smtClean="0"/>
              <a:t>Go to Format, Export References as a BibTeX file (.bib)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smtClean="0"/>
              <a:t>Open the </a:t>
            </a:r>
            <a:r>
              <a:rPr lang="en-US" sz="2200" dirty="0" err="1" smtClean="0"/>
              <a:t>BibTeX</a:t>
            </a:r>
            <a:r>
              <a:rPr lang="en-US" sz="2200" dirty="0" smtClean="0"/>
              <a:t> </a:t>
            </a:r>
            <a:r>
              <a:rPr lang="en-US" sz="2200" dirty="0" smtClean="0"/>
              <a:t>file and make sure </a:t>
            </a:r>
            <a:r>
              <a:rPr lang="en-US" sz="2200" dirty="0" smtClean="0"/>
              <a:t>everything is in the right format</a:t>
            </a:r>
            <a:endParaRPr lang="en-US" sz="22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smtClean="0"/>
              <a:t>Use the BibTeX file in your LaTeX code to generate bibliography (see previous slide)</a:t>
            </a:r>
            <a:endParaRPr lang="en-US" sz="2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141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382000" cy="990600"/>
          </a:xfrm>
        </p:spPr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T</a:t>
            </a:r>
            <a:r>
              <a:rPr lang="en-US" dirty="0" smtClean="0"/>
              <a:t>he error messages are pretty explicit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most common errors are: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Non-symmetric delimiters , e.g.  {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Mistyped commands, e.g. </a:t>
            </a:r>
            <a:r>
              <a:rPr lang="en-US" i="1" dirty="0" smtClean="0"/>
              <a:t>\begin{</a:t>
            </a:r>
            <a:r>
              <a:rPr lang="en-US" i="1" dirty="0" err="1" smtClean="0"/>
              <a:t>centre</a:t>
            </a:r>
            <a:r>
              <a:rPr lang="en-US" i="1" dirty="0" smtClean="0"/>
              <a:t>}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Blank line in a equation environment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Incorrect specification of special characters, e.g. % without \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What to do?  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2400" dirty="0" smtClean="0"/>
              <a:t>Insert </a:t>
            </a:r>
            <a:r>
              <a:rPr lang="en-US" sz="2400" b="1" i="1" dirty="0" smtClean="0"/>
              <a:t>\end{document}</a:t>
            </a:r>
            <a:r>
              <a:rPr lang="en-US" sz="2400" dirty="0" smtClean="0"/>
              <a:t> before the line with errors and move it            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further down the document until you identify the problem.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17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90600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495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Official project </a:t>
            </a:r>
            <a:r>
              <a:rPr lang="en-US" dirty="0" smtClean="0"/>
              <a:t>site: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://www.latex-project.org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Greenberg’s </a:t>
            </a:r>
            <a:r>
              <a:rPr lang="en-US" i="1" dirty="0" smtClean="0"/>
              <a:t>Simplified Introduction to LaTeX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Journal </a:t>
            </a:r>
            <a:r>
              <a:rPr lang="en-US" dirty="0"/>
              <a:t>websites: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www.ams.org/publications/authors/tex/tex</a:t>
            </a:r>
            <a:endParaRPr lang="en-US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Templates from colleagues - modify and then create your own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Google – an endless resource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95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82000" cy="990600"/>
          </a:xfrm>
        </p:spPr>
        <p:txBody>
          <a:bodyPr/>
          <a:lstStyle/>
          <a:p>
            <a:r>
              <a:rPr lang="en-US" dirty="0" smtClean="0"/>
              <a:t>For first time authors…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Advice from Dr. Brad </a:t>
            </a:r>
            <a:r>
              <a:rPr lang="en-US" dirty="0" err="1" smtClean="0"/>
              <a:t>Efron</a:t>
            </a:r>
            <a:r>
              <a:rPr lang="en-US" dirty="0" smtClean="0"/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u="sng" dirty="0">
                <a:hlinkClick r:id="rId3"/>
              </a:rPr>
              <a:t>http://www.youtube.com/watch?v=Ipk3HIIG9-o&amp;feature=youtu.be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02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Why LaTeX?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It looks professional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en-US" sz="2800" dirty="0" smtClean="0"/>
          </a:p>
          <a:p>
            <a:r>
              <a:rPr lang="en-US" sz="2800" dirty="0" smtClean="0"/>
              <a:t>Many journals now encourage authors to submit manuscripts using LaTeX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en-US" sz="2800" dirty="0" smtClean="0"/>
          </a:p>
          <a:p>
            <a:r>
              <a:rPr lang="en-US" sz="2800" dirty="0" smtClean="0"/>
              <a:t>Math formulas are produced easily and look polished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en-US" sz="2800" dirty="0" smtClean="0"/>
          </a:p>
          <a:p>
            <a:pPr marL="0">
              <a:lnSpc>
                <a:spcPct val="20000"/>
              </a:lnSpc>
              <a:spcBef>
                <a:spcPts val="0"/>
              </a:spcBef>
            </a:pPr>
            <a:endParaRPr lang="en-US" sz="2800" dirty="0" smtClean="0"/>
          </a:p>
          <a:p>
            <a:r>
              <a:rPr lang="en-US" sz="2800" dirty="0" smtClean="0"/>
              <a:t>Equations, tables, figures can be labeled so that referencing is automated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en-US" sz="2800" dirty="0" smtClean="0"/>
          </a:p>
          <a:p>
            <a:r>
              <a:rPr lang="en-US" sz="2800" dirty="0" smtClean="0"/>
              <a:t>Great for bibliography management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en-US" sz="2800" dirty="0" smtClean="0"/>
          </a:p>
          <a:p>
            <a:r>
              <a:rPr lang="en-US" sz="2800" dirty="0" smtClean="0"/>
              <a:t>It doesn’t crash =&gt; not in danger of loosing your work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2800" dirty="0" smtClean="0"/>
          </a:p>
          <a:p>
            <a:r>
              <a:rPr lang="en-US" sz="2800" dirty="0"/>
              <a:t>Somebody (colleague, professor) WILL advise you to learn about it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5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LaTeX is not WYSIWYG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It lacks the attraction of real-time display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Forces you to think in terms of structures: sections, subsections, listings rather than appearance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 takes a while to master the fundamentals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Has no spelling check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dirty="0" smtClean="0">
              <a:sym typeface="Wingdings" pitchFamily="2" charset="2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ym typeface="Wingdings" pitchFamily="2" charset="2"/>
              </a:rPr>
              <a:t>Learn by example, practice, shared templates</a:t>
            </a:r>
            <a:endParaRPr lang="en-US" dirty="0" smtClean="0"/>
          </a:p>
          <a:p>
            <a:pPr marL="0">
              <a:lnSpc>
                <a:spcPct val="20000"/>
              </a:lnSpc>
              <a:spcBef>
                <a:spcPts val="0"/>
              </a:spcBef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984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General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Create a file with suffix .</a:t>
            </a:r>
            <a:r>
              <a:rPr lang="en-US" dirty="0" err="1" smtClean="0"/>
              <a:t>tex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documentclass</a:t>
            </a:r>
            <a:r>
              <a:rPr lang="en-US" sz="2000" i="1" dirty="0" smtClean="0"/>
              <a:t>[options]{style}</a:t>
            </a:r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dirty="0" smtClean="0"/>
              <a:t>.</a:t>
            </a: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dirty="0"/>
              <a:t>p</a:t>
            </a:r>
            <a:r>
              <a:rPr lang="en-US" sz="2000" dirty="0" smtClean="0"/>
              <a:t>reamble (use of optional packages)</a:t>
            </a:r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i="1" dirty="0" smtClean="0"/>
              <a:t>\begin{document}</a:t>
            </a:r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dirty="0" smtClean="0"/>
              <a:t>…your thesis here</a:t>
            </a:r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 algn="ctr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i="1" dirty="0" smtClean="0"/>
              <a:t>\end{document}</a:t>
            </a:r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r>
              <a:rPr lang="en-US" sz="2000" i="1" dirty="0" smtClean="0"/>
              <a:t> </a:t>
            </a:r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 smtClean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i="1" dirty="0"/>
          </a:p>
          <a:p>
            <a:pPr marL="0" indent="0">
              <a:lnSpc>
                <a:spcPct val="2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lnSpc>
                <a:spcPct val="20000"/>
              </a:lnSpc>
              <a:spcBef>
                <a:spcPts val="0"/>
              </a:spcBef>
            </a:pPr>
            <a:r>
              <a:rPr lang="en-US" dirty="0" smtClean="0"/>
              <a:t>Document classes: article, report, book, letter, seminar, beamer</a:t>
            </a:r>
          </a:p>
        </p:txBody>
      </p:sp>
    </p:spTree>
    <p:extLst>
      <p:ext uri="{BB962C8B-B14F-4D97-AF65-F5344CB8AC3E}">
        <p14:creationId xmlns:p14="http://schemas.microsoft.com/office/powerpoint/2010/main" val="341263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Relevant packages (preamble)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LaTeX installations have a large of pre-installed packages</a:t>
            </a:r>
          </a:p>
          <a:p>
            <a:r>
              <a:rPr lang="en-US" dirty="0" smtClean="0"/>
              <a:t>Or</a:t>
            </a:r>
            <a:r>
              <a:rPr lang="en-US" dirty="0" smtClean="0"/>
              <a:t> </a:t>
            </a:r>
            <a:r>
              <a:rPr lang="en-US" dirty="0"/>
              <a:t>go to: </a:t>
            </a:r>
            <a:r>
              <a:rPr lang="en-US" dirty="0">
                <a:hlinkClick r:id="rId2"/>
              </a:rPr>
              <a:t>http://www.ctan.org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and look for styles, downloads and documentations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usepackage</a:t>
            </a:r>
            <a:r>
              <a:rPr lang="en-US" sz="2000" i="1" dirty="0" smtClean="0"/>
              <a:t>{</a:t>
            </a:r>
            <a:r>
              <a:rPr lang="en-US" sz="2000" i="1" dirty="0" err="1" smtClean="0"/>
              <a:t>amsmath</a:t>
            </a:r>
            <a:r>
              <a:rPr lang="en-US" sz="2000" i="1" dirty="0" smtClean="0"/>
              <a:t>} </a:t>
            </a:r>
            <a:r>
              <a:rPr lang="en-US" sz="2000" dirty="0" smtClean="0"/>
              <a:t>– most important for math environments (</a:t>
            </a:r>
            <a:r>
              <a:rPr lang="en-US" sz="2000" i="1" dirty="0" smtClean="0"/>
              <a:t>\align</a:t>
            </a:r>
            <a:r>
              <a:rPr lang="en-US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usepackage</a:t>
            </a:r>
            <a:r>
              <a:rPr lang="en-US" sz="2000" i="1" dirty="0" smtClean="0"/>
              <a:t>{</a:t>
            </a:r>
            <a:r>
              <a:rPr lang="en-US" sz="2000" i="1" dirty="0" err="1" smtClean="0"/>
              <a:t>graphicx</a:t>
            </a:r>
            <a:r>
              <a:rPr lang="en-US" sz="2000" i="1" dirty="0" smtClean="0"/>
              <a:t>} </a:t>
            </a:r>
            <a:r>
              <a:rPr lang="en-US" sz="2000" dirty="0" smtClean="0"/>
              <a:t>– essential for inserting figures (</a:t>
            </a:r>
            <a:r>
              <a:rPr lang="en-US" sz="2000" i="1" dirty="0" smtClean="0"/>
              <a:t>\</a:t>
            </a:r>
            <a:r>
              <a:rPr lang="en-US" sz="2000" i="1" dirty="0" err="1" smtClean="0"/>
              <a:t>includegraphics</a:t>
            </a:r>
            <a:r>
              <a:rPr lang="en-US" sz="2000" i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000" i="1" dirty="0" smtClean="0"/>
              <a:t>\</a:t>
            </a:r>
            <a:r>
              <a:rPr lang="en-US" sz="2000" i="1" dirty="0" err="1"/>
              <a:t>u</a:t>
            </a:r>
            <a:r>
              <a:rPr lang="en-US" sz="2000" i="1" dirty="0" err="1" smtClean="0"/>
              <a:t>sepackage</a:t>
            </a:r>
            <a:r>
              <a:rPr lang="en-US" sz="2000" i="1" dirty="0" smtClean="0"/>
              <a:t>[a4paper]{geometry} </a:t>
            </a:r>
            <a:r>
              <a:rPr lang="en-US" sz="2000" dirty="0" smtClean="0"/>
              <a:t>– adjust margins of a certain page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i="1" dirty="0" smtClean="0"/>
              <a:t>\</a:t>
            </a:r>
            <a:r>
              <a:rPr lang="en-US" sz="2000" i="1" dirty="0" err="1" smtClean="0"/>
              <a:t>usepackage</a:t>
            </a:r>
            <a:r>
              <a:rPr lang="en-US" sz="2000" i="1" dirty="0" smtClean="0"/>
              <a:t>{</a:t>
            </a:r>
            <a:r>
              <a:rPr lang="en-US" sz="2000" i="1" dirty="0" err="1" smtClean="0"/>
              <a:t>hyperref</a:t>
            </a:r>
            <a:r>
              <a:rPr lang="en-US" sz="2000" i="1" dirty="0" smtClean="0"/>
              <a:t>} </a:t>
            </a:r>
            <a:r>
              <a:rPr lang="en-US" sz="2000" dirty="0" smtClean="0"/>
              <a:t>– </a:t>
            </a:r>
            <a:r>
              <a:rPr lang="en-US" sz="2000" dirty="0"/>
              <a:t>m</a:t>
            </a:r>
            <a:r>
              <a:rPr lang="en-US" sz="2000" dirty="0" smtClean="0"/>
              <a:t>akes citations </a:t>
            </a:r>
            <a:r>
              <a:rPr lang="en-US" sz="2000" dirty="0"/>
              <a:t>“clickable” in the </a:t>
            </a:r>
            <a:r>
              <a:rPr lang="en-US" sz="2000" dirty="0" smtClean="0"/>
              <a:t>.</a:t>
            </a:r>
            <a:r>
              <a:rPr lang="en-US" sz="2000" dirty="0" err="1" smtClean="0"/>
              <a:t>pdf</a:t>
            </a:r>
            <a:r>
              <a:rPr lang="en-US" sz="2000" dirty="0" smtClean="0"/>
              <a:t> </a:t>
            </a:r>
            <a:r>
              <a:rPr lang="en-US" sz="2000" dirty="0" smtClean="0"/>
              <a:t>document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4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Can be generated automatically by specifying the title, authors, affiliations, and date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i="1" dirty="0" smtClean="0"/>
              <a:t>    \title</a:t>
            </a:r>
            <a:r>
              <a:rPr lang="en-US" dirty="0" smtClean="0"/>
              <a:t>{Learning \Latex}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i="1" dirty="0" smtClean="0"/>
              <a:t>    </a:t>
            </a:r>
            <a:r>
              <a:rPr lang="en-US" i="1" dirty="0" smtClean="0"/>
              <a:t>    \</a:t>
            </a:r>
            <a:r>
              <a:rPr lang="en-US" i="1" dirty="0" smtClean="0"/>
              <a:t>author</a:t>
            </a:r>
            <a:r>
              <a:rPr lang="en-US" dirty="0" smtClean="0"/>
              <a:t>{Cody Chiuzan\\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Department of Public Health Sciences}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/>
              <a:t>     \date</a:t>
            </a:r>
            <a:r>
              <a:rPr lang="en-US" dirty="0" smtClean="0"/>
              <a:t>{April 2013}                          -&gt; if omitted, the current date is generated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-&gt; to suppress use \date{}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/>
              <a:t>    \</a:t>
            </a:r>
            <a:r>
              <a:rPr lang="en-US" i="1" dirty="0" err="1" smtClean="0"/>
              <a:t>maketitle</a:t>
            </a:r>
            <a:endParaRPr lang="en-US" i="1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Make an abstract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i="1" dirty="0" smtClean="0"/>
              <a:t>      </a:t>
            </a:r>
            <a:r>
              <a:rPr lang="en-US" i="1" dirty="0" smtClean="0"/>
              <a:t>\begin</a:t>
            </a:r>
            <a:r>
              <a:rPr lang="en-US" dirty="0" smtClean="0"/>
              <a:t>{abstract}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         …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/>
              <a:t>      \end</a:t>
            </a:r>
            <a:r>
              <a:rPr lang="en-US" dirty="0" smtClean="0"/>
              <a:t>{abstract}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0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Sectioning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/>
              <a:t>LaTeX is organized hierarchically</a:t>
            </a:r>
          </a:p>
          <a:p>
            <a:pPr marL="0" indent="0">
              <a:buNone/>
            </a:pPr>
            <a:r>
              <a:rPr lang="en-US" sz="2000" i="1" dirty="0" smtClean="0"/>
              <a:t>    </a:t>
            </a:r>
            <a:r>
              <a:rPr lang="en-US" sz="2200" i="1" dirty="0" smtClean="0"/>
              <a:t>\section{}, \subsection{}, \</a:t>
            </a:r>
            <a:r>
              <a:rPr lang="en-US" sz="2200" i="1" dirty="0" err="1" smtClean="0"/>
              <a:t>subsubsection</a:t>
            </a:r>
            <a:r>
              <a:rPr lang="en-US" sz="2200" i="1" dirty="0" smtClean="0"/>
              <a:t>{}</a:t>
            </a:r>
          </a:p>
          <a:p>
            <a:pPr marL="0" indent="0">
              <a:buNone/>
            </a:pPr>
            <a:r>
              <a:rPr lang="en-US" sz="2200" i="1" dirty="0" smtClean="0"/>
              <a:t>    \section*{} </a:t>
            </a:r>
            <a:r>
              <a:rPr lang="en-US" sz="2200" i="1" dirty="0"/>
              <a:t> </a:t>
            </a:r>
            <a:r>
              <a:rPr lang="en-US" sz="2200" i="1" dirty="0" smtClean="0"/>
              <a:t>    -&gt;  </a:t>
            </a:r>
            <a:r>
              <a:rPr lang="en-US" sz="2200" dirty="0" smtClean="0"/>
              <a:t>no numbering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 have an appendix, then insert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 smtClean="0"/>
              <a:t>    </a:t>
            </a:r>
            <a:r>
              <a:rPr lang="en-US" sz="2200" i="1" dirty="0" smtClean="0"/>
              <a:t>\appendix        -&gt; </a:t>
            </a:r>
            <a:r>
              <a:rPr lang="en-US" sz="2200" dirty="0" smtClean="0"/>
              <a:t>after this, everything is treated as appendix</a:t>
            </a:r>
            <a:endParaRPr lang="en-US" sz="2200" i="1" dirty="0" smtClean="0"/>
          </a:p>
          <a:p>
            <a:pPr>
              <a:lnSpc>
                <a:spcPct val="150000"/>
              </a:lnSpc>
            </a:pPr>
            <a:r>
              <a:rPr lang="en-US" sz="2600" dirty="0"/>
              <a:t>T</a:t>
            </a:r>
            <a:r>
              <a:rPr lang="en-US" sz="2600" dirty="0" smtClean="0"/>
              <a:t>able of contents (run LaTeX twice)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    </a:t>
            </a:r>
            <a:r>
              <a:rPr lang="en-US" sz="2200" i="1" dirty="0" smtClean="0"/>
              <a:t>\</a:t>
            </a:r>
            <a:r>
              <a:rPr lang="en-US" sz="2200" i="1" dirty="0" err="1" smtClean="0"/>
              <a:t>newpage</a:t>
            </a:r>
            <a:r>
              <a:rPr lang="en-US" sz="2200" i="1" dirty="0" smtClean="0"/>
              <a:t>  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i="1" dirty="0" smtClean="0"/>
              <a:t>       \begin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i="1" dirty="0" smtClean="0"/>
              <a:t>          \</a:t>
            </a:r>
            <a:r>
              <a:rPr lang="en-US" sz="2200" i="1" dirty="0" err="1" smtClean="0"/>
              <a:t>tableofcontents</a:t>
            </a:r>
            <a:endParaRPr lang="en-US" sz="2200" i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200" i="1" dirty="0" smtClean="0"/>
              <a:t>       \end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i="1" dirty="0" smtClean="0"/>
              <a:t>    \</a:t>
            </a:r>
            <a:r>
              <a:rPr lang="en-US" sz="2200" i="1" dirty="0" err="1" smtClean="0"/>
              <a:t>addcontentsline</a:t>
            </a:r>
            <a:r>
              <a:rPr lang="en-US" sz="2200" i="1" dirty="0" smtClean="0"/>
              <a:t>{</a:t>
            </a:r>
            <a:r>
              <a:rPr lang="en-US" sz="2200" i="1" dirty="0" err="1" smtClean="0"/>
              <a:t>toc</a:t>
            </a:r>
            <a:r>
              <a:rPr lang="en-US" sz="2200" i="1" dirty="0" smtClean="0"/>
              <a:t>}{chapter}{Abstract}     </a:t>
            </a:r>
            <a:r>
              <a:rPr lang="en-US" sz="2000" dirty="0" smtClean="0"/>
              <a:t>-&gt; if </a:t>
            </a:r>
            <a:r>
              <a:rPr lang="en-US" sz="2000" dirty="0" smtClean="0"/>
              <a:t>not </a:t>
            </a:r>
            <a:r>
              <a:rPr lang="en-US" sz="2000" dirty="0" smtClean="0"/>
              <a:t>an official structure </a:t>
            </a:r>
            <a:endParaRPr lang="en-US" sz="2000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605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Some 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LaTeX regards groups of characters separated by spaces as </a:t>
            </a:r>
            <a:r>
              <a:rPr lang="en-US" i="1" dirty="0" smtClean="0"/>
              <a:t>words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Number of spaces is immaterial, LaTeX makes its own mind including hyphenation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A blank line signifies the end of a paragraph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A paragraph is automatically indented - use </a:t>
            </a:r>
            <a:r>
              <a:rPr lang="en-US" i="1" dirty="0" smtClean="0"/>
              <a:t>\</a:t>
            </a:r>
            <a:r>
              <a:rPr lang="en-US" i="1" dirty="0" err="1" smtClean="0"/>
              <a:t>noindent</a:t>
            </a:r>
            <a:r>
              <a:rPr lang="en-US" i="1" dirty="0" smtClean="0"/>
              <a:t> </a:t>
            </a:r>
            <a:r>
              <a:rPr lang="en-US" dirty="0" smtClean="0"/>
              <a:t>in front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These characters have a special meaning – use \ in front: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/>
              <a:t>\ , $ , &amp; , % , ~ , _ , { , } , # , ^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55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926</TotalTime>
  <Words>1767</Words>
  <Application>Microsoft Office PowerPoint</Application>
  <PresentationFormat>On-screen Show (4:3)</PresentationFormat>
  <Paragraphs>322</Paragraphs>
  <Slides>29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Introduction to LaTeX and Bibtex</vt:lpstr>
      <vt:lpstr>What is LaTeX?</vt:lpstr>
      <vt:lpstr>Why LaTeX?</vt:lpstr>
      <vt:lpstr>LaTeX is not WYSIWYG</vt:lpstr>
      <vt:lpstr>General structure</vt:lpstr>
      <vt:lpstr>Relevant packages (preamble)</vt:lpstr>
      <vt:lpstr>Title page</vt:lpstr>
      <vt:lpstr>Sectioning commands</vt:lpstr>
      <vt:lpstr>Some key concepts</vt:lpstr>
      <vt:lpstr>Type Style – Don’t overuse!</vt:lpstr>
      <vt:lpstr>Environments</vt:lpstr>
      <vt:lpstr>Lists &amp; Centering</vt:lpstr>
      <vt:lpstr>Tables</vt:lpstr>
      <vt:lpstr>Typesetting Math</vt:lpstr>
      <vt:lpstr>Typesetting Math</vt:lpstr>
      <vt:lpstr>Equations</vt:lpstr>
      <vt:lpstr>Equation arrays and matrices</vt:lpstr>
      <vt:lpstr>Inputting pictures</vt:lpstr>
      <vt:lpstr>Theorem-like environment</vt:lpstr>
      <vt:lpstr>Spacing</vt:lpstr>
      <vt:lpstr>Bibliography in LaTeX</vt:lpstr>
      <vt:lpstr>Bibliography with BibTeX</vt:lpstr>
      <vt:lpstr>BibTeX entries and styles</vt:lpstr>
      <vt:lpstr>BibTeX entries and styles</vt:lpstr>
      <vt:lpstr>BibTeX in LaTeX </vt:lpstr>
      <vt:lpstr>Easy BibTeX using Web-Endnote</vt:lpstr>
      <vt:lpstr>Troubleshooting</vt:lpstr>
      <vt:lpstr>Resources</vt:lpstr>
      <vt:lpstr>For first time authors…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Latex and Bibte</dc:title>
  <dc:creator>Cody</dc:creator>
  <cp:lastModifiedBy>Cody</cp:lastModifiedBy>
  <cp:revision>90</cp:revision>
  <cp:lastPrinted>2013-04-12T16:03:41Z</cp:lastPrinted>
  <dcterms:created xsi:type="dcterms:W3CDTF">2013-04-11T22:56:24Z</dcterms:created>
  <dcterms:modified xsi:type="dcterms:W3CDTF">2013-04-15T21:28:05Z</dcterms:modified>
</cp:coreProperties>
</file>