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7" r:id="rId3"/>
    <p:sldId id="258" r:id="rId4"/>
    <p:sldId id="259" r:id="rId5"/>
    <p:sldId id="263" r:id="rId6"/>
    <p:sldId id="264" r:id="rId7"/>
    <p:sldId id="260" r:id="rId8"/>
    <p:sldId id="261" r:id="rId9"/>
    <p:sldId id="267" r:id="rId10"/>
    <p:sldId id="266" r:id="rId11"/>
    <p:sldId id="278" r:id="rId12"/>
    <p:sldId id="280" r:id="rId13"/>
    <p:sldId id="281" r:id="rId14"/>
    <p:sldId id="279" r:id="rId15"/>
    <p:sldId id="282" r:id="rId16"/>
    <p:sldId id="283" r:id="rId17"/>
    <p:sldId id="284" r:id="rId18"/>
    <p:sldId id="268" r:id="rId19"/>
    <p:sldId id="270" r:id="rId20"/>
    <p:sldId id="271" r:id="rId21"/>
    <p:sldId id="272" r:id="rId22"/>
    <p:sldId id="273" r:id="rId23"/>
    <p:sldId id="274" r:id="rId24"/>
    <p:sldId id="276" r:id="rId25"/>
    <p:sldId id="275" r:id="rId26"/>
    <p:sldId id="27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4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 </a:t>
            </a:r>
            <a:endParaRPr lang="en-US" dirty="0"/>
          </a:p>
        </c:rich>
      </c:tx>
      <c:layout/>
      <c:overlay val="0"/>
    </c:title>
    <c:autoTitleDeleted val="0"/>
    <c:plotArea>
      <c:layout>
        <c:manualLayout>
          <c:layoutTarget val="inner"/>
          <c:xMode val="edge"/>
          <c:yMode val="edge"/>
          <c:x val="0.31144405560416083"/>
          <c:y val="3.4696704325687153E-2"/>
          <c:w val="0.65750267327695144"/>
          <c:h val="0.86602362204724415"/>
        </c:manualLayout>
      </c:layout>
      <c:barChart>
        <c:barDir val="bar"/>
        <c:grouping val="clustered"/>
        <c:varyColors val="0"/>
        <c:ser>
          <c:idx val="0"/>
          <c:order val="0"/>
          <c:tx>
            <c:strRef>
              <c:f>Sheet1!$B$1</c:f>
              <c:strCache>
                <c:ptCount val="1"/>
                <c:pt idx="0">
                  <c:v>Total</c:v>
                </c:pt>
              </c:strCache>
            </c:strRef>
          </c:tx>
          <c:spPr>
            <a:solidFill>
              <a:schemeClr val="tx1"/>
            </a:solidFill>
          </c:spPr>
          <c:invertIfNegative val="0"/>
          <c:cat>
            <c:strRef>
              <c:f>Sheet1!$A$2:$A$16</c:f>
              <c:strCache>
                <c:ptCount val="15"/>
                <c:pt idx="0">
                  <c:v>CRAB/online calculators</c:v>
                </c:pt>
                <c:pt idx="1">
                  <c:v>EAST</c:v>
                </c:pt>
                <c:pt idx="2">
                  <c:v>Gpower</c:v>
                </c:pt>
                <c:pt idx="3">
                  <c:v>Minitab</c:v>
                </c:pt>
                <c:pt idx="4">
                  <c:v>None</c:v>
                </c:pt>
                <c:pt idx="5">
                  <c:v>nQuery</c:v>
                </c:pt>
                <c:pt idx="6">
                  <c:v>Own calculations</c:v>
                </c:pt>
                <c:pt idx="7">
                  <c:v>Own simulations</c:v>
                </c:pt>
                <c:pt idx="8">
                  <c:v>PASS</c:v>
                </c:pt>
                <c:pt idx="9">
                  <c:v>Power and Precision</c:v>
                </c:pt>
                <c:pt idx="10">
                  <c:v>Power(Piantadosi)</c:v>
                </c:pt>
                <c:pt idx="11">
                  <c:v>PROC POWER</c:v>
                </c:pt>
                <c:pt idx="12">
                  <c:v>PS</c:v>
                </c:pt>
                <c:pt idx="13">
                  <c:v>R package/library</c:v>
                </c:pt>
                <c:pt idx="14">
                  <c:v>StatCalc</c:v>
                </c:pt>
              </c:strCache>
            </c:strRef>
          </c:cat>
          <c:val>
            <c:numRef>
              <c:f>Sheet1!$B$2:$B$16</c:f>
              <c:numCache>
                <c:formatCode>General</c:formatCode>
                <c:ptCount val="15"/>
                <c:pt idx="0">
                  <c:v>8</c:v>
                </c:pt>
                <c:pt idx="1">
                  <c:v>3</c:v>
                </c:pt>
                <c:pt idx="2">
                  <c:v>1</c:v>
                </c:pt>
                <c:pt idx="3">
                  <c:v>1</c:v>
                </c:pt>
                <c:pt idx="4">
                  <c:v>5</c:v>
                </c:pt>
                <c:pt idx="5">
                  <c:v>17</c:v>
                </c:pt>
                <c:pt idx="6">
                  <c:v>6</c:v>
                </c:pt>
                <c:pt idx="7">
                  <c:v>11</c:v>
                </c:pt>
                <c:pt idx="8">
                  <c:v>10</c:v>
                </c:pt>
                <c:pt idx="9">
                  <c:v>1</c:v>
                </c:pt>
                <c:pt idx="10">
                  <c:v>4</c:v>
                </c:pt>
                <c:pt idx="11">
                  <c:v>9</c:v>
                </c:pt>
                <c:pt idx="12">
                  <c:v>1</c:v>
                </c:pt>
                <c:pt idx="13">
                  <c:v>1</c:v>
                </c:pt>
                <c:pt idx="14">
                  <c:v>1</c:v>
                </c:pt>
              </c:numCache>
            </c:numRef>
          </c:val>
        </c:ser>
        <c:ser>
          <c:idx val="1"/>
          <c:order val="1"/>
          <c:tx>
            <c:strRef>
              <c:f>Sheet1!$C$1</c:f>
              <c:strCache>
                <c:ptCount val="1"/>
                <c:pt idx="0">
                  <c:v>PhD</c:v>
                </c:pt>
              </c:strCache>
            </c:strRef>
          </c:tx>
          <c:invertIfNegative val="0"/>
          <c:cat>
            <c:strRef>
              <c:f>Sheet1!$A$2:$A$16</c:f>
              <c:strCache>
                <c:ptCount val="15"/>
                <c:pt idx="0">
                  <c:v>CRAB/online calculators</c:v>
                </c:pt>
                <c:pt idx="1">
                  <c:v>EAST</c:v>
                </c:pt>
                <c:pt idx="2">
                  <c:v>Gpower</c:v>
                </c:pt>
                <c:pt idx="3">
                  <c:v>Minitab</c:v>
                </c:pt>
                <c:pt idx="4">
                  <c:v>None</c:v>
                </c:pt>
                <c:pt idx="5">
                  <c:v>nQuery</c:v>
                </c:pt>
                <c:pt idx="6">
                  <c:v>Own calculations</c:v>
                </c:pt>
                <c:pt idx="7">
                  <c:v>Own simulations</c:v>
                </c:pt>
                <c:pt idx="8">
                  <c:v>PASS</c:v>
                </c:pt>
                <c:pt idx="9">
                  <c:v>Power and Precision</c:v>
                </c:pt>
                <c:pt idx="10">
                  <c:v>Power(Piantadosi)</c:v>
                </c:pt>
                <c:pt idx="11">
                  <c:v>PROC POWER</c:v>
                </c:pt>
                <c:pt idx="12">
                  <c:v>PS</c:v>
                </c:pt>
                <c:pt idx="13">
                  <c:v>R package/library</c:v>
                </c:pt>
                <c:pt idx="14">
                  <c:v>StatCalc</c:v>
                </c:pt>
              </c:strCache>
            </c:strRef>
          </c:cat>
          <c:val>
            <c:numRef>
              <c:f>Sheet1!$C$2:$C$16</c:f>
              <c:numCache>
                <c:formatCode>General</c:formatCode>
                <c:ptCount val="15"/>
                <c:pt idx="0">
                  <c:v>5</c:v>
                </c:pt>
                <c:pt idx="1">
                  <c:v>3</c:v>
                </c:pt>
                <c:pt idx="2">
                  <c:v>0</c:v>
                </c:pt>
                <c:pt idx="3">
                  <c:v>0</c:v>
                </c:pt>
                <c:pt idx="4">
                  <c:v>1</c:v>
                </c:pt>
                <c:pt idx="5">
                  <c:v>11</c:v>
                </c:pt>
                <c:pt idx="6">
                  <c:v>3</c:v>
                </c:pt>
                <c:pt idx="7">
                  <c:v>7</c:v>
                </c:pt>
                <c:pt idx="8">
                  <c:v>6</c:v>
                </c:pt>
                <c:pt idx="9">
                  <c:v>1</c:v>
                </c:pt>
                <c:pt idx="10">
                  <c:v>3</c:v>
                </c:pt>
                <c:pt idx="11">
                  <c:v>4</c:v>
                </c:pt>
                <c:pt idx="12">
                  <c:v>0</c:v>
                </c:pt>
                <c:pt idx="13">
                  <c:v>0</c:v>
                </c:pt>
                <c:pt idx="14">
                  <c:v>0</c:v>
                </c:pt>
              </c:numCache>
            </c:numRef>
          </c:val>
        </c:ser>
        <c:ser>
          <c:idx val="2"/>
          <c:order val="2"/>
          <c:tx>
            <c:strRef>
              <c:f>Sheet1!$D$1</c:f>
              <c:strCache>
                <c:ptCount val="1"/>
                <c:pt idx="0">
                  <c:v>RA</c:v>
                </c:pt>
              </c:strCache>
            </c:strRef>
          </c:tx>
          <c:invertIfNegative val="0"/>
          <c:cat>
            <c:strRef>
              <c:f>Sheet1!$A$2:$A$16</c:f>
              <c:strCache>
                <c:ptCount val="15"/>
                <c:pt idx="0">
                  <c:v>CRAB/online calculators</c:v>
                </c:pt>
                <c:pt idx="1">
                  <c:v>EAST</c:v>
                </c:pt>
                <c:pt idx="2">
                  <c:v>Gpower</c:v>
                </c:pt>
                <c:pt idx="3">
                  <c:v>Minitab</c:v>
                </c:pt>
                <c:pt idx="4">
                  <c:v>None</c:v>
                </c:pt>
                <c:pt idx="5">
                  <c:v>nQuery</c:v>
                </c:pt>
                <c:pt idx="6">
                  <c:v>Own calculations</c:v>
                </c:pt>
                <c:pt idx="7">
                  <c:v>Own simulations</c:v>
                </c:pt>
                <c:pt idx="8">
                  <c:v>PASS</c:v>
                </c:pt>
                <c:pt idx="9">
                  <c:v>Power and Precision</c:v>
                </c:pt>
                <c:pt idx="10">
                  <c:v>Power(Piantadosi)</c:v>
                </c:pt>
                <c:pt idx="11">
                  <c:v>PROC POWER</c:v>
                </c:pt>
                <c:pt idx="12">
                  <c:v>PS</c:v>
                </c:pt>
                <c:pt idx="13">
                  <c:v>R package/library</c:v>
                </c:pt>
                <c:pt idx="14">
                  <c:v>StatCalc</c:v>
                </c:pt>
              </c:strCache>
            </c:strRef>
          </c:cat>
          <c:val>
            <c:numRef>
              <c:f>Sheet1!$D$2:$D$16</c:f>
              <c:numCache>
                <c:formatCode>General</c:formatCode>
                <c:ptCount val="15"/>
                <c:pt idx="0">
                  <c:v>2</c:v>
                </c:pt>
                <c:pt idx="1">
                  <c:v>0</c:v>
                </c:pt>
                <c:pt idx="2">
                  <c:v>0</c:v>
                </c:pt>
                <c:pt idx="3">
                  <c:v>1</c:v>
                </c:pt>
                <c:pt idx="4">
                  <c:v>1</c:v>
                </c:pt>
                <c:pt idx="5">
                  <c:v>3</c:v>
                </c:pt>
                <c:pt idx="6">
                  <c:v>0</c:v>
                </c:pt>
                <c:pt idx="7">
                  <c:v>1</c:v>
                </c:pt>
                <c:pt idx="8">
                  <c:v>2</c:v>
                </c:pt>
                <c:pt idx="9">
                  <c:v>0</c:v>
                </c:pt>
                <c:pt idx="10">
                  <c:v>1</c:v>
                </c:pt>
                <c:pt idx="11">
                  <c:v>4</c:v>
                </c:pt>
                <c:pt idx="12">
                  <c:v>0</c:v>
                </c:pt>
                <c:pt idx="13">
                  <c:v>1</c:v>
                </c:pt>
                <c:pt idx="14">
                  <c:v>1</c:v>
                </c:pt>
              </c:numCache>
            </c:numRef>
          </c:val>
        </c:ser>
        <c:ser>
          <c:idx val="3"/>
          <c:order val="3"/>
          <c:tx>
            <c:strRef>
              <c:f>Sheet1!$E$1</c:f>
              <c:strCache>
                <c:ptCount val="1"/>
                <c:pt idx="0">
                  <c:v>Student</c:v>
                </c:pt>
              </c:strCache>
            </c:strRef>
          </c:tx>
          <c:spPr>
            <a:solidFill>
              <a:schemeClr val="accent6">
                <a:lumMod val="40000"/>
                <a:lumOff val="60000"/>
              </a:schemeClr>
            </a:solidFill>
          </c:spPr>
          <c:invertIfNegative val="0"/>
          <c:cat>
            <c:strRef>
              <c:f>Sheet1!$A$2:$A$16</c:f>
              <c:strCache>
                <c:ptCount val="15"/>
                <c:pt idx="0">
                  <c:v>CRAB/online calculators</c:v>
                </c:pt>
                <c:pt idx="1">
                  <c:v>EAST</c:v>
                </c:pt>
                <c:pt idx="2">
                  <c:v>Gpower</c:v>
                </c:pt>
                <c:pt idx="3">
                  <c:v>Minitab</c:v>
                </c:pt>
                <c:pt idx="4">
                  <c:v>None</c:v>
                </c:pt>
                <c:pt idx="5">
                  <c:v>nQuery</c:v>
                </c:pt>
                <c:pt idx="6">
                  <c:v>Own calculations</c:v>
                </c:pt>
                <c:pt idx="7">
                  <c:v>Own simulations</c:v>
                </c:pt>
                <c:pt idx="8">
                  <c:v>PASS</c:v>
                </c:pt>
                <c:pt idx="9">
                  <c:v>Power and Precision</c:v>
                </c:pt>
                <c:pt idx="10">
                  <c:v>Power(Piantadosi)</c:v>
                </c:pt>
                <c:pt idx="11">
                  <c:v>PROC POWER</c:v>
                </c:pt>
                <c:pt idx="12">
                  <c:v>PS</c:v>
                </c:pt>
                <c:pt idx="13">
                  <c:v>R package/library</c:v>
                </c:pt>
                <c:pt idx="14">
                  <c:v>StatCalc</c:v>
                </c:pt>
              </c:strCache>
            </c:strRef>
          </c:cat>
          <c:val>
            <c:numRef>
              <c:f>Sheet1!$E$2:$E$16</c:f>
              <c:numCache>
                <c:formatCode>General</c:formatCode>
                <c:ptCount val="15"/>
                <c:pt idx="0">
                  <c:v>1</c:v>
                </c:pt>
                <c:pt idx="1">
                  <c:v>0</c:v>
                </c:pt>
                <c:pt idx="2">
                  <c:v>1</c:v>
                </c:pt>
                <c:pt idx="3">
                  <c:v>0</c:v>
                </c:pt>
                <c:pt idx="4">
                  <c:v>3</c:v>
                </c:pt>
                <c:pt idx="5">
                  <c:v>3</c:v>
                </c:pt>
                <c:pt idx="6">
                  <c:v>3</c:v>
                </c:pt>
                <c:pt idx="7">
                  <c:v>3</c:v>
                </c:pt>
                <c:pt idx="8">
                  <c:v>2</c:v>
                </c:pt>
                <c:pt idx="9">
                  <c:v>0</c:v>
                </c:pt>
                <c:pt idx="10">
                  <c:v>0</c:v>
                </c:pt>
                <c:pt idx="11">
                  <c:v>1</c:v>
                </c:pt>
                <c:pt idx="12">
                  <c:v>1</c:v>
                </c:pt>
                <c:pt idx="13">
                  <c:v>0</c:v>
                </c:pt>
                <c:pt idx="14">
                  <c:v>0</c:v>
                </c:pt>
              </c:numCache>
            </c:numRef>
          </c:val>
        </c:ser>
        <c:dLbls>
          <c:showLegendKey val="0"/>
          <c:showVal val="0"/>
          <c:showCatName val="0"/>
          <c:showSerName val="0"/>
          <c:showPercent val="0"/>
          <c:showBubbleSize val="0"/>
        </c:dLbls>
        <c:gapWidth val="75"/>
        <c:axId val="59890688"/>
        <c:axId val="59769600"/>
      </c:barChart>
      <c:catAx>
        <c:axId val="59890688"/>
        <c:scaling>
          <c:orientation val="minMax"/>
        </c:scaling>
        <c:delete val="0"/>
        <c:axPos val="l"/>
        <c:numFmt formatCode="General" sourceLinked="1"/>
        <c:majorTickMark val="cross"/>
        <c:minorTickMark val="none"/>
        <c:tickLblPos val="nextTo"/>
        <c:txPr>
          <a:bodyPr rot="0" vert="horz" anchor="b" anchorCtr="1"/>
          <a:lstStyle/>
          <a:p>
            <a:pPr>
              <a:defRPr sz="1600"/>
            </a:pPr>
            <a:endParaRPr lang="en-US"/>
          </a:p>
        </c:txPr>
        <c:crossAx val="59769600"/>
        <c:crosses val="autoZero"/>
        <c:auto val="1"/>
        <c:lblAlgn val="ctr"/>
        <c:lblOffset val="100"/>
        <c:tickLblSkip val="1"/>
        <c:noMultiLvlLbl val="0"/>
      </c:catAx>
      <c:valAx>
        <c:axId val="59769600"/>
        <c:scaling>
          <c:orientation val="minMax"/>
        </c:scaling>
        <c:delete val="0"/>
        <c:axPos val="b"/>
        <c:numFmt formatCode="General" sourceLinked="1"/>
        <c:majorTickMark val="none"/>
        <c:minorTickMark val="none"/>
        <c:tickLblPos val="nextTo"/>
        <c:spPr>
          <a:ln w="9525">
            <a:noFill/>
          </a:ln>
        </c:spPr>
        <c:crossAx val="59890688"/>
        <c:crosses val="autoZero"/>
        <c:crossBetween val="between"/>
      </c:valAx>
    </c:plotArea>
    <c:legend>
      <c:legendPos val="b"/>
      <c:layout>
        <c:manualLayout>
          <c:xMode val="edge"/>
          <c:yMode val="edge"/>
          <c:x val="0.45354792456498499"/>
          <c:y val="5.6912683449780128E-2"/>
          <c:w val="0.41080538543793166"/>
          <c:h val="6.1678215223097077E-2"/>
        </c:manualLayout>
      </c:layout>
      <c:overlay val="0"/>
    </c:legend>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72AD8A-FB2B-4200-B21D-10CBBDBA6173}" type="datetimeFigureOut">
              <a:rPr lang="en-US" smtClean="0"/>
              <a:pPr/>
              <a:t>4/6/2013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E8B727-FBB8-45AF-97A9-938467878F77}" type="slidenum">
              <a:rPr lang="en-US" smtClean="0"/>
              <a:pPr/>
              <a:t>‹#›</a:t>
            </a:fld>
            <a:endParaRPr lang="en-US"/>
          </a:p>
        </p:txBody>
      </p:sp>
    </p:spTree>
    <p:extLst>
      <p:ext uri="{BB962C8B-B14F-4D97-AF65-F5344CB8AC3E}">
        <p14:creationId xmlns:p14="http://schemas.microsoft.com/office/powerpoint/2010/main" val="2321574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CDFFEA-3A66-4BA6-BBA4-0ADB8DB54AA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7EB358-54C9-4E4B-A015-4EDC9DD3F847}" type="datetimeFigureOut">
              <a:rPr lang="en-US" smtClean="0"/>
              <a:pPr/>
              <a:t>4/6/2013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4083457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EB358-54C9-4E4B-A015-4EDC9DD3F847}" type="datetimeFigureOut">
              <a:rPr lang="en-US" smtClean="0"/>
              <a:pPr/>
              <a:t>4/6/2013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183588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EB358-54C9-4E4B-A015-4EDC9DD3F847}" type="datetimeFigureOut">
              <a:rPr lang="en-US" smtClean="0"/>
              <a:pPr/>
              <a:t>4/6/2013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1463575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EB358-54C9-4E4B-A015-4EDC9DD3F847}" type="datetimeFigureOut">
              <a:rPr lang="en-US" smtClean="0"/>
              <a:pPr/>
              <a:t>4/6/2013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2576442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7EB358-54C9-4E4B-A015-4EDC9DD3F847}" type="datetimeFigureOut">
              <a:rPr lang="en-US" smtClean="0"/>
              <a:pPr/>
              <a:t>4/6/2013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2315510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7EB358-54C9-4E4B-A015-4EDC9DD3F847}" type="datetimeFigureOut">
              <a:rPr lang="en-US" smtClean="0"/>
              <a:pPr/>
              <a:t>4/6/2013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57859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7EB358-54C9-4E4B-A015-4EDC9DD3F847}" type="datetimeFigureOut">
              <a:rPr lang="en-US" smtClean="0"/>
              <a:pPr/>
              <a:t>4/6/2013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300199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7EB358-54C9-4E4B-A015-4EDC9DD3F847}" type="datetimeFigureOut">
              <a:rPr lang="en-US" smtClean="0"/>
              <a:pPr/>
              <a:t>4/6/2013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834751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7EB358-54C9-4E4B-A015-4EDC9DD3F847}" type="datetimeFigureOut">
              <a:rPr lang="en-US" smtClean="0"/>
              <a:pPr/>
              <a:t>4/6/2013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4252492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7EB358-54C9-4E4B-A015-4EDC9DD3F847}" type="datetimeFigureOut">
              <a:rPr lang="en-US" smtClean="0"/>
              <a:pPr/>
              <a:t>4/6/2013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106806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7EB358-54C9-4E4B-A015-4EDC9DD3F847}" type="datetimeFigureOut">
              <a:rPr lang="en-US" smtClean="0"/>
              <a:pPr/>
              <a:t>4/6/2013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B247A-BF0C-47B3-B74E-836BA7D18351}" type="slidenum">
              <a:rPr lang="en-US" smtClean="0"/>
              <a:pPr/>
              <a:t>‹#›</a:t>
            </a:fld>
            <a:endParaRPr lang="en-US"/>
          </a:p>
        </p:txBody>
      </p:sp>
    </p:spTree>
    <p:extLst>
      <p:ext uri="{BB962C8B-B14F-4D97-AF65-F5344CB8AC3E}">
        <p14:creationId xmlns:p14="http://schemas.microsoft.com/office/powerpoint/2010/main" val="1354780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EB358-54C9-4E4B-A015-4EDC9DD3F847}" type="datetimeFigureOut">
              <a:rPr lang="en-US" smtClean="0"/>
              <a:pPr/>
              <a:t>4/6/2013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B247A-BF0C-47B3-B74E-836BA7D18351}" type="slidenum">
              <a:rPr lang="en-US" smtClean="0"/>
              <a:pPr/>
              <a:t>‹#›</a:t>
            </a:fld>
            <a:endParaRPr lang="en-US"/>
          </a:p>
        </p:txBody>
      </p:sp>
    </p:spTree>
    <p:extLst>
      <p:ext uri="{BB962C8B-B14F-4D97-AF65-F5344CB8AC3E}">
        <p14:creationId xmlns:p14="http://schemas.microsoft.com/office/powerpoint/2010/main" val="2620612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Sample Size &amp; Power </a:t>
            </a:r>
            <a:r>
              <a:rPr lang="en-US" dirty="0" smtClean="0"/>
              <a:t>Estimation</a:t>
            </a:r>
            <a:endParaRPr lang="en-US" dirty="0"/>
          </a:p>
        </p:txBody>
      </p:sp>
      <p:sp>
        <p:nvSpPr>
          <p:cNvPr id="3" name="Subtitle 2"/>
          <p:cNvSpPr>
            <a:spLocks noGrp="1"/>
          </p:cNvSpPr>
          <p:nvPr>
            <p:ph type="subTitle" idx="1"/>
          </p:nvPr>
        </p:nvSpPr>
        <p:spPr/>
        <p:txBody>
          <a:bodyPr/>
          <a:lstStyle/>
          <a:p>
            <a:r>
              <a:rPr lang="en-US" dirty="0" smtClean="0"/>
              <a:t>Computing </a:t>
            </a:r>
            <a:r>
              <a:rPr lang="en-US" dirty="0" smtClean="0"/>
              <a:t>for </a:t>
            </a:r>
            <a:r>
              <a:rPr lang="en-US" dirty="0" smtClean="0"/>
              <a:t>Research</a:t>
            </a:r>
          </a:p>
          <a:p>
            <a:r>
              <a:rPr lang="en-US" dirty="0" smtClean="0"/>
              <a:t>April 9, 2013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err="1" smtClean="0"/>
              <a:t>GPower</a:t>
            </a:r>
            <a:endParaRPr lang="en-US" dirty="0" smtClean="0"/>
          </a:p>
          <a:p>
            <a:r>
              <a:rPr lang="en-US" dirty="0" smtClean="0"/>
              <a:t>R</a:t>
            </a:r>
            <a:endParaRPr lang="en-US" dirty="0" smtClean="0"/>
          </a:p>
          <a:p>
            <a:r>
              <a:rPr lang="en-US" dirty="0" err="1" smtClean="0"/>
              <a:t>Stata</a:t>
            </a:r>
            <a:endParaRPr lang="en-US" dirty="0" smtClean="0"/>
          </a:p>
          <a:p>
            <a:r>
              <a:rPr lang="en-US" dirty="0" smtClean="0"/>
              <a:t>Power and Precision</a:t>
            </a:r>
          </a:p>
          <a:p>
            <a:r>
              <a:rPr lang="en-US" dirty="0" smtClean="0"/>
              <a:t>Power (Simon two-stage design)</a:t>
            </a:r>
            <a:endParaRPr lang="en-US" dirty="0" smtClean="0"/>
          </a:p>
          <a:p>
            <a:r>
              <a:rPr lang="en-US" dirty="0" smtClean="0"/>
              <a:t>Simulation (simple independent sample T-test example)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sample t-test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scientist wants to compare tumor size at 12 weeks in two groups of mice.  Based on preliminary data, the expects the average tumor size to be 400mm2 in the control and states that a 50% decrease in mean tumor size would be relevant.</a:t>
            </a:r>
          </a:p>
          <a:p>
            <a:r>
              <a:rPr lang="en-US" dirty="0" smtClean="0"/>
              <a:t>Based on the preliminary data, the SD of tumor size is estimated to be 150 mm2</a:t>
            </a:r>
          </a:p>
          <a:p>
            <a:r>
              <a:rPr lang="en-US" dirty="0" smtClean="0"/>
              <a:t>What is the effect size?</a:t>
            </a:r>
          </a:p>
          <a:p>
            <a:r>
              <a:rPr lang="en-US" dirty="0" smtClean="0"/>
              <a:t>Assume 80% power, alpha of 0.05.  </a:t>
            </a:r>
          </a:p>
          <a:p>
            <a:r>
              <a:rPr lang="en-US" dirty="0" smtClean="0"/>
              <a:t>What is the required sample size?</a:t>
            </a:r>
            <a:endParaRPr lang="en-US" dirty="0"/>
          </a:p>
        </p:txBody>
      </p:sp>
    </p:spTree>
    <p:extLst>
      <p:ext uri="{BB962C8B-B14F-4D97-AF65-F5344CB8AC3E}">
        <p14:creationId xmlns:p14="http://schemas.microsoft.com/office/powerpoint/2010/main" val="3232627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4525963"/>
          </a:xfrm>
        </p:spPr>
        <p:txBody>
          <a:bodyPr>
            <a:noAutofit/>
          </a:bodyPr>
          <a:lstStyle/>
          <a:p>
            <a:pPr marL="0" indent="0">
              <a:buNone/>
            </a:pPr>
            <a:r>
              <a:rPr lang="en-US" sz="1600" dirty="0" smtClean="0">
                <a:latin typeface="Courier New" pitchFamily="49" charset="0"/>
                <a:cs typeface="Courier New" pitchFamily="49" charset="0"/>
              </a:rPr>
              <a:t>. </a:t>
            </a:r>
            <a:r>
              <a:rPr lang="en-US" sz="1600" dirty="0" err="1" smtClean="0">
                <a:latin typeface="Courier New" pitchFamily="49" charset="0"/>
                <a:cs typeface="Courier New" pitchFamily="49" charset="0"/>
              </a:rPr>
              <a:t>sampsi</a:t>
            </a:r>
            <a:r>
              <a:rPr lang="en-US" sz="1600" dirty="0" smtClean="0">
                <a:latin typeface="Courier New" pitchFamily="49" charset="0"/>
                <a:cs typeface="Courier New" pitchFamily="49" charset="0"/>
              </a:rPr>
              <a:t> 400 200, </a:t>
            </a:r>
            <a:r>
              <a:rPr lang="en-US" sz="1600" dirty="0" err="1" smtClean="0">
                <a:latin typeface="Courier New" pitchFamily="49" charset="0"/>
                <a:cs typeface="Courier New" pitchFamily="49" charset="0"/>
              </a:rPr>
              <a:t>sd</a:t>
            </a:r>
            <a:r>
              <a:rPr lang="en-US" sz="1600" dirty="0" smtClean="0">
                <a:latin typeface="Courier New" pitchFamily="49" charset="0"/>
                <a:cs typeface="Courier New" pitchFamily="49" charset="0"/>
              </a:rPr>
              <a:t>(150)</a:t>
            </a:r>
          </a:p>
          <a:p>
            <a:pPr marL="0" indent="0">
              <a:buNone/>
            </a:pPr>
            <a:endParaRPr lang="en-US" sz="1600" dirty="0" smtClean="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Estimated sample size for two-sample comparison of means</a:t>
            </a:r>
          </a:p>
          <a:p>
            <a:pPr marL="0" indent="0">
              <a:buNone/>
            </a:pPr>
            <a:endParaRPr lang="en-US" sz="1600" dirty="0" smtClean="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Test Ho: m1 = m2, where m1 is the mean in population 1</a:t>
            </a:r>
          </a:p>
          <a:p>
            <a:pPr marL="0" indent="0">
              <a:buNone/>
            </a:pPr>
            <a:r>
              <a:rPr lang="en-US" sz="1600" dirty="0" smtClean="0">
                <a:latin typeface="Courier New" pitchFamily="49" charset="0"/>
                <a:cs typeface="Courier New" pitchFamily="49" charset="0"/>
              </a:rPr>
              <a:t>                    and m2 is the mean in population 2</a:t>
            </a:r>
          </a:p>
          <a:p>
            <a:pPr marL="0" indent="0">
              <a:buNone/>
            </a:pPr>
            <a:r>
              <a:rPr lang="en-US" sz="1600" dirty="0" smtClean="0">
                <a:latin typeface="Courier New" pitchFamily="49" charset="0"/>
                <a:cs typeface="Courier New" pitchFamily="49" charset="0"/>
              </a:rPr>
              <a:t>Assumptions:</a:t>
            </a:r>
          </a:p>
          <a:p>
            <a:pPr marL="0" indent="0">
              <a:buNone/>
            </a:pPr>
            <a:endParaRPr lang="en-US" sz="1600" dirty="0" smtClean="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         alpha =   0.0500  (two-sided)</a:t>
            </a:r>
          </a:p>
          <a:p>
            <a:pPr marL="0" indent="0">
              <a:buNone/>
            </a:pPr>
            <a:r>
              <a:rPr lang="en-US" sz="1600" dirty="0" smtClean="0">
                <a:latin typeface="Courier New" pitchFamily="49" charset="0"/>
                <a:cs typeface="Courier New" pitchFamily="49" charset="0"/>
              </a:rPr>
              <a:t>         power =   0.9000</a:t>
            </a:r>
          </a:p>
          <a:p>
            <a:pPr marL="0" indent="0">
              <a:buNone/>
            </a:pPr>
            <a:r>
              <a:rPr lang="en-US" sz="1600" dirty="0" smtClean="0">
                <a:latin typeface="Courier New" pitchFamily="49" charset="0"/>
                <a:cs typeface="Courier New" pitchFamily="49" charset="0"/>
              </a:rPr>
              <a:t>            m1 =      400</a:t>
            </a:r>
          </a:p>
          <a:p>
            <a:pPr marL="0" indent="0">
              <a:buNone/>
            </a:pPr>
            <a:r>
              <a:rPr lang="en-US" sz="1600" dirty="0" smtClean="0">
                <a:latin typeface="Courier New" pitchFamily="49" charset="0"/>
                <a:cs typeface="Courier New" pitchFamily="49" charset="0"/>
              </a:rPr>
              <a:t>            m2 =      200</a:t>
            </a:r>
          </a:p>
          <a:p>
            <a:pPr marL="0" indent="0">
              <a:buNone/>
            </a:pPr>
            <a:r>
              <a:rPr lang="en-US" sz="1600" dirty="0" smtClean="0">
                <a:latin typeface="Courier New" pitchFamily="49" charset="0"/>
                <a:cs typeface="Courier New" pitchFamily="49" charset="0"/>
              </a:rPr>
              <a:t>           sd1 =      150</a:t>
            </a:r>
          </a:p>
          <a:p>
            <a:pPr marL="0" indent="0">
              <a:buNone/>
            </a:pPr>
            <a:r>
              <a:rPr lang="en-US" sz="1600" dirty="0" smtClean="0">
                <a:latin typeface="Courier New" pitchFamily="49" charset="0"/>
                <a:cs typeface="Courier New" pitchFamily="49" charset="0"/>
              </a:rPr>
              <a:t>           sd2 =      150</a:t>
            </a:r>
          </a:p>
          <a:p>
            <a:pPr marL="0" indent="0">
              <a:buNone/>
            </a:pPr>
            <a:r>
              <a:rPr lang="en-US" sz="1600" dirty="0" smtClean="0">
                <a:latin typeface="Courier New" pitchFamily="49" charset="0"/>
                <a:cs typeface="Courier New" pitchFamily="49" charset="0"/>
              </a:rPr>
              <a:t>         n2/n1 =     1.00</a:t>
            </a:r>
          </a:p>
          <a:p>
            <a:pPr marL="0" indent="0">
              <a:buNone/>
            </a:pPr>
            <a:endParaRPr lang="en-US" sz="1600" dirty="0" smtClean="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Estimated required sample sizes:</a:t>
            </a:r>
          </a:p>
          <a:p>
            <a:pPr marL="0" indent="0">
              <a:buNone/>
            </a:pPr>
            <a:endParaRPr lang="en-US" sz="1600" dirty="0" smtClean="0">
              <a:latin typeface="Courier New" pitchFamily="49" charset="0"/>
              <a:cs typeface="Courier New" pitchFamily="49" charset="0"/>
            </a:endParaRPr>
          </a:p>
          <a:p>
            <a:pPr marL="0" indent="0">
              <a:buNone/>
            </a:pPr>
            <a:r>
              <a:rPr lang="en-US" sz="1600" dirty="0" smtClean="0">
                <a:latin typeface="Courier New" pitchFamily="49" charset="0"/>
                <a:cs typeface="Courier New" pitchFamily="49" charset="0"/>
              </a:rPr>
              <a:t>            n1 =       12</a:t>
            </a:r>
          </a:p>
          <a:p>
            <a:pPr marL="0" indent="0">
              <a:buNone/>
            </a:pPr>
            <a:r>
              <a:rPr lang="en-US" sz="1600" dirty="0" smtClean="0">
                <a:latin typeface="Courier New" pitchFamily="49" charset="0"/>
                <a:cs typeface="Courier New" pitchFamily="49" charset="0"/>
              </a:rPr>
              <a:t>            n2 =       12</a:t>
            </a:r>
          </a:p>
          <a:p>
            <a:pPr marL="0" indent="0">
              <a:buNone/>
            </a:pPr>
            <a:endParaRPr lang="en-US" sz="1600" dirty="0">
              <a:latin typeface="Courier New" pitchFamily="49" charset="0"/>
              <a:cs typeface="Courier New" pitchFamily="49" charset="0"/>
            </a:endParaRPr>
          </a:p>
        </p:txBody>
      </p:sp>
    </p:spTree>
    <p:extLst>
      <p:ext uri="{BB962C8B-B14F-4D97-AF65-F5344CB8AC3E}">
        <p14:creationId xmlns:p14="http://schemas.microsoft.com/office/powerpoint/2010/main" val="1541045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0986990"/>
              </p:ext>
            </p:extLst>
          </p:nvPr>
        </p:nvGraphicFramePr>
        <p:xfrm>
          <a:off x="457200" y="3124200"/>
          <a:ext cx="8229600" cy="3200400"/>
        </p:xfrm>
        <a:graphic>
          <a:graphicData uri="http://schemas.openxmlformats.org/drawingml/2006/table">
            <a:tbl>
              <a:tblPr/>
              <a:tblGrid>
                <a:gridCol w="4114800"/>
                <a:gridCol w="4114800"/>
              </a:tblGrid>
              <a:tr h="0">
                <a:tc>
                  <a:txBody>
                    <a:bodyPr/>
                    <a:lstStyle/>
                    <a:p>
                      <a:r>
                        <a:rPr lang="en-US"/>
                        <a:t>n</a:t>
                      </a:r>
                    </a:p>
                  </a:txBody>
                  <a:tcPr>
                    <a:lnL>
                      <a:noFill/>
                    </a:lnL>
                    <a:lnR>
                      <a:noFill/>
                    </a:lnR>
                    <a:lnT>
                      <a:noFill/>
                    </a:lnT>
                    <a:lnB>
                      <a:noFill/>
                    </a:lnB>
                  </a:tcPr>
                </a:tc>
                <a:tc>
                  <a:txBody>
                    <a:bodyPr/>
                    <a:lstStyle/>
                    <a:p>
                      <a:r>
                        <a:rPr lang="en-US"/>
                        <a:t>Number of observations (per group)</a:t>
                      </a:r>
                    </a:p>
                  </a:txBody>
                  <a:tcPr>
                    <a:lnL>
                      <a:noFill/>
                    </a:lnL>
                    <a:lnR>
                      <a:noFill/>
                    </a:lnR>
                    <a:lnT>
                      <a:noFill/>
                    </a:lnT>
                    <a:lnB>
                      <a:noFill/>
                    </a:lnB>
                  </a:tcPr>
                </a:tc>
              </a:tr>
              <a:tr h="0">
                <a:tc>
                  <a:txBody>
                    <a:bodyPr/>
                    <a:lstStyle/>
                    <a:p>
                      <a:r>
                        <a:rPr lang="en-US"/>
                        <a:t>delta</a:t>
                      </a:r>
                    </a:p>
                  </a:txBody>
                  <a:tcPr>
                    <a:lnL>
                      <a:noFill/>
                    </a:lnL>
                    <a:lnR>
                      <a:noFill/>
                    </a:lnR>
                    <a:lnT>
                      <a:noFill/>
                    </a:lnT>
                    <a:lnB>
                      <a:noFill/>
                    </a:lnB>
                  </a:tcPr>
                </a:tc>
                <a:tc>
                  <a:txBody>
                    <a:bodyPr/>
                    <a:lstStyle/>
                    <a:p>
                      <a:r>
                        <a:rPr lang="en-US"/>
                        <a:t>True difference in means</a:t>
                      </a:r>
                    </a:p>
                  </a:txBody>
                  <a:tcPr>
                    <a:lnL>
                      <a:noFill/>
                    </a:lnL>
                    <a:lnR>
                      <a:noFill/>
                    </a:lnR>
                    <a:lnT>
                      <a:noFill/>
                    </a:lnT>
                    <a:lnB>
                      <a:noFill/>
                    </a:lnB>
                  </a:tcPr>
                </a:tc>
              </a:tr>
              <a:tr h="0">
                <a:tc>
                  <a:txBody>
                    <a:bodyPr/>
                    <a:lstStyle/>
                    <a:p>
                      <a:r>
                        <a:rPr lang="en-US"/>
                        <a:t>sd</a:t>
                      </a:r>
                    </a:p>
                  </a:txBody>
                  <a:tcPr>
                    <a:lnL>
                      <a:noFill/>
                    </a:lnL>
                    <a:lnR>
                      <a:noFill/>
                    </a:lnR>
                    <a:lnT>
                      <a:noFill/>
                    </a:lnT>
                    <a:lnB>
                      <a:noFill/>
                    </a:lnB>
                  </a:tcPr>
                </a:tc>
                <a:tc>
                  <a:txBody>
                    <a:bodyPr/>
                    <a:lstStyle/>
                    <a:p>
                      <a:r>
                        <a:rPr lang="en-US"/>
                        <a:t>Standard deviation</a:t>
                      </a:r>
                    </a:p>
                  </a:txBody>
                  <a:tcPr>
                    <a:lnL>
                      <a:noFill/>
                    </a:lnL>
                    <a:lnR>
                      <a:noFill/>
                    </a:lnR>
                    <a:lnT>
                      <a:noFill/>
                    </a:lnT>
                    <a:lnB>
                      <a:noFill/>
                    </a:lnB>
                  </a:tcPr>
                </a:tc>
              </a:tr>
              <a:tr h="0">
                <a:tc>
                  <a:txBody>
                    <a:bodyPr/>
                    <a:lstStyle/>
                    <a:p>
                      <a:r>
                        <a:rPr lang="en-US"/>
                        <a:t>sig.level</a:t>
                      </a:r>
                    </a:p>
                  </a:txBody>
                  <a:tcPr>
                    <a:lnL>
                      <a:noFill/>
                    </a:lnL>
                    <a:lnR>
                      <a:noFill/>
                    </a:lnR>
                    <a:lnT>
                      <a:noFill/>
                    </a:lnT>
                    <a:lnB>
                      <a:noFill/>
                    </a:lnB>
                  </a:tcPr>
                </a:tc>
                <a:tc>
                  <a:txBody>
                    <a:bodyPr/>
                    <a:lstStyle/>
                    <a:p>
                      <a:r>
                        <a:rPr lang="en-US"/>
                        <a:t>Significance level (Type I error probability)</a:t>
                      </a:r>
                    </a:p>
                  </a:txBody>
                  <a:tcPr>
                    <a:lnL>
                      <a:noFill/>
                    </a:lnL>
                    <a:lnR>
                      <a:noFill/>
                    </a:lnR>
                    <a:lnT>
                      <a:noFill/>
                    </a:lnT>
                    <a:lnB>
                      <a:noFill/>
                    </a:lnB>
                  </a:tcPr>
                </a:tc>
              </a:tr>
              <a:tr h="0">
                <a:tc>
                  <a:txBody>
                    <a:bodyPr/>
                    <a:lstStyle/>
                    <a:p>
                      <a:r>
                        <a:rPr lang="en-US"/>
                        <a:t>power</a:t>
                      </a:r>
                    </a:p>
                  </a:txBody>
                  <a:tcPr>
                    <a:lnL>
                      <a:noFill/>
                    </a:lnL>
                    <a:lnR>
                      <a:noFill/>
                    </a:lnR>
                    <a:lnT>
                      <a:noFill/>
                    </a:lnT>
                    <a:lnB>
                      <a:noFill/>
                    </a:lnB>
                  </a:tcPr>
                </a:tc>
                <a:tc>
                  <a:txBody>
                    <a:bodyPr/>
                    <a:lstStyle/>
                    <a:p>
                      <a:r>
                        <a:rPr lang="en-US"/>
                        <a:t>Power of test (1 minus Type II error probability)</a:t>
                      </a:r>
                    </a:p>
                  </a:txBody>
                  <a:tcPr>
                    <a:lnL>
                      <a:noFill/>
                    </a:lnL>
                    <a:lnR>
                      <a:noFill/>
                    </a:lnR>
                    <a:lnT>
                      <a:noFill/>
                    </a:lnT>
                    <a:lnB>
                      <a:noFill/>
                    </a:lnB>
                  </a:tcPr>
                </a:tc>
              </a:tr>
              <a:tr h="0">
                <a:tc>
                  <a:txBody>
                    <a:bodyPr/>
                    <a:lstStyle/>
                    <a:p>
                      <a:r>
                        <a:rPr lang="en-US"/>
                        <a:t>type</a:t>
                      </a:r>
                    </a:p>
                  </a:txBody>
                  <a:tcPr>
                    <a:lnL>
                      <a:noFill/>
                    </a:lnL>
                    <a:lnR>
                      <a:noFill/>
                    </a:lnR>
                    <a:lnT>
                      <a:noFill/>
                    </a:lnT>
                    <a:lnB>
                      <a:noFill/>
                    </a:lnB>
                  </a:tcPr>
                </a:tc>
                <a:tc>
                  <a:txBody>
                    <a:bodyPr/>
                    <a:lstStyle/>
                    <a:p>
                      <a:r>
                        <a:rPr lang="en-US"/>
                        <a:t>Type of t test</a:t>
                      </a:r>
                    </a:p>
                  </a:txBody>
                  <a:tcPr>
                    <a:lnL>
                      <a:noFill/>
                    </a:lnL>
                    <a:lnR>
                      <a:noFill/>
                    </a:lnR>
                    <a:lnT>
                      <a:noFill/>
                    </a:lnT>
                    <a:lnB>
                      <a:noFill/>
                    </a:lnB>
                  </a:tcPr>
                </a:tc>
              </a:tr>
              <a:tr h="0">
                <a:tc>
                  <a:txBody>
                    <a:bodyPr/>
                    <a:lstStyle/>
                    <a:p>
                      <a:r>
                        <a:rPr lang="en-US"/>
                        <a:t>alternative</a:t>
                      </a:r>
                    </a:p>
                  </a:txBody>
                  <a:tcPr>
                    <a:lnL>
                      <a:noFill/>
                    </a:lnL>
                    <a:lnR>
                      <a:noFill/>
                    </a:lnR>
                    <a:lnT>
                      <a:noFill/>
                    </a:lnT>
                    <a:lnB>
                      <a:noFill/>
                    </a:lnB>
                  </a:tcPr>
                </a:tc>
                <a:tc>
                  <a:txBody>
                    <a:bodyPr/>
                    <a:lstStyle/>
                    <a:p>
                      <a:r>
                        <a:rPr lang="en-US"/>
                        <a:t>One- or two-sided test</a:t>
                      </a:r>
                    </a:p>
                  </a:txBody>
                  <a:tcPr>
                    <a:lnL>
                      <a:noFill/>
                    </a:lnL>
                    <a:lnR>
                      <a:noFill/>
                    </a:lnR>
                    <a:lnT>
                      <a:noFill/>
                    </a:lnT>
                    <a:lnB>
                      <a:noFill/>
                    </a:lnB>
                  </a:tcPr>
                </a:tc>
              </a:tr>
              <a:tr h="0">
                <a:tc>
                  <a:txBody>
                    <a:bodyPr/>
                    <a:lstStyle/>
                    <a:p>
                      <a:r>
                        <a:rPr lang="en-US"/>
                        <a:t>strict</a:t>
                      </a:r>
                    </a:p>
                  </a:txBody>
                  <a:tcPr>
                    <a:lnL>
                      <a:noFill/>
                    </a:lnL>
                    <a:lnR>
                      <a:noFill/>
                    </a:lnR>
                    <a:lnT>
                      <a:noFill/>
                    </a:lnT>
                    <a:lnB>
                      <a:noFill/>
                    </a:lnB>
                  </a:tcPr>
                </a:tc>
                <a:tc>
                  <a:txBody>
                    <a:bodyPr/>
                    <a:lstStyle/>
                    <a:p>
                      <a:r>
                        <a:rPr lang="en-US" dirty="0"/>
                        <a:t>Use strict interpretation in two-sided case</a:t>
                      </a:r>
                    </a:p>
                  </a:txBody>
                  <a:tcPr>
                    <a:lnL>
                      <a:noFill/>
                    </a:lnL>
                    <a:lnR>
                      <a:noFill/>
                    </a:lnR>
                    <a:lnT>
                      <a:noFill/>
                    </a:lnT>
                    <a:lnB>
                      <a:noFill/>
                    </a:lnB>
                  </a:tcPr>
                </a:tc>
              </a:tr>
            </a:tbl>
          </a:graphicData>
        </a:graphic>
      </p:graphicFrame>
      <p:sp>
        <p:nvSpPr>
          <p:cNvPr id="5" name="Rectangle 1"/>
          <p:cNvSpPr>
            <a:spLocks noChangeArrowheads="1"/>
          </p:cNvSpPr>
          <p:nvPr/>
        </p:nvSpPr>
        <p:spPr bwMode="auto">
          <a:xfrm>
            <a:off x="304800" y="381000"/>
            <a:ext cx="81534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cs typeface="Arial" pitchFamily="34" charset="0"/>
              </a:rPr>
              <a:t>R:  Power calculations for one and two sample t tests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cs typeface="Arial" pitchFamily="34" charset="0"/>
              </a:rPr>
              <a:t>Description  </a:t>
            </a:r>
            <a:r>
              <a:rPr kumimoji="0" lang="en-US" sz="2000" b="0" i="0" u="none" strike="noStrike" cap="none" normalizeH="0" baseline="0" dirty="0" smtClean="0">
                <a:ln>
                  <a:noFill/>
                </a:ln>
                <a:solidFill>
                  <a:schemeClr val="tx1"/>
                </a:solidFill>
                <a:effectLst/>
                <a:latin typeface="Arial" pitchFamily="34" charset="0"/>
                <a:cs typeface="Arial" pitchFamily="34" charset="0"/>
              </a:rPr>
              <a:t>Compute power of test, or determine parameters to obtain target power.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Unicode MS" pitchFamily="34" charset="-128"/>
                <a:cs typeface="Arial" pitchFamily="34" charset="0"/>
              </a:rPr>
              <a:t>power.t.test</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(n = NULL, delta = NULL, </a:t>
            </a:r>
            <a:r>
              <a:rPr kumimoji="0" lang="en-US" sz="2000" b="0" i="0" u="none" strike="noStrike" cap="none" normalizeH="0" baseline="0" dirty="0" err="1" smtClean="0">
                <a:ln>
                  <a:noFill/>
                </a:ln>
                <a:solidFill>
                  <a:schemeClr val="tx1"/>
                </a:solidFill>
                <a:effectLst/>
                <a:latin typeface="Arial Unicode MS" pitchFamily="34" charset="-128"/>
                <a:cs typeface="Arial" pitchFamily="34" charset="0"/>
              </a:rPr>
              <a:t>sd</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 = 1, </a:t>
            </a:r>
            <a:r>
              <a:rPr kumimoji="0" lang="en-US" sz="2000" b="0" i="0" u="none" strike="noStrike" cap="none" normalizeH="0" baseline="0" dirty="0" err="1" smtClean="0">
                <a:ln>
                  <a:noFill/>
                </a:ln>
                <a:solidFill>
                  <a:schemeClr val="tx1"/>
                </a:solidFill>
                <a:effectLst/>
                <a:latin typeface="Arial Unicode MS" pitchFamily="34" charset="-128"/>
                <a:cs typeface="Arial" pitchFamily="34" charset="0"/>
              </a:rPr>
              <a:t>sig.level</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 = 0.05, power = </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a:latin typeface="Arial Unicode MS" pitchFamily="34" charset="-128"/>
                <a:cs typeface="Arial" pitchFamily="34" charset="0"/>
              </a:rPr>
              <a:t>	</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NULL,	type = c("</a:t>
            </a:r>
            <a:r>
              <a:rPr kumimoji="0" lang="en-US" sz="2000" b="0" i="0" u="none" strike="noStrike" cap="none" normalizeH="0" baseline="0" dirty="0" err="1" smtClean="0">
                <a:ln>
                  <a:noFill/>
                </a:ln>
                <a:solidFill>
                  <a:schemeClr val="tx1"/>
                </a:solidFill>
                <a:effectLst/>
                <a:latin typeface="Arial Unicode MS" pitchFamily="34" charset="-128"/>
                <a:cs typeface="Arial" pitchFamily="34" charset="0"/>
              </a:rPr>
              <a:t>two.sample</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n-US" sz="2000" b="0" i="0" u="none" strike="noStrike" cap="none" normalizeH="0" baseline="0" dirty="0" err="1" smtClean="0">
                <a:ln>
                  <a:noFill/>
                </a:ln>
                <a:solidFill>
                  <a:schemeClr val="tx1"/>
                </a:solidFill>
                <a:effectLst/>
                <a:latin typeface="Arial Unicode MS" pitchFamily="34" charset="-128"/>
                <a:cs typeface="Arial" pitchFamily="34" charset="0"/>
              </a:rPr>
              <a:t>one.sample</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 "paired"), </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a:latin typeface="Arial Unicode MS" pitchFamily="34" charset="-128"/>
                <a:cs typeface="Arial" pitchFamily="34" charset="0"/>
              </a:rPr>
              <a:t>	</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alternative = c("</a:t>
            </a:r>
            <a:r>
              <a:rPr kumimoji="0" lang="en-US" sz="2000" b="0" i="0" u="none" strike="noStrike" cap="none" normalizeH="0" baseline="0" dirty="0" err="1" smtClean="0">
                <a:ln>
                  <a:noFill/>
                </a:ln>
                <a:solidFill>
                  <a:schemeClr val="tx1"/>
                </a:solidFill>
                <a:effectLst/>
                <a:latin typeface="Arial Unicode MS" pitchFamily="34" charset="-128"/>
                <a:cs typeface="Arial" pitchFamily="34" charset="0"/>
              </a:rPr>
              <a:t>two.sided</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n-US" sz="2000" b="0" i="0" u="none" strike="noStrike" cap="none" normalizeH="0" baseline="0" dirty="0" err="1" smtClean="0">
                <a:ln>
                  <a:noFill/>
                </a:ln>
                <a:solidFill>
                  <a:schemeClr val="tx1"/>
                </a:solidFill>
                <a:effectLst/>
                <a:latin typeface="Arial Unicode MS" pitchFamily="34" charset="-128"/>
                <a:cs typeface="Arial" pitchFamily="34" charset="0"/>
              </a:rPr>
              <a:t>one.sided</a:t>
            </a:r>
            <a:r>
              <a:rPr kumimoji="0" lang="en-US" sz="2000" b="0" i="0" u="none" strike="noStrike" cap="none" normalizeH="0" baseline="0" dirty="0" smtClean="0">
                <a:ln>
                  <a:noFill/>
                </a:ln>
                <a:solidFill>
                  <a:schemeClr val="tx1"/>
                </a:solidFill>
                <a:effectLst/>
                <a:latin typeface="Arial Unicode MS" pitchFamily="34" charset="-128"/>
                <a:cs typeface="Arial" pitchFamily="34" charset="0"/>
              </a:rPr>
              <a:t>"), strict = FALSE)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53996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sample test of proportion</a:t>
            </a:r>
            <a:endParaRPr lang="en-US" dirty="0"/>
          </a:p>
        </p:txBody>
      </p:sp>
      <p:sp>
        <p:nvSpPr>
          <p:cNvPr id="3" name="Content Placeholder 2"/>
          <p:cNvSpPr>
            <a:spLocks noGrp="1"/>
          </p:cNvSpPr>
          <p:nvPr>
            <p:ph idx="1"/>
          </p:nvPr>
        </p:nvSpPr>
        <p:spPr/>
        <p:txBody>
          <a:bodyPr>
            <a:normAutofit lnSpcReduction="10000"/>
          </a:bodyPr>
          <a:lstStyle/>
          <a:p>
            <a:r>
              <a:rPr lang="en-US" dirty="0" smtClean="0"/>
              <a:t>A clinical trial is being planned in a cancer patient population.</a:t>
            </a:r>
          </a:p>
          <a:p>
            <a:r>
              <a:rPr lang="en-US" dirty="0" smtClean="0"/>
              <a:t>The standard of care response rate is 0.20. </a:t>
            </a:r>
          </a:p>
          <a:p>
            <a:r>
              <a:rPr lang="en-US" dirty="0" smtClean="0"/>
              <a:t>The new treatment would be considered worth further study if the response rate were 0.40.</a:t>
            </a:r>
          </a:p>
          <a:p>
            <a:r>
              <a:rPr lang="en-US" dirty="0" smtClean="0"/>
              <a:t>What is the needed sample size for a one arm trial to detect this response rate with 90% power using a one-sided alpha of 0.10?</a:t>
            </a:r>
            <a:endParaRPr lang="en-US" dirty="0"/>
          </a:p>
        </p:txBody>
      </p:sp>
    </p:spTree>
    <p:extLst>
      <p:ext uri="{BB962C8B-B14F-4D97-AF65-F5344CB8AC3E}">
        <p14:creationId xmlns:p14="http://schemas.microsoft.com/office/powerpoint/2010/main" val="130290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62500" lnSpcReduction="20000"/>
          </a:bodyPr>
          <a:lstStyle/>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sampsi</a:t>
            </a:r>
            <a:r>
              <a:rPr lang="en-US" dirty="0" smtClean="0">
                <a:latin typeface="Courier New" pitchFamily="49" charset="0"/>
                <a:cs typeface="Courier New" pitchFamily="49" charset="0"/>
              </a:rPr>
              <a:t> 0.20 0.40, </a:t>
            </a:r>
            <a:r>
              <a:rPr lang="en-US" dirty="0" err="1" smtClean="0">
                <a:latin typeface="Courier New" pitchFamily="49" charset="0"/>
                <a:cs typeface="Courier New" pitchFamily="49" charset="0"/>
              </a:rPr>
              <a:t>onesample</a:t>
            </a:r>
            <a:endParaRPr lang="en-US" dirty="0" smtClean="0">
              <a:latin typeface="Courier New" pitchFamily="49" charset="0"/>
              <a:cs typeface="Courier New" pitchFamily="49" charset="0"/>
            </a:endParaRP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Estimated sample size for one-sample comparison of proportion</a:t>
            </a:r>
          </a:p>
          <a:p>
            <a:pPr marL="0" indent="0">
              <a:buNone/>
            </a:pPr>
            <a:r>
              <a:rPr lang="en-US" dirty="0" smtClean="0">
                <a:latin typeface="Courier New" pitchFamily="49" charset="0"/>
                <a:cs typeface="Courier New" pitchFamily="49" charset="0"/>
              </a:rPr>
              <a:t>  to hypothesized value</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Test Ho: p = 0.2000, where p is the proportion in the population</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Assumptions:</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alpha =   0.0500  (two-sided)</a:t>
            </a:r>
          </a:p>
          <a:p>
            <a:pPr marL="0" indent="0">
              <a:buNone/>
            </a:pPr>
            <a:r>
              <a:rPr lang="en-US" dirty="0" smtClean="0">
                <a:latin typeface="Courier New" pitchFamily="49" charset="0"/>
                <a:cs typeface="Courier New" pitchFamily="49" charset="0"/>
              </a:rPr>
              <a:t>         power =   0.9000</a:t>
            </a:r>
          </a:p>
          <a:p>
            <a:pPr marL="0" indent="0">
              <a:buNone/>
            </a:pPr>
            <a:r>
              <a:rPr lang="en-US" dirty="0" smtClean="0">
                <a:latin typeface="Courier New" pitchFamily="49" charset="0"/>
                <a:cs typeface="Courier New" pitchFamily="49" charset="0"/>
              </a:rPr>
              <a:t> alternative p =   0.4000</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Estimated required sample size:</a:t>
            </a:r>
          </a:p>
          <a:p>
            <a:pPr marL="0" indent="0">
              <a:buNone/>
            </a:pPr>
            <a:endParaRPr lang="en-US" dirty="0" smtClean="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n =       50</a:t>
            </a:r>
          </a:p>
          <a:p>
            <a:pPr marL="0" indent="0">
              <a:buNone/>
            </a:pPr>
            <a:endParaRPr lang="en-US" dirty="0" smtClean="0">
              <a:latin typeface="Courier New" pitchFamily="49" charset="0"/>
              <a:cs typeface="Courier New" pitchFamily="49" charset="0"/>
            </a:endParaRPr>
          </a:p>
          <a:p>
            <a:pPr marL="0" indent="0">
              <a:buNone/>
            </a:pPr>
            <a:endParaRPr lang="en-US" dirty="0">
              <a:latin typeface="Courier New" pitchFamily="49" charset="0"/>
              <a:cs typeface="Courier New" pitchFamily="49" charset="0"/>
            </a:endParaRPr>
          </a:p>
        </p:txBody>
      </p:sp>
    </p:spTree>
    <p:extLst>
      <p:ext uri="{BB962C8B-B14F-4D97-AF65-F5344CB8AC3E}">
        <p14:creationId xmlns:p14="http://schemas.microsoft.com/office/powerpoint/2010/main" val="2426874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Simon two-stage design</a:t>
            </a:r>
            <a:endParaRPr lang="en-US" dirty="0"/>
          </a:p>
        </p:txBody>
      </p:sp>
      <p:sp>
        <p:nvSpPr>
          <p:cNvPr id="3" name="Content Placeholder 2"/>
          <p:cNvSpPr>
            <a:spLocks noGrp="1"/>
          </p:cNvSpPr>
          <p:nvPr>
            <p:ph idx="1"/>
          </p:nvPr>
        </p:nvSpPr>
        <p:spPr/>
        <p:txBody>
          <a:bodyPr/>
          <a:lstStyle/>
          <a:p>
            <a:r>
              <a:rPr lang="en-US" dirty="0" smtClean="0"/>
              <a:t>A study design appropriate for a binary endpoint that is quick to evaluate in a single arm study.</a:t>
            </a:r>
          </a:p>
          <a:p>
            <a:r>
              <a:rPr lang="en-US" dirty="0" smtClean="0"/>
              <a:t>Ethical it is appropriate to consider early stopping for futility.</a:t>
            </a:r>
          </a:p>
          <a:p>
            <a:r>
              <a:rPr lang="en-US" dirty="0" smtClean="0"/>
              <a:t>It is quite rare to NOT include interim analyses to consider stopping for ethical reasons.</a:t>
            </a:r>
          </a:p>
          <a:p>
            <a:r>
              <a:rPr lang="en-US" dirty="0" smtClean="0"/>
              <a:t>Simon, Controlled Clinical Trials, 1989.</a:t>
            </a:r>
            <a:endParaRPr lang="en-US" dirty="0"/>
          </a:p>
        </p:txBody>
      </p:sp>
    </p:spTree>
    <p:extLst>
      <p:ext uri="{BB962C8B-B14F-4D97-AF65-F5344CB8AC3E}">
        <p14:creationId xmlns:p14="http://schemas.microsoft.com/office/powerpoint/2010/main" val="2751172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0" name="Line 12"/>
          <p:cNvSpPr>
            <a:spLocks noChangeShapeType="1"/>
          </p:cNvSpPr>
          <p:nvPr/>
        </p:nvSpPr>
        <p:spPr bwMode="auto">
          <a:xfrm flipH="1">
            <a:off x="2586038" y="4497388"/>
            <a:ext cx="1444625" cy="1069975"/>
          </a:xfrm>
          <a:prstGeom prst="line">
            <a:avLst/>
          </a:prstGeom>
          <a:noFill/>
          <a:ln w="9525">
            <a:solidFill>
              <a:schemeClr val="tx1"/>
            </a:solidFill>
            <a:round/>
            <a:headEnd type="non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0" name="Rectangle 2"/>
          <p:cNvSpPr>
            <a:spLocks noGrp="1" noChangeArrowheads="1"/>
          </p:cNvSpPr>
          <p:nvPr>
            <p:ph type="title"/>
          </p:nvPr>
        </p:nvSpPr>
        <p:spPr/>
        <p:txBody>
          <a:bodyPr/>
          <a:lstStyle/>
          <a:p>
            <a:r>
              <a:rPr lang="en-US" dirty="0"/>
              <a:t>Two-Stage Designs</a:t>
            </a:r>
          </a:p>
        </p:txBody>
      </p:sp>
      <p:sp>
        <p:nvSpPr>
          <p:cNvPr id="32771" name="Rectangle 3"/>
          <p:cNvSpPr>
            <a:spLocks noGrp="1" noChangeArrowheads="1"/>
          </p:cNvSpPr>
          <p:nvPr>
            <p:ph type="body" idx="1"/>
          </p:nvPr>
        </p:nvSpPr>
        <p:spPr/>
        <p:txBody>
          <a:bodyPr/>
          <a:lstStyle/>
          <a:p>
            <a:r>
              <a:rPr lang="en-US" sz="2000" i="1" dirty="0"/>
              <a:t>What if by the 15</a:t>
            </a:r>
            <a:r>
              <a:rPr lang="en-US" sz="2000" i="1" baseline="30000" dirty="0"/>
              <a:t>th</a:t>
            </a:r>
            <a:r>
              <a:rPr lang="en-US" sz="2000" i="1" dirty="0"/>
              <a:t> patient you’ve seen no responses?</a:t>
            </a:r>
          </a:p>
          <a:p>
            <a:r>
              <a:rPr lang="en-US" sz="2000" i="1" dirty="0"/>
              <a:t>Is it worth proceeding?</a:t>
            </a:r>
          </a:p>
          <a:p>
            <a:r>
              <a:rPr lang="en-US" sz="2000" dirty="0"/>
              <a:t>Maybe you should have considered a design with an early stopping rule</a:t>
            </a:r>
          </a:p>
          <a:p>
            <a:r>
              <a:rPr lang="en-US" sz="2000" dirty="0"/>
              <a:t>Two-stage designs:</a:t>
            </a:r>
          </a:p>
        </p:txBody>
      </p:sp>
      <p:sp>
        <p:nvSpPr>
          <p:cNvPr id="32772" name="Rectangle 4"/>
          <p:cNvSpPr>
            <a:spLocks noChangeArrowheads="1"/>
          </p:cNvSpPr>
          <p:nvPr/>
        </p:nvSpPr>
        <p:spPr bwMode="auto">
          <a:xfrm>
            <a:off x="3505200" y="3733800"/>
            <a:ext cx="2133600" cy="685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Stage 1:  </a:t>
            </a:r>
          </a:p>
          <a:p>
            <a:pPr algn="ctr"/>
            <a:r>
              <a:rPr lang="en-US"/>
              <a:t>enroll N</a:t>
            </a:r>
            <a:r>
              <a:rPr lang="en-US" baseline="-25000"/>
              <a:t>1</a:t>
            </a:r>
            <a:r>
              <a:rPr lang="en-US"/>
              <a:t> patients</a:t>
            </a:r>
          </a:p>
        </p:txBody>
      </p:sp>
      <p:sp>
        <p:nvSpPr>
          <p:cNvPr id="32774" name="Text Box 6"/>
          <p:cNvSpPr txBox="1">
            <a:spLocks noChangeArrowheads="1"/>
          </p:cNvSpPr>
          <p:nvPr/>
        </p:nvSpPr>
        <p:spPr bwMode="auto">
          <a:xfrm>
            <a:off x="1981200" y="4800600"/>
            <a:ext cx="2430463"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X</a:t>
            </a:r>
            <a:r>
              <a:rPr lang="en-US" baseline="-25000"/>
              <a:t>1</a:t>
            </a:r>
            <a:r>
              <a:rPr lang="en-US"/>
              <a:t> or more respond</a:t>
            </a:r>
          </a:p>
        </p:txBody>
      </p:sp>
      <p:sp>
        <p:nvSpPr>
          <p:cNvPr id="32775" name="Rectangle 7"/>
          <p:cNvSpPr>
            <a:spLocks noChangeArrowheads="1"/>
          </p:cNvSpPr>
          <p:nvPr/>
        </p:nvSpPr>
        <p:spPr bwMode="auto">
          <a:xfrm>
            <a:off x="1219200" y="5715000"/>
            <a:ext cx="27432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Stage 2: Enroll an </a:t>
            </a:r>
          </a:p>
          <a:p>
            <a:pPr algn="ctr"/>
            <a:r>
              <a:rPr lang="en-US"/>
              <a:t>additional N</a:t>
            </a:r>
            <a:r>
              <a:rPr lang="en-US" baseline="-25000"/>
              <a:t>2</a:t>
            </a:r>
            <a:r>
              <a:rPr lang="en-US"/>
              <a:t> patients</a:t>
            </a:r>
          </a:p>
        </p:txBody>
      </p:sp>
      <p:sp>
        <p:nvSpPr>
          <p:cNvPr id="32778" name="Rectangle 10"/>
          <p:cNvSpPr>
            <a:spLocks noChangeArrowheads="1"/>
          </p:cNvSpPr>
          <p:nvPr/>
        </p:nvSpPr>
        <p:spPr bwMode="auto">
          <a:xfrm>
            <a:off x="5715000" y="5715000"/>
            <a:ext cx="1981200" cy="685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Stop trial</a:t>
            </a:r>
          </a:p>
        </p:txBody>
      </p:sp>
      <p:sp>
        <p:nvSpPr>
          <p:cNvPr id="32781" name="Line 13"/>
          <p:cNvSpPr>
            <a:spLocks noChangeShapeType="1"/>
          </p:cNvSpPr>
          <p:nvPr/>
        </p:nvSpPr>
        <p:spPr bwMode="auto">
          <a:xfrm>
            <a:off x="4876800" y="4495800"/>
            <a:ext cx="1752600" cy="1146175"/>
          </a:xfrm>
          <a:prstGeom prst="line">
            <a:avLst/>
          </a:prstGeom>
          <a:noFill/>
          <a:ln w="9525">
            <a:solidFill>
              <a:schemeClr val="tx1"/>
            </a:solidFill>
            <a:round/>
            <a:headEnd type="none" w="lg" len="lg"/>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7" name="Text Box 9"/>
          <p:cNvSpPr txBox="1">
            <a:spLocks noChangeArrowheads="1"/>
          </p:cNvSpPr>
          <p:nvPr/>
        </p:nvSpPr>
        <p:spPr bwMode="auto">
          <a:xfrm>
            <a:off x="5105400" y="4876800"/>
            <a:ext cx="28067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Fewer than X</a:t>
            </a:r>
            <a:r>
              <a:rPr lang="en-US" baseline="-25000"/>
              <a:t>1</a:t>
            </a:r>
            <a:r>
              <a:rPr lang="en-US"/>
              <a:t> respond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71">
                                            <p:txEl>
                                              <p:pRg st="2" end="2"/>
                                            </p:txEl>
                                          </p:spTgt>
                                        </p:tgtEl>
                                        <p:attrNameLst>
                                          <p:attrName>style.visibility</p:attrName>
                                        </p:attrNameLst>
                                      </p:cBhvr>
                                      <p:to>
                                        <p:strVal val="visible"/>
                                      </p:to>
                                    </p:set>
                                    <p:animEffect transition="in" filter="blinds(horizontal)">
                                      <p:cBhvr>
                                        <p:cTn id="7" dur="500"/>
                                        <p:tgtEl>
                                          <p:spTgt spid="32771">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2771">
                                            <p:txEl>
                                              <p:pRg st="3" end="3"/>
                                            </p:txEl>
                                          </p:spTgt>
                                        </p:tgtEl>
                                        <p:attrNameLst>
                                          <p:attrName>style.visibility</p:attrName>
                                        </p:attrNameLst>
                                      </p:cBhvr>
                                      <p:to>
                                        <p:strVal val="visible"/>
                                      </p:to>
                                    </p:set>
                                    <p:animEffect transition="in" filter="blinds(horizontal)">
                                      <p:cBhvr>
                                        <p:cTn id="12" dur="500"/>
                                        <p:tgtEl>
                                          <p:spTgt spid="32771">
                                            <p:txEl>
                                              <p:pRg st="3" end="3"/>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2780"/>
                                        </p:tgtEl>
                                        <p:attrNameLst>
                                          <p:attrName>style.visibility</p:attrName>
                                        </p:attrNameLst>
                                      </p:cBhvr>
                                      <p:to>
                                        <p:strVal val="visible"/>
                                      </p:to>
                                    </p:set>
                                    <p:animEffect transition="in" filter="blinds(horizontal)">
                                      <p:cBhvr>
                                        <p:cTn id="15" dur="500"/>
                                        <p:tgtEl>
                                          <p:spTgt spid="32780"/>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2772"/>
                                        </p:tgtEl>
                                        <p:attrNameLst>
                                          <p:attrName>style.visibility</p:attrName>
                                        </p:attrNameLst>
                                      </p:cBhvr>
                                      <p:to>
                                        <p:strVal val="visible"/>
                                      </p:to>
                                    </p:set>
                                    <p:animEffect transition="in" filter="blinds(horizontal)">
                                      <p:cBhvr>
                                        <p:cTn id="18" dur="500"/>
                                        <p:tgtEl>
                                          <p:spTgt spid="32772"/>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2774"/>
                                        </p:tgtEl>
                                        <p:attrNameLst>
                                          <p:attrName>style.visibility</p:attrName>
                                        </p:attrNameLst>
                                      </p:cBhvr>
                                      <p:to>
                                        <p:strVal val="visible"/>
                                      </p:to>
                                    </p:set>
                                    <p:animEffect transition="in" filter="blinds(horizontal)">
                                      <p:cBhvr>
                                        <p:cTn id="21" dur="500"/>
                                        <p:tgtEl>
                                          <p:spTgt spid="32774"/>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2775"/>
                                        </p:tgtEl>
                                        <p:attrNameLst>
                                          <p:attrName>style.visibility</p:attrName>
                                        </p:attrNameLst>
                                      </p:cBhvr>
                                      <p:to>
                                        <p:strVal val="visible"/>
                                      </p:to>
                                    </p:set>
                                    <p:animEffect transition="in" filter="blinds(horizontal)">
                                      <p:cBhvr>
                                        <p:cTn id="24" dur="500"/>
                                        <p:tgtEl>
                                          <p:spTgt spid="32775"/>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2778"/>
                                        </p:tgtEl>
                                        <p:attrNameLst>
                                          <p:attrName>style.visibility</p:attrName>
                                        </p:attrNameLst>
                                      </p:cBhvr>
                                      <p:to>
                                        <p:strVal val="visible"/>
                                      </p:to>
                                    </p:set>
                                    <p:animEffect transition="in" filter="blinds(horizontal)">
                                      <p:cBhvr>
                                        <p:cTn id="27" dur="500"/>
                                        <p:tgtEl>
                                          <p:spTgt spid="32778"/>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2781"/>
                                        </p:tgtEl>
                                        <p:attrNameLst>
                                          <p:attrName>style.visibility</p:attrName>
                                        </p:attrNameLst>
                                      </p:cBhvr>
                                      <p:to>
                                        <p:strVal val="visible"/>
                                      </p:to>
                                    </p:set>
                                    <p:animEffect transition="in" filter="blinds(horizontal)">
                                      <p:cBhvr>
                                        <p:cTn id="30" dur="500"/>
                                        <p:tgtEl>
                                          <p:spTgt spid="32781"/>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32777"/>
                                        </p:tgtEl>
                                        <p:attrNameLst>
                                          <p:attrName>style.visibility</p:attrName>
                                        </p:attrNameLst>
                                      </p:cBhvr>
                                      <p:to>
                                        <p:strVal val="visible"/>
                                      </p:to>
                                    </p:set>
                                    <p:animEffect transition="in" filter="blinds(horizontal)">
                                      <p:cBhvr>
                                        <p:cTn id="33" dur="500"/>
                                        <p:tgtEl>
                                          <p:spTgt spid="327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0" grpId="0" animBg="1"/>
      <p:bldP spid="32771" grpId="0" build="p"/>
      <p:bldP spid="32772" grpId="0" animBg="1"/>
      <p:bldP spid="32774" grpId="0" animBg="1"/>
      <p:bldP spid="32775" grpId="0" animBg="1"/>
      <p:bldP spid="32778" grpId="0" animBg="1"/>
      <p:bldP spid="32781" grpId="0" animBg="1"/>
      <p:bldP spid="3277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457200" y="1447800"/>
            <a:ext cx="8229600" cy="5181600"/>
          </a:xfrm>
        </p:spPr>
        <p:txBody>
          <a:bodyPr>
            <a:normAutofit fontScale="92500" lnSpcReduction="10000"/>
          </a:bodyPr>
          <a:lstStyle/>
          <a:p>
            <a:r>
              <a:rPr lang="en-US" dirty="0" smtClean="0"/>
              <a:t>An investigator wishes to investigate a 2-way interaction between 2 risk factors (RF) for a disease. </a:t>
            </a:r>
          </a:p>
          <a:p>
            <a:pPr lvl="1"/>
            <a:r>
              <a:rPr lang="en-US" dirty="0" smtClean="0"/>
              <a:t>The prevalence of RF1 and RF2 is 20% and 30%, respectively.  5% have both RF1 and RF2.</a:t>
            </a:r>
          </a:p>
          <a:p>
            <a:pPr lvl="1"/>
            <a:r>
              <a:rPr lang="en-US" dirty="0" smtClean="0"/>
              <a:t>The baseline rate of developing disease within a year is </a:t>
            </a:r>
            <a:r>
              <a:rPr lang="en-US" dirty="0" smtClean="0"/>
              <a:t>known </a:t>
            </a:r>
            <a:r>
              <a:rPr lang="en-US" dirty="0" smtClean="0"/>
              <a:t>to be 10% (no RFs). </a:t>
            </a:r>
          </a:p>
          <a:p>
            <a:pPr lvl="1"/>
            <a:r>
              <a:rPr lang="en-US" dirty="0" smtClean="0"/>
              <a:t>The RR of developing disease within 1 year associated with each of the RFs is 1.5, but the hypothesis is that if both RF1 and RF2 are present, the RR is 5.0. </a:t>
            </a:r>
          </a:p>
          <a:p>
            <a:pPr lvl="1"/>
            <a:r>
              <a:rPr lang="en-US" dirty="0" smtClean="0"/>
              <a:t>How many subjects are needed to detect this interaction effect?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Example (Cont.): Calculations</a:t>
            </a:r>
            <a:br>
              <a:rPr lang="en-US" dirty="0" smtClean="0"/>
            </a:br>
            <a:r>
              <a:rPr lang="en-US" dirty="0" smtClean="0"/>
              <a:t>Solve for Prevalence Estimates</a:t>
            </a:r>
            <a:endParaRPr lang="en-US" dirty="0"/>
          </a:p>
        </p:txBody>
      </p:sp>
      <p:graphicFrame>
        <p:nvGraphicFramePr>
          <p:cNvPr id="4" name="Content Placeholder 3"/>
          <p:cNvGraphicFramePr>
            <a:graphicFrameLocks noGrp="1"/>
          </p:cNvGraphicFramePr>
          <p:nvPr>
            <p:ph idx="1"/>
          </p:nvPr>
        </p:nvGraphicFramePr>
        <p:xfrm>
          <a:off x="1143000" y="2209800"/>
          <a:ext cx="6553199" cy="3302000"/>
        </p:xfrm>
        <a:graphic>
          <a:graphicData uri="http://schemas.openxmlformats.org/drawingml/2006/table">
            <a:tbl>
              <a:tblPr firstRow="1" bandRow="1">
                <a:tableStyleId>{5C22544A-7EE6-4342-B048-85BDC9FD1C3A}</a:tableStyleId>
              </a:tblPr>
              <a:tblGrid>
                <a:gridCol w="1843174"/>
                <a:gridCol w="1843174"/>
                <a:gridCol w="1778356"/>
                <a:gridCol w="1088495"/>
              </a:tblGrid>
              <a:tr h="660400">
                <a:tc>
                  <a:txBody>
                    <a:bodyPr/>
                    <a:lstStyle/>
                    <a:p>
                      <a:endParaRPr lang="en-US" dirty="0"/>
                    </a:p>
                  </a:txBody>
                  <a:tcPr/>
                </a:tc>
                <a:tc gridSpan="2">
                  <a:txBody>
                    <a:bodyPr/>
                    <a:lstStyle/>
                    <a:p>
                      <a:pPr algn="ctr"/>
                      <a:r>
                        <a:rPr lang="en-US" dirty="0" smtClean="0"/>
                        <a:t>RF2</a:t>
                      </a:r>
                      <a:endParaRPr lang="en-US" dirty="0"/>
                    </a:p>
                  </a:txBody>
                  <a:tcPr/>
                </a:tc>
                <a:tc hMerge="1">
                  <a:txBody>
                    <a:bodyPr/>
                    <a:lstStyle/>
                    <a:p>
                      <a:pPr algn="ctr"/>
                      <a:endParaRPr lang="en-US" dirty="0"/>
                    </a:p>
                  </a:txBody>
                  <a:tcPr/>
                </a:tc>
                <a:tc>
                  <a:txBody>
                    <a:bodyPr/>
                    <a:lstStyle/>
                    <a:p>
                      <a:pPr algn="ctr"/>
                      <a:endParaRPr lang="en-US" dirty="0"/>
                    </a:p>
                  </a:txBody>
                  <a:tcPr/>
                </a:tc>
              </a:tr>
              <a:tr h="660400">
                <a:tc>
                  <a:txBody>
                    <a:bodyPr/>
                    <a:lstStyle/>
                    <a:p>
                      <a:r>
                        <a:rPr lang="en-US" dirty="0" smtClean="0"/>
                        <a:t>RF1</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Total</a:t>
                      </a:r>
                      <a:endParaRPr lang="en-US" dirty="0"/>
                    </a:p>
                  </a:txBody>
                  <a:tcPr/>
                </a:tc>
              </a:tr>
              <a:tr h="660400">
                <a:tc>
                  <a:txBody>
                    <a:bodyPr/>
                    <a:lstStyle/>
                    <a:p>
                      <a:r>
                        <a:rPr lang="en-US" dirty="0" smtClean="0"/>
                        <a:t>	+</a:t>
                      </a:r>
                      <a:endParaRPr lang="en-US" dirty="0"/>
                    </a:p>
                  </a:txBody>
                  <a:tcPr/>
                </a:tc>
                <a:tc>
                  <a:txBody>
                    <a:bodyPr/>
                    <a:lstStyle/>
                    <a:p>
                      <a:pPr algn="ctr"/>
                      <a:r>
                        <a:rPr lang="en-US" dirty="0" smtClean="0"/>
                        <a:t>5%</a:t>
                      </a:r>
                      <a:endParaRPr lang="en-US" dirty="0"/>
                    </a:p>
                  </a:txBody>
                  <a:tcPr/>
                </a:tc>
                <a:tc>
                  <a:txBody>
                    <a:bodyPr/>
                    <a:lstStyle/>
                    <a:p>
                      <a:pPr algn="ctr"/>
                      <a:endParaRPr lang="en-US" dirty="0"/>
                    </a:p>
                  </a:txBody>
                  <a:tcPr/>
                </a:tc>
                <a:tc>
                  <a:txBody>
                    <a:bodyPr/>
                    <a:lstStyle/>
                    <a:p>
                      <a:pPr algn="ctr"/>
                      <a:r>
                        <a:rPr lang="en-US" dirty="0" smtClean="0"/>
                        <a:t>20%</a:t>
                      </a:r>
                      <a:endParaRPr lang="en-US" dirty="0"/>
                    </a:p>
                  </a:txBody>
                  <a:tcPr/>
                </a:tc>
              </a:tr>
              <a:tr h="660400">
                <a:tc>
                  <a:txBody>
                    <a:bodyPr/>
                    <a:lstStyle/>
                    <a:p>
                      <a:r>
                        <a:rPr lang="en-US" dirty="0" smtClean="0"/>
                        <a:t>	-</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660400">
                <a:tc>
                  <a:txBody>
                    <a:bodyPr/>
                    <a:lstStyle/>
                    <a:p>
                      <a:r>
                        <a:rPr lang="en-US" dirty="0" smtClean="0"/>
                        <a:t>Total</a:t>
                      </a:r>
                      <a:endParaRPr lang="en-US" dirty="0"/>
                    </a:p>
                  </a:txBody>
                  <a:tcPr/>
                </a:tc>
                <a:tc>
                  <a:txBody>
                    <a:bodyPr/>
                    <a:lstStyle/>
                    <a:p>
                      <a:pPr algn="ctr"/>
                      <a:r>
                        <a:rPr lang="en-US" dirty="0" smtClean="0"/>
                        <a:t>30%</a:t>
                      </a:r>
                      <a:endParaRPr lang="en-US" dirty="0"/>
                    </a:p>
                  </a:txBody>
                  <a:tcPr/>
                </a:tc>
                <a:tc>
                  <a:txBody>
                    <a:bodyPr/>
                    <a:lstStyle/>
                    <a:p>
                      <a:pPr algn="ctr"/>
                      <a:endParaRPr lang="en-US" dirty="0"/>
                    </a:p>
                  </a:txBody>
                  <a:tcPr/>
                </a:tc>
                <a:tc>
                  <a:txBody>
                    <a:bodyPr/>
                    <a:lstStyle/>
                    <a:p>
                      <a:pPr algn="ctr"/>
                      <a:r>
                        <a:rPr lang="en-US" dirty="0" smtClean="0"/>
                        <a:t>100%</a:t>
                      </a:r>
                      <a:endParaRPr lang="en-US"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3" name="Content Placeholder 2"/>
          <p:cNvSpPr>
            <a:spLocks noGrp="1"/>
          </p:cNvSpPr>
          <p:nvPr>
            <p:ph idx="1"/>
          </p:nvPr>
        </p:nvSpPr>
        <p:spPr/>
        <p:txBody>
          <a:bodyPr>
            <a:normAutofit lnSpcReduction="10000"/>
          </a:bodyPr>
          <a:lstStyle/>
          <a:p>
            <a:r>
              <a:rPr lang="en-US" dirty="0" smtClean="0"/>
              <a:t>Can consume much of a collaborative biostatistician’s time</a:t>
            </a:r>
          </a:p>
          <a:p>
            <a:r>
              <a:rPr lang="en-US" dirty="0" smtClean="0"/>
              <a:t>Really only relevant in the context of hypothesis testing and in estimation </a:t>
            </a:r>
            <a:r>
              <a:rPr lang="en-US" dirty="0" smtClean="0"/>
              <a:t>of precision</a:t>
            </a:r>
            <a:endParaRPr lang="en-US" dirty="0" smtClean="0"/>
          </a:p>
          <a:p>
            <a:r>
              <a:rPr lang="en-US" dirty="0" smtClean="0"/>
              <a:t>If there are multiple Aims within a proposal, make sure that each is properly powered.</a:t>
            </a:r>
          </a:p>
          <a:p>
            <a:r>
              <a:rPr lang="en-US" dirty="0" smtClean="0"/>
              <a:t>It can be helpful to perform computations in </a:t>
            </a:r>
            <a:r>
              <a:rPr lang="en-US" dirty="0" smtClean="0"/>
              <a:t>two </a:t>
            </a:r>
            <a:r>
              <a:rPr lang="en-US" dirty="0" smtClean="0"/>
              <a:t>or more different software programs.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Example (Cont.): Calculations</a:t>
            </a:r>
            <a:br>
              <a:rPr lang="en-US" dirty="0" smtClean="0"/>
            </a:br>
            <a:r>
              <a:rPr lang="en-US" dirty="0" smtClean="0"/>
              <a:t>Solve for Prevalence Estimates</a:t>
            </a:r>
            <a:endParaRPr lang="en-US" dirty="0"/>
          </a:p>
        </p:txBody>
      </p:sp>
      <p:graphicFrame>
        <p:nvGraphicFramePr>
          <p:cNvPr id="4" name="Content Placeholder 3"/>
          <p:cNvGraphicFramePr>
            <a:graphicFrameLocks noGrp="1"/>
          </p:cNvGraphicFramePr>
          <p:nvPr>
            <p:ph idx="1"/>
          </p:nvPr>
        </p:nvGraphicFramePr>
        <p:xfrm>
          <a:off x="1143000" y="2209800"/>
          <a:ext cx="6553199" cy="3302000"/>
        </p:xfrm>
        <a:graphic>
          <a:graphicData uri="http://schemas.openxmlformats.org/drawingml/2006/table">
            <a:tbl>
              <a:tblPr firstRow="1" bandRow="1">
                <a:tableStyleId>{5C22544A-7EE6-4342-B048-85BDC9FD1C3A}</a:tableStyleId>
              </a:tblPr>
              <a:tblGrid>
                <a:gridCol w="1843174"/>
                <a:gridCol w="1843174"/>
                <a:gridCol w="1778356"/>
                <a:gridCol w="1088495"/>
              </a:tblGrid>
              <a:tr h="660400">
                <a:tc>
                  <a:txBody>
                    <a:bodyPr/>
                    <a:lstStyle/>
                    <a:p>
                      <a:endParaRPr lang="en-US" dirty="0"/>
                    </a:p>
                  </a:txBody>
                  <a:tcPr/>
                </a:tc>
                <a:tc gridSpan="2">
                  <a:txBody>
                    <a:bodyPr/>
                    <a:lstStyle/>
                    <a:p>
                      <a:pPr algn="ctr"/>
                      <a:r>
                        <a:rPr lang="en-US" dirty="0" smtClean="0"/>
                        <a:t>RF2</a:t>
                      </a:r>
                      <a:endParaRPr lang="en-US" dirty="0"/>
                    </a:p>
                  </a:txBody>
                  <a:tcPr/>
                </a:tc>
                <a:tc hMerge="1">
                  <a:txBody>
                    <a:bodyPr/>
                    <a:lstStyle/>
                    <a:p>
                      <a:pPr algn="ctr"/>
                      <a:endParaRPr lang="en-US" dirty="0"/>
                    </a:p>
                  </a:txBody>
                  <a:tcPr/>
                </a:tc>
                <a:tc>
                  <a:txBody>
                    <a:bodyPr/>
                    <a:lstStyle/>
                    <a:p>
                      <a:pPr algn="ctr"/>
                      <a:endParaRPr lang="en-US" dirty="0"/>
                    </a:p>
                  </a:txBody>
                  <a:tcPr/>
                </a:tc>
              </a:tr>
              <a:tr h="660400">
                <a:tc>
                  <a:txBody>
                    <a:bodyPr/>
                    <a:lstStyle/>
                    <a:p>
                      <a:r>
                        <a:rPr lang="en-US" dirty="0" smtClean="0"/>
                        <a:t>RF1</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Total</a:t>
                      </a:r>
                      <a:endParaRPr lang="en-US" dirty="0"/>
                    </a:p>
                  </a:txBody>
                  <a:tcPr/>
                </a:tc>
              </a:tr>
              <a:tr h="660400">
                <a:tc>
                  <a:txBody>
                    <a:bodyPr/>
                    <a:lstStyle/>
                    <a:p>
                      <a:r>
                        <a:rPr lang="en-US" dirty="0" smtClean="0"/>
                        <a:t>	+</a:t>
                      </a:r>
                      <a:endParaRPr lang="en-US" dirty="0"/>
                    </a:p>
                  </a:txBody>
                  <a:tcPr/>
                </a:tc>
                <a:tc>
                  <a:txBody>
                    <a:bodyPr/>
                    <a:lstStyle/>
                    <a:p>
                      <a:pPr algn="ctr"/>
                      <a:r>
                        <a:rPr lang="en-US" dirty="0" smtClean="0"/>
                        <a:t>5%</a:t>
                      </a:r>
                      <a:endParaRPr lang="en-US" dirty="0"/>
                    </a:p>
                  </a:txBody>
                  <a:tcPr/>
                </a:tc>
                <a:tc>
                  <a:txBody>
                    <a:bodyPr/>
                    <a:lstStyle/>
                    <a:p>
                      <a:pPr algn="ctr"/>
                      <a:r>
                        <a:rPr lang="en-US" dirty="0" smtClean="0">
                          <a:solidFill>
                            <a:srgbClr val="0070C0"/>
                          </a:solidFill>
                        </a:rPr>
                        <a:t>15%</a:t>
                      </a:r>
                      <a:endParaRPr lang="en-US" dirty="0">
                        <a:solidFill>
                          <a:srgbClr val="0070C0"/>
                        </a:solidFill>
                      </a:endParaRPr>
                    </a:p>
                  </a:txBody>
                  <a:tcPr/>
                </a:tc>
                <a:tc>
                  <a:txBody>
                    <a:bodyPr/>
                    <a:lstStyle/>
                    <a:p>
                      <a:pPr algn="ctr"/>
                      <a:r>
                        <a:rPr lang="en-US" dirty="0" smtClean="0"/>
                        <a:t>20%</a:t>
                      </a:r>
                      <a:endParaRPr lang="en-US" dirty="0"/>
                    </a:p>
                  </a:txBody>
                  <a:tcPr/>
                </a:tc>
              </a:tr>
              <a:tr h="660400">
                <a:tc>
                  <a:txBody>
                    <a:bodyPr/>
                    <a:lstStyle/>
                    <a:p>
                      <a:r>
                        <a:rPr lang="en-US" dirty="0" smtClean="0"/>
                        <a:t>	-</a:t>
                      </a:r>
                      <a:endParaRPr lang="en-US" dirty="0"/>
                    </a:p>
                  </a:txBody>
                  <a:tcPr/>
                </a:tc>
                <a:tc>
                  <a:txBody>
                    <a:bodyPr/>
                    <a:lstStyle/>
                    <a:p>
                      <a:pPr algn="ctr"/>
                      <a:r>
                        <a:rPr lang="en-US" dirty="0" smtClean="0">
                          <a:solidFill>
                            <a:srgbClr val="0070C0"/>
                          </a:solidFill>
                        </a:rPr>
                        <a:t>25%</a:t>
                      </a:r>
                      <a:endParaRPr lang="en-US" dirty="0">
                        <a:solidFill>
                          <a:srgbClr val="0070C0"/>
                        </a:solidFill>
                      </a:endParaRPr>
                    </a:p>
                  </a:txBody>
                  <a:tcPr/>
                </a:tc>
                <a:tc>
                  <a:txBody>
                    <a:bodyPr/>
                    <a:lstStyle/>
                    <a:p>
                      <a:pPr algn="ctr"/>
                      <a:r>
                        <a:rPr lang="en-US" dirty="0" smtClean="0">
                          <a:solidFill>
                            <a:srgbClr val="0070C0"/>
                          </a:solidFill>
                        </a:rPr>
                        <a:t>55%</a:t>
                      </a:r>
                      <a:endParaRPr lang="en-US" dirty="0">
                        <a:solidFill>
                          <a:srgbClr val="0070C0"/>
                        </a:solidFill>
                      </a:endParaRPr>
                    </a:p>
                  </a:txBody>
                  <a:tcPr/>
                </a:tc>
                <a:tc>
                  <a:txBody>
                    <a:bodyPr/>
                    <a:lstStyle/>
                    <a:p>
                      <a:pPr algn="ctr"/>
                      <a:r>
                        <a:rPr lang="en-US" dirty="0" smtClean="0">
                          <a:solidFill>
                            <a:srgbClr val="0070C0"/>
                          </a:solidFill>
                        </a:rPr>
                        <a:t>80%</a:t>
                      </a:r>
                      <a:endParaRPr lang="en-US" dirty="0">
                        <a:solidFill>
                          <a:srgbClr val="0070C0"/>
                        </a:solidFill>
                      </a:endParaRPr>
                    </a:p>
                  </a:txBody>
                  <a:tcPr/>
                </a:tc>
              </a:tr>
              <a:tr h="660400">
                <a:tc>
                  <a:txBody>
                    <a:bodyPr/>
                    <a:lstStyle/>
                    <a:p>
                      <a:r>
                        <a:rPr lang="en-US" dirty="0" smtClean="0"/>
                        <a:t>Total</a:t>
                      </a:r>
                      <a:endParaRPr lang="en-US" dirty="0"/>
                    </a:p>
                  </a:txBody>
                  <a:tcPr/>
                </a:tc>
                <a:tc>
                  <a:txBody>
                    <a:bodyPr/>
                    <a:lstStyle/>
                    <a:p>
                      <a:pPr algn="ctr"/>
                      <a:r>
                        <a:rPr lang="en-US" dirty="0" smtClean="0"/>
                        <a:t>30%</a:t>
                      </a:r>
                      <a:endParaRPr lang="en-US" dirty="0"/>
                    </a:p>
                  </a:txBody>
                  <a:tcPr/>
                </a:tc>
                <a:tc>
                  <a:txBody>
                    <a:bodyPr/>
                    <a:lstStyle/>
                    <a:p>
                      <a:pPr algn="ctr"/>
                      <a:r>
                        <a:rPr lang="en-US" dirty="0" smtClean="0">
                          <a:solidFill>
                            <a:srgbClr val="0070C0"/>
                          </a:solidFill>
                        </a:rPr>
                        <a:t>70%</a:t>
                      </a:r>
                      <a:endParaRPr lang="en-US" dirty="0">
                        <a:solidFill>
                          <a:srgbClr val="0070C0"/>
                        </a:solidFill>
                      </a:endParaRPr>
                    </a:p>
                  </a:txBody>
                  <a:tcPr/>
                </a:tc>
                <a:tc>
                  <a:txBody>
                    <a:bodyPr/>
                    <a:lstStyle/>
                    <a:p>
                      <a:pPr algn="ctr"/>
                      <a:r>
                        <a:rPr lang="en-US" dirty="0" smtClean="0"/>
                        <a:t>100%</a:t>
                      </a:r>
                      <a:endParaRPr lang="en-US" dirty="0"/>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Example (Cont.): Calculations</a:t>
            </a:r>
            <a:br>
              <a:rPr lang="en-US" dirty="0" smtClean="0"/>
            </a:br>
            <a:r>
              <a:rPr lang="en-US" dirty="0" smtClean="0"/>
              <a:t>Solve for RR Estimates</a:t>
            </a:r>
            <a:endParaRPr lang="en-US" dirty="0"/>
          </a:p>
        </p:txBody>
      </p:sp>
      <p:graphicFrame>
        <p:nvGraphicFramePr>
          <p:cNvPr id="4" name="Content Placeholder 3"/>
          <p:cNvGraphicFramePr>
            <a:graphicFrameLocks noGrp="1"/>
          </p:cNvGraphicFramePr>
          <p:nvPr>
            <p:ph idx="1"/>
          </p:nvPr>
        </p:nvGraphicFramePr>
        <p:xfrm>
          <a:off x="1143000" y="2209800"/>
          <a:ext cx="6822334" cy="3302000"/>
        </p:xfrm>
        <a:graphic>
          <a:graphicData uri="http://schemas.openxmlformats.org/drawingml/2006/table">
            <a:tbl>
              <a:tblPr firstRow="1" bandRow="1">
                <a:tableStyleId>{5C22544A-7EE6-4342-B048-85BDC9FD1C3A}</a:tableStyleId>
              </a:tblPr>
              <a:tblGrid>
                <a:gridCol w="1843174"/>
                <a:gridCol w="1843174"/>
                <a:gridCol w="1778356"/>
                <a:gridCol w="1357630"/>
              </a:tblGrid>
              <a:tr h="660400">
                <a:tc>
                  <a:txBody>
                    <a:bodyPr/>
                    <a:lstStyle/>
                    <a:p>
                      <a:endParaRPr lang="en-US" dirty="0"/>
                    </a:p>
                  </a:txBody>
                  <a:tcPr/>
                </a:tc>
                <a:tc gridSpan="2">
                  <a:txBody>
                    <a:bodyPr/>
                    <a:lstStyle/>
                    <a:p>
                      <a:pPr algn="ctr"/>
                      <a:r>
                        <a:rPr lang="en-US" dirty="0" smtClean="0"/>
                        <a:t>RF2</a:t>
                      </a:r>
                      <a:endParaRPr lang="en-US" dirty="0"/>
                    </a:p>
                  </a:txBody>
                  <a:tcPr/>
                </a:tc>
                <a:tc hMerge="1">
                  <a:txBody>
                    <a:bodyPr/>
                    <a:lstStyle/>
                    <a:p>
                      <a:pPr algn="ctr"/>
                      <a:endParaRPr lang="en-US" dirty="0"/>
                    </a:p>
                  </a:txBody>
                  <a:tcPr/>
                </a:tc>
                <a:tc>
                  <a:txBody>
                    <a:bodyPr/>
                    <a:lstStyle/>
                    <a:p>
                      <a:pPr algn="ctr"/>
                      <a:endParaRPr lang="en-US" dirty="0"/>
                    </a:p>
                  </a:txBody>
                  <a:tcPr/>
                </a:tc>
              </a:tr>
              <a:tr h="660400">
                <a:tc>
                  <a:txBody>
                    <a:bodyPr/>
                    <a:lstStyle/>
                    <a:p>
                      <a:r>
                        <a:rPr lang="en-US" dirty="0" smtClean="0"/>
                        <a:t>RF1</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Total</a:t>
                      </a:r>
                      <a:endParaRPr lang="en-US" dirty="0"/>
                    </a:p>
                  </a:txBody>
                  <a:tcPr/>
                </a:tc>
              </a:tr>
              <a:tr h="660400">
                <a:tc>
                  <a:txBody>
                    <a:bodyPr/>
                    <a:lstStyle/>
                    <a:p>
                      <a:r>
                        <a:rPr lang="en-US" dirty="0" smtClean="0"/>
                        <a:t>	+</a:t>
                      </a:r>
                      <a:endParaRPr lang="en-US" dirty="0"/>
                    </a:p>
                  </a:txBody>
                  <a:tcPr/>
                </a:tc>
                <a:tc>
                  <a:txBody>
                    <a:bodyPr/>
                    <a:lstStyle/>
                    <a:p>
                      <a:pPr algn="ctr"/>
                      <a:r>
                        <a:rPr lang="en-US" dirty="0" smtClean="0"/>
                        <a:t>5%</a:t>
                      </a:r>
                    </a:p>
                    <a:p>
                      <a:pPr algn="ctr"/>
                      <a:r>
                        <a:rPr lang="en-US" dirty="0" smtClean="0">
                          <a:solidFill>
                            <a:srgbClr val="0070C0"/>
                          </a:solidFill>
                        </a:rPr>
                        <a:t>(Risk</a:t>
                      </a:r>
                      <a:r>
                        <a:rPr lang="en-US" baseline="0" dirty="0" smtClean="0">
                          <a:solidFill>
                            <a:srgbClr val="0070C0"/>
                          </a:solidFill>
                        </a:rPr>
                        <a:t> = 50%)</a:t>
                      </a:r>
                      <a:endParaRPr lang="en-US" dirty="0">
                        <a:solidFill>
                          <a:srgbClr val="0070C0"/>
                        </a:solidFill>
                      </a:endParaRPr>
                    </a:p>
                  </a:txBody>
                  <a:tcPr/>
                </a:tc>
                <a:tc>
                  <a:txBody>
                    <a:bodyPr/>
                    <a:lstStyle/>
                    <a:p>
                      <a:pPr algn="ctr"/>
                      <a:r>
                        <a:rPr lang="en-US" dirty="0" smtClean="0">
                          <a:solidFill>
                            <a:schemeClr val="bg1"/>
                          </a:solidFill>
                        </a:rPr>
                        <a:t>15%</a:t>
                      </a:r>
                      <a:endParaRPr lang="en-US" dirty="0">
                        <a:solidFill>
                          <a:schemeClr val="bg1"/>
                        </a:solidFill>
                      </a:endParaRPr>
                    </a:p>
                  </a:txBody>
                  <a:tcPr/>
                </a:tc>
                <a:tc>
                  <a:txBody>
                    <a:bodyPr/>
                    <a:lstStyle/>
                    <a:p>
                      <a:pPr algn="ctr"/>
                      <a:r>
                        <a:rPr lang="en-US" dirty="0" smtClean="0"/>
                        <a:t>20%</a:t>
                      </a:r>
                    </a:p>
                  </a:txBody>
                  <a:tcPr/>
                </a:tc>
              </a:tr>
              <a:tr h="660400">
                <a:tc>
                  <a:txBody>
                    <a:bodyPr/>
                    <a:lstStyle/>
                    <a:p>
                      <a:r>
                        <a:rPr lang="en-US" dirty="0" smtClean="0"/>
                        <a:t>	-</a:t>
                      </a:r>
                      <a:endParaRPr lang="en-US" dirty="0"/>
                    </a:p>
                  </a:txBody>
                  <a:tcPr/>
                </a:tc>
                <a:tc>
                  <a:txBody>
                    <a:bodyPr/>
                    <a:lstStyle/>
                    <a:p>
                      <a:pPr algn="ctr"/>
                      <a:r>
                        <a:rPr lang="en-US" dirty="0" smtClean="0">
                          <a:solidFill>
                            <a:schemeClr val="bg1"/>
                          </a:solidFill>
                        </a:rPr>
                        <a:t>25%</a:t>
                      </a:r>
                      <a:endParaRPr lang="en-US" dirty="0">
                        <a:solidFill>
                          <a:schemeClr val="bg1"/>
                        </a:solidFill>
                      </a:endParaRPr>
                    </a:p>
                  </a:txBody>
                  <a:tcPr/>
                </a:tc>
                <a:tc>
                  <a:txBody>
                    <a:bodyPr/>
                    <a:lstStyle/>
                    <a:p>
                      <a:pPr algn="ctr"/>
                      <a:r>
                        <a:rPr lang="en-US" dirty="0" smtClean="0">
                          <a:solidFill>
                            <a:schemeClr val="bg1"/>
                          </a:solidFill>
                        </a:rPr>
                        <a:t>55%</a:t>
                      </a:r>
                    </a:p>
                    <a:p>
                      <a:pPr algn="ctr"/>
                      <a:r>
                        <a:rPr lang="en-US" dirty="0" smtClean="0">
                          <a:solidFill>
                            <a:srgbClr val="0070C0"/>
                          </a:solidFill>
                        </a:rPr>
                        <a:t>(Risk = 10%)</a:t>
                      </a:r>
                      <a:endParaRPr lang="en-US" dirty="0">
                        <a:solidFill>
                          <a:srgbClr val="0070C0"/>
                        </a:solidFill>
                      </a:endParaRPr>
                    </a:p>
                  </a:txBody>
                  <a:tcPr/>
                </a:tc>
                <a:tc>
                  <a:txBody>
                    <a:bodyPr/>
                    <a:lstStyle/>
                    <a:p>
                      <a:pPr algn="ctr"/>
                      <a:r>
                        <a:rPr lang="en-US" dirty="0" smtClean="0">
                          <a:solidFill>
                            <a:schemeClr val="bg1"/>
                          </a:solidFill>
                        </a:rPr>
                        <a:t>80%</a:t>
                      </a:r>
                      <a:endParaRPr lang="en-US" dirty="0">
                        <a:solidFill>
                          <a:schemeClr val="bg1"/>
                        </a:solidFill>
                      </a:endParaRPr>
                    </a:p>
                  </a:txBody>
                  <a:tcPr/>
                </a:tc>
              </a:tr>
              <a:tr h="660400">
                <a:tc>
                  <a:txBody>
                    <a:bodyPr/>
                    <a:lstStyle/>
                    <a:p>
                      <a:r>
                        <a:rPr lang="en-US" dirty="0" smtClean="0"/>
                        <a:t>Total</a:t>
                      </a:r>
                      <a:endParaRPr lang="en-US" dirty="0"/>
                    </a:p>
                  </a:txBody>
                  <a:tcPr/>
                </a:tc>
                <a:tc>
                  <a:txBody>
                    <a:bodyPr/>
                    <a:lstStyle/>
                    <a:p>
                      <a:pPr algn="ctr"/>
                      <a:r>
                        <a:rPr lang="en-US" dirty="0" smtClean="0"/>
                        <a:t>30%</a:t>
                      </a:r>
                    </a:p>
                  </a:txBody>
                  <a:tcPr/>
                </a:tc>
                <a:tc>
                  <a:txBody>
                    <a:bodyPr/>
                    <a:lstStyle/>
                    <a:p>
                      <a:pPr algn="ctr"/>
                      <a:r>
                        <a:rPr lang="en-US" dirty="0" smtClean="0">
                          <a:solidFill>
                            <a:schemeClr val="bg1"/>
                          </a:solidFill>
                        </a:rPr>
                        <a:t>70%</a:t>
                      </a:r>
                      <a:endParaRPr lang="en-US" dirty="0">
                        <a:solidFill>
                          <a:schemeClr val="bg1"/>
                        </a:solidFill>
                      </a:endParaRPr>
                    </a:p>
                  </a:txBody>
                  <a:tcPr/>
                </a:tc>
                <a:tc>
                  <a:txBody>
                    <a:bodyPr/>
                    <a:lstStyle/>
                    <a:p>
                      <a:pPr algn="ctr"/>
                      <a:r>
                        <a:rPr lang="en-US" dirty="0" smtClean="0"/>
                        <a:t>100%</a:t>
                      </a:r>
                      <a:endParaRPr lang="en-US" dirty="0"/>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Example (Cont.): Calculations</a:t>
            </a:r>
            <a:br>
              <a:rPr lang="en-US" dirty="0" smtClean="0"/>
            </a:br>
            <a:r>
              <a:rPr lang="en-US" dirty="0" smtClean="0"/>
              <a:t>Solve for RR Estimates</a:t>
            </a:r>
            <a:endParaRPr lang="en-US" dirty="0"/>
          </a:p>
        </p:txBody>
      </p:sp>
      <p:graphicFrame>
        <p:nvGraphicFramePr>
          <p:cNvPr id="4" name="Content Placeholder 3"/>
          <p:cNvGraphicFramePr>
            <a:graphicFrameLocks noGrp="1"/>
          </p:cNvGraphicFramePr>
          <p:nvPr>
            <p:ph idx="1"/>
          </p:nvPr>
        </p:nvGraphicFramePr>
        <p:xfrm>
          <a:off x="1143000" y="2209800"/>
          <a:ext cx="6822334" cy="3302000"/>
        </p:xfrm>
        <a:graphic>
          <a:graphicData uri="http://schemas.openxmlformats.org/drawingml/2006/table">
            <a:tbl>
              <a:tblPr firstRow="1" bandRow="1">
                <a:tableStyleId>{5C22544A-7EE6-4342-B048-85BDC9FD1C3A}</a:tableStyleId>
              </a:tblPr>
              <a:tblGrid>
                <a:gridCol w="1843174"/>
                <a:gridCol w="1843174"/>
                <a:gridCol w="1778356"/>
                <a:gridCol w="1357630"/>
              </a:tblGrid>
              <a:tr h="660400">
                <a:tc>
                  <a:txBody>
                    <a:bodyPr/>
                    <a:lstStyle/>
                    <a:p>
                      <a:endParaRPr lang="en-US" dirty="0"/>
                    </a:p>
                  </a:txBody>
                  <a:tcPr/>
                </a:tc>
                <a:tc gridSpan="2">
                  <a:txBody>
                    <a:bodyPr/>
                    <a:lstStyle/>
                    <a:p>
                      <a:pPr algn="ctr"/>
                      <a:r>
                        <a:rPr lang="en-US" dirty="0" smtClean="0"/>
                        <a:t>RF2</a:t>
                      </a:r>
                      <a:endParaRPr lang="en-US" dirty="0"/>
                    </a:p>
                  </a:txBody>
                  <a:tcPr/>
                </a:tc>
                <a:tc hMerge="1">
                  <a:txBody>
                    <a:bodyPr/>
                    <a:lstStyle/>
                    <a:p>
                      <a:pPr algn="ctr"/>
                      <a:endParaRPr lang="en-US" dirty="0"/>
                    </a:p>
                  </a:txBody>
                  <a:tcPr/>
                </a:tc>
                <a:tc>
                  <a:txBody>
                    <a:bodyPr/>
                    <a:lstStyle/>
                    <a:p>
                      <a:pPr algn="ctr"/>
                      <a:endParaRPr lang="en-US" dirty="0"/>
                    </a:p>
                  </a:txBody>
                  <a:tcPr/>
                </a:tc>
              </a:tr>
              <a:tr h="660400">
                <a:tc>
                  <a:txBody>
                    <a:bodyPr/>
                    <a:lstStyle/>
                    <a:p>
                      <a:r>
                        <a:rPr lang="en-US" dirty="0" smtClean="0"/>
                        <a:t>RF1</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Total</a:t>
                      </a:r>
                      <a:endParaRPr lang="en-US" dirty="0"/>
                    </a:p>
                  </a:txBody>
                  <a:tcPr/>
                </a:tc>
              </a:tr>
              <a:tr h="660400">
                <a:tc>
                  <a:txBody>
                    <a:bodyPr/>
                    <a:lstStyle/>
                    <a:p>
                      <a:r>
                        <a:rPr lang="en-US" dirty="0" smtClean="0"/>
                        <a:t>	+</a:t>
                      </a:r>
                      <a:endParaRPr lang="en-US" dirty="0"/>
                    </a:p>
                  </a:txBody>
                  <a:tcPr/>
                </a:tc>
                <a:tc>
                  <a:txBody>
                    <a:bodyPr/>
                    <a:lstStyle/>
                    <a:p>
                      <a:pPr algn="ctr"/>
                      <a:r>
                        <a:rPr lang="en-US" dirty="0" smtClean="0"/>
                        <a:t>5%</a:t>
                      </a:r>
                    </a:p>
                    <a:p>
                      <a:pPr algn="ctr"/>
                      <a:r>
                        <a:rPr lang="en-US" dirty="0" smtClean="0"/>
                        <a:t>(Risk</a:t>
                      </a:r>
                      <a:r>
                        <a:rPr lang="en-US" baseline="0" dirty="0" smtClean="0"/>
                        <a:t> = 50%)</a:t>
                      </a:r>
                      <a:endParaRPr lang="en-US" dirty="0"/>
                    </a:p>
                  </a:txBody>
                  <a:tcPr/>
                </a:tc>
                <a:tc>
                  <a:txBody>
                    <a:bodyPr/>
                    <a:lstStyle/>
                    <a:p>
                      <a:pPr algn="ctr"/>
                      <a:r>
                        <a:rPr lang="en-US" dirty="0" smtClean="0">
                          <a:solidFill>
                            <a:schemeClr val="bg1"/>
                          </a:solidFill>
                        </a:rPr>
                        <a:t>15%</a:t>
                      </a:r>
                      <a:endParaRPr lang="en-US" dirty="0">
                        <a:solidFill>
                          <a:schemeClr val="bg1"/>
                        </a:solidFill>
                      </a:endParaRPr>
                    </a:p>
                  </a:txBody>
                  <a:tcPr/>
                </a:tc>
                <a:tc>
                  <a:txBody>
                    <a:bodyPr/>
                    <a:lstStyle/>
                    <a:p>
                      <a:pPr algn="ctr"/>
                      <a:r>
                        <a:rPr lang="en-US" dirty="0" smtClean="0"/>
                        <a:t>20%</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70C0"/>
                          </a:solidFill>
                        </a:rPr>
                        <a:t>(Risk = 15%)</a:t>
                      </a:r>
                    </a:p>
                  </a:txBody>
                  <a:tcPr/>
                </a:tc>
              </a:tr>
              <a:tr h="660400">
                <a:tc>
                  <a:txBody>
                    <a:bodyPr/>
                    <a:lstStyle/>
                    <a:p>
                      <a:r>
                        <a:rPr lang="en-US" dirty="0" smtClean="0"/>
                        <a:t>	-</a:t>
                      </a:r>
                      <a:endParaRPr lang="en-US" dirty="0"/>
                    </a:p>
                  </a:txBody>
                  <a:tcPr/>
                </a:tc>
                <a:tc>
                  <a:txBody>
                    <a:bodyPr/>
                    <a:lstStyle/>
                    <a:p>
                      <a:pPr algn="ctr"/>
                      <a:r>
                        <a:rPr lang="en-US" dirty="0" smtClean="0">
                          <a:solidFill>
                            <a:schemeClr val="bg1"/>
                          </a:solidFill>
                        </a:rPr>
                        <a:t>25%</a:t>
                      </a:r>
                      <a:endParaRPr lang="en-US" dirty="0">
                        <a:solidFill>
                          <a:schemeClr val="bg1"/>
                        </a:solidFill>
                      </a:endParaRPr>
                    </a:p>
                  </a:txBody>
                  <a:tcPr/>
                </a:tc>
                <a:tc>
                  <a:txBody>
                    <a:bodyPr/>
                    <a:lstStyle/>
                    <a:p>
                      <a:pPr algn="ctr"/>
                      <a:r>
                        <a:rPr lang="en-US" dirty="0" smtClean="0">
                          <a:solidFill>
                            <a:schemeClr val="bg1"/>
                          </a:solidFill>
                        </a:rPr>
                        <a:t>55%</a:t>
                      </a:r>
                    </a:p>
                    <a:p>
                      <a:pPr algn="ctr"/>
                      <a:r>
                        <a:rPr lang="en-US" dirty="0" smtClean="0">
                          <a:solidFill>
                            <a:schemeClr val="bg1"/>
                          </a:solidFill>
                        </a:rPr>
                        <a:t>(Risk = 10%)</a:t>
                      </a:r>
                      <a:endParaRPr lang="en-US" dirty="0">
                        <a:solidFill>
                          <a:schemeClr val="bg1"/>
                        </a:solidFill>
                      </a:endParaRPr>
                    </a:p>
                  </a:txBody>
                  <a:tcPr/>
                </a:tc>
                <a:tc>
                  <a:txBody>
                    <a:bodyPr/>
                    <a:lstStyle/>
                    <a:p>
                      <a:pPr algn="ctr"/>
                      <a:r>
                        <a:rPr lang="en-US" dirty="0" smtClean="0">
                          <a:solidFill>
                            <a:schemeClr val="bg1"/>
                          </a:solidFill>
                        </a:rPr>
                        <a:t>80%</a:t>
                      </a:r>
                      <a:endParaRPr lang="en-US" dirty="0">
                        <a:solidFill>
                          <a:schemeClr val="bg1"/>
                        </a:solidFill>
                      </a:endParaRPr>
                    </a:p>
                  </a:txBody>
                  <a:tcPr/>
                </a:tc>
              </a:tr>
              <a:tr h="660400">
                <a:tc>
                  <a:txBody>
                    <a:bodyPr/>
                    <a:lstStyle/>
                    <a:p>
                      <a:r>
                        <a:rPr lang="en-US" dirty="0" smtClean="0"/>
                        <a:t>Total</a:t>
                      </a:r>
                      <a:endParaRPr lang="en-US" dirty="0"/>
                    </a:p>
                  </a:txBody>
                  <a:tcPr/>
                </a:tc>
                <a:tc>
                  <a:txBody>
                    <a:bodyPr/>
                    <a:lstStyle/>
                    <a:p>
                      <a:pPr algn="ctr"/>
                      <a:r>
                        <a:rPr lang="en-US" dirty="0" smtClean="0"/>
                        <a:t>30%</a:t>
                      </a:r>
                    </a:p>
                    <a:p>
                      <a:pPr algn="ctr"/>
                      <a:r>
                        <a:rPr lang="en-US" dirty="0" smtClean="0">
                          <a:solidFill>
                            <a:srgbClr val="0070C0"/>
                          </a:solidFill>
                        </a:rPr>
                        <a:t>(Risk = 15%)</a:t>
                      </a:r>
                      <a:endParaRPr lang="en-US" dirty="0">
                        <a:solidFill>
                          <a:srgbClr val="0070C0"/>
                        </a:solidFill>
                      </a:endParaRPr>
                    </a:p>
                  </a:txBody>
                  <a:tcPr/>
                </a:tc>
                <a:tc>
                  <a:txBody>
                    <a:bodyPr/>
                    <a:lstStyle/>
                    <a:p>
                      <a:pPr algn="ctr"/>
                      <a:r>
                        <a:rPr lang="en-US" dirty="0" smtClean="0">
                          <a:solidFill>
                            <a:schemeClr val="bg1"/>
                          </a:solidFill>
                        </a:rPr>
                        <a:t>70%</a:t>
                      </a:r>
                      <a:endParaRPr lang="en-US" dirty="0">
                        <a:solidFill>
                          <a:schemeClr val="bg1"/>
                        </a:solidFill>
                      </a:endParaRPr>
                    </a:p>
                  </a:txBody>
                  <a:tcPr/>
                </a:tc>
                <a:tc>
                  <a:txBody>
                    <a:bodyPr/>
                    <a:lstStyle/>
                    <a:p>
                      <a:pPr algn="ctr"/>
                      <a:r>
                        <a:rPr lang="en-US" dirty="0" smtClean="0"/>
                        <a:t>100%</a:t>
                      </a:r>
                      <a:endParaRPr lang="en-US"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Example (Cont.): Calculations</a:t>
            </a:r>
            <a:br>
              <a:rPr lang="en-US" dirty="0" smtClean="0"/>
            </a:br>
            <a:r>
              <a:rPr lang="en-US" dirty="0" smtClean="0"/>
              <a:t>Solve for RR Estimates</a:t>
            </a:r>
            <a:endParaRPr lang="en-US" dirty="0"/>
          </a:p>
        </p:txBody>
      </p:sp>
      <p:graphicFrame>
        <p:nvGraphicFramePr>
          <p:cNvPr id="4" name="Content Placeholder 3"/>
          <p:cNvGraphicFramePr>
            <a:graphicFrameLocks noGrp="1"/>
          </p:cNvGraphicFramePr>
          <p:nvPr>
            <p:ph idx="1"/>
          </p:nvPr>
        </p:nvGraphicFramePr>
        <p:xfrm>
          <a:off x="1143000" y="2209800"/>
          <a:ext cx="6822334" cy="3302000"/>
        </p:xfrm>
        <a:graphic>
          <a:graphicData uri="http://schemas.openxmlformats.org/drawingml/2006/table">
            <a:tbl>
              <a:tblPr firstRow="1" bandRow="1">
                <a:tableStyleId>{5C22544A-7EE6-4342-B048-85BDC9FD1C3A}</a:tableStyleId>
              </a:tblPr>
              <a:tblGrid>
                <a:gridCol w="1843174"/>
                <a:gridCol w="1843174"/>
                <a:gridCol w="1778356"/>
                <a:gridCol w="1357630"/>
              </a:tblGrid>
              <a:tr h="660400">
                <a:tc>
                  <a:txBody>
                    <a:bodyPr/>
                    <a:lstStyle/>
                    <a:p>
                      <a:endParaRPr lang="en-US" dirty="0"/>
                    </a:p>
                  </a:txBody>
                  <a:tcPr/>
                </a:tc>
                <a:tc gridSpan="2">
                  <a:txBody>
                    <a:bodyPr/>
                    <a:lstStyle/>
                    <a:p>
                      <a:pPr algn="ctr"/>
                      <a:r>
                        <a:rPr lang="en-US" dirty="0" smtClean="0"/>
                        <a:t>RF2</a:t>
                      </a:r>
                      <a:endParaRPr lang="en-US" dirty="0"/>
                    </a:p>
                  </a:txBody>
                  <a:tcPr/>
                </a:tc>
                <a:tc hMerge="1">
                  <a:txBody>
                    <a:bodyPr/>
                    <a:lstStyle/>
                    <a:p>
                      <a:pPr algn="ctr"/>
                      <a:endParaRPr lang="en-US" dirty="0"/>
                    </a:p>
                  </a:txBody>
                  <a:tcPr/>
                </a:tc>
                <a:tc>
                  <a:txBody>
                    <a:bodyPr/>
                    <a:lstStyle/>
                    <a:p>
                      <a:pPr algn="ctr"/>
                      <a:endParaRPr lang="en-US" dirty="0"/>
                    </a:p>
                  </a:txBody>
                  <a:tcPr/>
                </a:tc>
              </a:tr>
              <a:tr h="660400">
                <a:tc>
                  <a:txBody>
                    <a:bodyPr/>
                    <a:lstStyle/>
                    <a:p>
                      <a:r>
                        <a:rPr lang="en-US" dirty="0" smtClean="0"/>
                        <a:t>RF1</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Total</a:t>
                      </a:r>
                      <a:endParaRPr lang="en-US" dirty="0"/>
                    </a:p>
                  </a:txBody>
                  <a:tcPr/>
                </a:tc>
              </a:tr>
              <a:tr h="660400">
                <a:tc>
                  <a:txBody>
                    <a:bodyPr/>
                    <a:lstStyle/>
                    <a:p>
                      <a:r>
                        <a:rPr lang="en-US" dirty="0" smtClean="0"/>
                        <a:t>	+</a:t>
                      </a:r>
                      <a:endParaRPr lang="en-US" dirty="0"/>
                    </a:p>
                  </a:txBody>
                  <a:tcPr/>
                </a:tc>
                <a:tc>
                  <a:txBody>
                    <a:bodyPr/>
                    <a:lstStyle/>
                    <a:p>
                      <a:pPr algn="ctr"/>
                      <a:r>
                        <a:rPr lang="en-US" dirty="0" smtClean="0"/>
                        <a:t>5%</a:t>
                      </a:r>
                    </a:p>
                    <a:p>
                      <a:pPr algn="ctr"/>
                      <a:r>
                        <a:rPr lang="en-US" dirty="0" smtClean="0"/>
                        <a:t>(Risk</a:t>
                      </a:r>
                      <a:r>
                        <a:rPr lang="en-US" baseline="0" dirty="0" smtClean="0"/>
                        <a:t> = 50%)</a:t>
                      </a:r>
                      <a:endParaRPr lang="en-US" dirty="0"/>
                    </a:p>
                  </a:txBody>
                  <a:tcPr/>
                </a:tc>
                <a:tc>
                  <a:txBody>
                    <a:bodyPr/>
                    <a:lstStyle/>
                    <a:p>
                      <a:pPr algn="ctr"/>
                      <a:r>
                        <a:rPr lang="en-US" dirty="0" smtClean="0">
                          <a:solidFill>
                            <a:schemeClr val="bg1"/>
                          </a:solidFill>
                        </a:rPr>
                        <a:t>15%</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70C0"/>
                          </a:solidFill>
                        </a:rPr>
                        <a:t>(Risk = 3.33%)</a:t>
                      </a:r>
                    </a:p>
                  </a:txBody>
                  <a:tcPr/>
                </a:tc>
                <a:tc>
                  <a:txBody>
                    <a:bodyPr/>
                    <a:lstStyle/>
                    <a:p>
                      <a:pPr algn="ctr"/>
                      <a:r>
                        <a:rPr lang="en-US" dirty="0" smtClean="0"/>
                        <a:t>20%</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(Risk = 15%)</a:t>
                      </a:r>
                    </a:p>
                  </a:txBody>
                  <a:tcPr/>
                </a:tc>
              </a:tr>
              <a:tr h="660400">
                <a:tc>
                  <a:txBody>
                    <a:bodyPr/>
                    <a:lstStyle/>
                    <a:p>
                      <a:r>
                        <a:rPr lang="en-US" dirty="0" smtClean="0"/>
                        <a:t>	-</a:t>
                      </a:r>
                      <a:endParaRPr lang="en-US" dirty="0"/>
                    </a:p>
                  </a:txBody>
                  <a:tcPr/>
                </a:tc>
                <a:tc>
                  <a:txBody>
                    <a:bodyPr/>
                    <a:lstStyle/>
                    <a:p>
                      <a:pPr algn="ctr"/>
                      <a:r>
                        <a:rPr lang="en-US" dirty="0" smtClean="0">
                          <a:solidFill>
                            <a:schemeClr val="bg1"/>
                          </a:solidFill>
                        </a:rPr>
                        <a:t>25%</a:t>
                      </a:r>
                    </a:p>
                    <a:p>
                      <a:pPr algn="ctr"/>
                      <a:r>
                        <a:rPr lang="en-US" dirty="0" smtClean="0">
                          <a:solidFill>
                            <a:srgbClr val="0070C0"/>
                          </a:solidFill>
                        </a:rPr>
                        <a:t>(Risk = 8%)</a:t>
                      </a:r>
                      <a:endParaRPr lang="en-US" dirty="0">
                        <a:solidFill>
                          <a:srgbClr val="0070C0"/>
                        </a:solidFill>
                      </a:endParaRPr>
                    </a:p>
                  </a:txBody>
                  <a:tcPr/>
                </a:tc>
                <a:tc>
                  <a:txBody>
                    <a:bodyPr/>
                    <a:lstStyle/>
                    <a:p>
                      <a:pPr algn="ctr"/>
                      <a:r>
                        <a:rPr lang="en-US" dirty="0" smtClean="0">
                          <a:solidFill>
                            <a:schemeClr val="bg1"/>
                          </a:solidFill>
                        </a:rPr>
                        <a:t>55%</a:t>
                      </a:r>
                    </a:p>
                    <a:p>
                      <a:pPr algn="ctr"/>
                      <a:r>
                        <a:rPr lang="en-US" dirty="0" smtClean="0">
                          <a:solidFill>
                            <a:schemeClr val="bg1"/>
                          </a:solidFill>
                        </a:rPr>
                        <a:t>(Risk = 10%)</a:t>
                      </a:r>
                      <a:endParaRPr lang="en-US" dirty="0">
                        <a:solidFill>
                          <a:schemeClr val="bg1"/>
                        </a:solidFill>
                      </a:endParaRPr>
                    </a:p>
                  </a:txBody>
                  <a:tcPr/>
                </a:tc>
                <a:tc>
                  <a:txBody>
                    <a:bodyPr/>
                    <a:lstStyle/>
                    <a:p>
                      <a:pPr algn="ctr"/>
                      <a:r>
                        <a:rPr lang="en-US" dirty="0" smtClean="0">
                          <a:solidFill>
                            <a:schemeClr val="bg1"/>
                          </a:solidFill>
                        </a:rPr>
                        <a:t>80%</a:t>
                      </a:r>
                      <a:endParaRPr lang="en-US" dirty="0">
                        <a:solidFill>
                          <a:schemeClr val="bg1"/>
                        </a:solidFill>
                      </a:endParaRPr>
                    </a:p>
                  </a:txBody>
                  <a:tcPr/>
                </a:tc>
              </a:tr>
              <a:tr h="660400">
                <a:tc>
                  <a:txBody>
                    <a:bodyPr/>
                    <a:lstStyle/>
                    <a:p>
                      <a:r>
                        <a:rPr lang="en-US" dirty="0" smtClean="0"/>
                        <a:t>Total</a:t>
                      </a:r>
                      <a:endParaRPr lang="en-US" dirty="0"/>
                    </a:p>
                  </a:txBody>
                  <a:tcPr/>
                </a:tc>
                <a:tc>
                  <a:txBody>
                    <a:bodyPr/>
                    <a:lstStyle/>
                    <a:p>
                      <a:pPr algn="ctr"/>
                      <a:r>
                        <a:rPr lang="en-US" dirty="0" smtClean="0"/>
                        <a:t>30%</a:t>
                      </a:r>
                    </a:p>
                    <a:p>
                      <a:pPr algn="ctr"/>
                      <a:r>
                        <a:rPr lang="en-US" dirty="0" smtClean="0"/>
                        <a:t>(Risk = 15%)</a:t>
                      </a:r>
                      <a:endParaRPr lang="en-US" dirty="0"/>
                    </a:p>
                  </a:txBody>
                  <a:tcPr/>
                </a:tc>
                <a:tc>
                  <a:txBody>
                    <a:bodyPr/>
                    <a:lstStyle/>
                    <a:p>
                      <a:pPr algn="ctr"/>
                      <a:r>
                        <a:rPr lang="en-US" dirty="0" smtClean="0">
                          <a:solidFill>
                            <a:schemeClr val="bg1"/>
                          </a:solidFill>
                        </a:rPr>
                        <a:t>70%</a:t>
                      </a:r>
                      <a:endParaRPr lang="en-US" dirty="0">
                        <a:solidFill>
                          <a:schemeClr val="bg1"/>
                        </a:solidFill>
                      </a:endParaRPr>
                    </a:p>
                  </a:txBody>
                  <a:tcPr/>
                </a:tc>
                <a:tc>
                  <a:txBody>
                    <a:bodyPr/>
                    <a:lstStyle/>
                    <a:p>
                      <a:pPr algn="ctr"/>
                      <a:r>
                        <a:rPr lang="en-US" dirty="0" smtClean="0"/>
                        <a:t>100%</a:t>
                      </a:r>
                      <a:endParaRPr lang="en-US" dirty="0"/>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Example (Cont.): Calculations</a:t>
            </a:r>
            <a:br>
              <a:rPr lang="en-US" dirty="0" smtClean="0"/>
            </a:br>
            <a:r>
              <a:rPr lang="en-US" dirty="0" smtClean="0"/>
              <a:t>Solve for RR Estimates</a:t>
            </a:r>
            <a:endParaRPr lang="en-US" dirty="0"/>
          </a:p>
        </p:txBody>
      </p:sp>
      <p:graphicFrame>
        <p:nvGraphicFramePr>
          <p:cNvPr id="4" name="Content Placeholder 3"/>
          <p:cNvGraphicFramePr>
            <a:graphicFrameLocks noGrp="1"/>
          </p:cNvGraphicFramePr>
          <p:nvPr>
            <p:ph idx="1"/>
          </p:nvPr>
        </p:nvGraphicFramePr>
        <p:xfrm>
          <a:off x="381000" y="1905000"/>
          <a:ext cx="8422958" cy="4064000"/>
        </p:xfrm>
        <a:graphic>
          <a:graphicData uri="http://schemas.openxmlformats.org/drawingml/2006/table">
            <a:tbl>
              <a:tblPr firstRow="1" bandRow="1">
                <a:tableStyleId>{5C22544A-7EE6-4342-B048-85BDC9FD1C3A}</a:tableStyleId>
              </a:tblPr>
              <a:tblGrid>
                <a:gridCol w="1263968"/>
                <a:gridCol w="2424430"/>
                <a:gridCol w="2367280"/>
                <a:gridCol w="2367280"/>
              </a:tblGrid>
              <a:tr h="660400">
                <a:tc>
                  <a:txBody>
                    <a:bodyPr/>
                    <a:lstStyle/>
                    <a:p>
                      <a:endParaRPr lang="en-US" dirty="0"/>
                    </a:p>
                  </a:txBody>
                  <a:tcPr/>
                </a:tc>
                <a:tc gridSpan="2">
                  <a:txBody>
                    <a:bodyPr/>
                    <a:lstStyle/>
                    <a:p>
                      <a:pPr algn="ctr"/>
                      <a:r>
                        <a:rPr lang="en-US" dirty="0" smtClean="0"/>
                        <a:t>RF2</a:t>
                      </a:r>
                      <a:endParaRPr lang="en-US" dirty="0"/>
                    </a:p>
                  </a:txBody>
                  <a:tcPr/>
                </a:tc>
                <a:tc hMerge="1">
                  <a:txBody>
                    <a:bodyPr/>
                    <a:lstStyle/>
                    <a:p>
                      <a:pPr algn="ctr"/>
                      <a:endParaRPr lang="en-US" dirty="0"/>
                    </a:p>
                  </a:txBody>
                  <a:tcPr/>
                </a:tc>
                <a:tc>
                  <a:txBody>
                    <a:bodyPr/>
                    <a:lstStyle/>
                    <a:p>
                      <a:pPr algn="ctr"/>
                      <a:endParaRPr lang="en-US" dirty="0"/>
                    </a:p>
                  </a:txBody>
                  <a:tcPr/>
                </a:tc>
              </a:tr>
              <a:tr h="660400">
                <a:tc>
                  <a:txBody>
                    <a:bodyPr/>
                    <a:lstStyle/>
                    <a:p>
                      <a:r>
                        <a:rPr lang="en-US" dirty="0" smtClean="0"/>
                        <a:t>RF1</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Total</a:t>
                      </a:r>
                      <a:endParaRPr lang="en-US" dirty="0"/>
                    </a:p>
                  </a:txBody>
                  <a:tcPr/>
                </a:tc>
              </a:tr>
              <a:tr h="660400">
                <a:tc>
                  <a:txBody>
                    <a:bodyPr/>
                    <a:lstStyle/>
                    <a:p>
                      <a:r>
                        <a:rPr lang="en-US" dirty="0" smtClean="0"/>
                        <a:t>	+</a:t>
                      </a:r>
                      <a:endParaRPr lang="en-US" dirty="0"/>
                    </a:p>
                  </a:txBody>
                  <a:tcPr/>
                </a:tc>
                <a:tc>
                  <a:txBody>
                    <a:bodyPr/>
                    <a:lstStyle/>
                    <a:p>
                      <a:pPr algn="ctr"/>
                      <a:r>
                        <a:rPr lang="en-US" dirty="0" smtClean="0">
                          <a:solidFill>
                            <a:schemeClr val="bg1"/>
                          </a:solidFill>
                        </a:rPr>
                        <a:t>50</a:t>
                      </a:r>
                    </a:p>
                    <a:p>
                      <a:pPr algn="ctr"/>
                      <a:r>
                        <a:rPr lang="en-US" dirty="0" smtClean="0">
                          <a:solidFill>
                            <a:schemeClr val="bg1"/>
                          </a:solidFill>
                        </a:rPr>
                        <a:t>(Risk</a:t>
                      </a:r>
                      <a:r>
                        <a:rPr lang="en-US" baseline="0" dirty="0" smtClean="0">
                          <a:solidFill>
                            <a:schemeClr val="bg1"/>
                          </a:solidFill>
                        </a:rPr>
                        <a:t> = 50%)</a:t>
                      </a:r>
                    </a:p>
                    <a:p>
                      <a:pPr algn="ctr"/>
                      <a:r>
                        <a:rPr lang="en-US" baseline="0" dirty="0" smtClean="0">
                          <a:solidFill>
                            <a:schemeClr val="bg1"/>
                          </a:solidFill>
                        </a:rPr>
                        <a:t>(n=25 of 50 Diseased)</a:t>
                      </a:r>
                      <a:endParaRPr lang="en-US" dirty="0">
                        <a:solidFill>
                          <a:schemeClr val="bg1"/>
                        </a:solidFill>
                      </a:endParaRPr>
                    </a:p>
                  </a:txBody>
                  <a:tcPr/>
                </a:tc>
                <a:tc>
                  <a:txBody>
                    <a:bodyPr/>
                    <a:lstStyle/>
                    <a:p>
                      <a:pPr algn="ctr"/>
                      <a:r>
                        <a:rPr lang="en-US" dirty="0" smtClean="0">
                          <a:solidFill>
                            <a:srgbClr val="0070C0"/>
                          </a:solidFill>
                        </a:rPr>
                        <a:t>150</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70C0"/>
                          </a:solidFill>
                        </a:rPr>
                        <a:t>(Risk = 3.33%)</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70C0"/>
                          </a:solidFill>
                        </a:rPr>
                        <a:t>(n=5 of 150 Diseased)</a:t>
                      </a:r>
                    </a:p>
                  </a:txBody>
                  <a:tcPr/>
                </a:tc>
                <a:tc>
                  <a:txBody>
                    <a:bodyPr/>
                    <a:lstStyle/>
                    <a:p>
                      <a:pPr algn="ctr"/>
                      <a:r>
                        <a:rPr lang="en-US" dirty="0" smtClean="0">
                          <a:solidFill>
                            <a:schemeClr val="bg1"/>
                          </a:solidFill>
                        </a:rPr>
                        <a:t>200</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(Risk = 15%)</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(n=30 of 200 Diseased)</a:t>
                      </a:r>
                    </a:p>
                  </a:txBody>
                  <a:tcPr/>
                </a:tc>
              </a:tr>
              <a:tr h="660400">
                <a:tc>
                  <a:txBody>
                    <a:bodyPr/>
                    <a:lstStyle/>
                    <a:p>
                      <a:r>
                        <a:rPr lang="en-US" dirty="0" smtClean="0"/>
                        <a:t>	-</a:t>
                      </a:r>
                      <a:endParaRPr lang="en-US" dirty="0"/>
                    </a:p>
                  </a:txBody>
                  <a:tcPr/>
                </a:tc>
                <a:tc>
                  <a:txBody>
                    <a:bodyPr/>
                    <a:lstStyle/>
                    <a:p>
                      <a:pPr algn="ctr"/>
                      <a:r>
                        <a:rPr lang="en-US" dirty="0" smtClean="0">
                          <a:solidFill>
                            <a:srgbClr val="0070C0"/>
                          </a:solidFill>
                        </a:rPr>
                        <a:t>250</a:t>
                      </a:r>
                    </a:p>
                    <a:p>
                      <a:pPr algn="ctr"/>
                      <a:r>
                        <a:rPr lang="en-US" dirty="0" smtClean="0">
                          <a:solidFill>
                            <a:srgbClr val="0070C0"/>
                          </a:solidFill>
                        </a:rPr>
                        <a:t>(Risk = 8%)</a:t>
                      </a:r>
                    </a:p>
                    <a:p>
                      <a:pPr algn="ctr"/>
                      <a:r>
                        <a:rPr lang="en-US" dirty="0" smtClean="0">
                          <a:solidFill>
                            <a:srgbClr val="0070C0"/>
                          </a:solidFill>
                        </a:rPr>
                        <a:t>(n=20 of 250 Diseased)</a:t>
                      </a:r>
                      <a:endParaRPr lang="en-US" dirty="0">
                        <a:solidFill>
                          <a:srgbClr val="0070C0"/>
                        </a:solidFill>
                      </a:endParaRPr>
                    </a:p>
                  </a:txBody>
                  <a:tcPr/>
                </a:tc>
                <a:tc>
                  <a:txBody>
                    <a:bodyPr/>
                    <a:lstStyle/>
                    <a:p>
                      <a:pPr algn="ctr"/>
                      <a:r>
                        <a:rPr lang="en-US" dirty="0" smtClean="0">
                          <a:solidFill>
                            <a:schemeClr val="bg1"/>
                          </a:solidFill>
                        </a:rPr>
                        <a:t>550</a:t>
                      </a:r>
                    </a:p>
                    <a:p>
                      <a:pPr algn="ctr"/>
                      <a:r>
                        <a:rPr lang="en-US" dirty="0" smtClean="0">
                          <a:solidFill>
                            <a:schemeClr val="bg1"/>
                          </a:solidFill>
                        </a:rPr>
                        <a:t>(Risk = 10%)</a:t>
                      </a:r>
                    </a:p>
                    <a:p>
                      <a:pPr algn="ctr"/>
                      <a:r>
                        <a:rPr lang="en-US" dirty="0" smtClean="0">
                          <a:solidFill>
                            <a:schemeClr val="bg1"/>
                          </a:solidFill>
                        </a:rPr>
                        <a:t>(n=55 of 550 Diseased)</a:t>
                      </a:r>
                      <a:endParaRPr lang="en-US" dirty="0">
                        <a:solidFill>
                          <a:schemeClr val="bg1"/>
                        </a:solidFill>
                      </a:endParaRPr>
                    </a:p>
                  </a:txBody>
                  <a:tcPr/>
                </a:tc>
                <a:tc>
                  <a:txBody>
                    <a:bodyPr/>
                    <a:lstStyle/>
                    <a:p>
                      <a:pPr algn="ctr"/>
                      <a:r>
                        <a:rPr lang="en-US" dirty="0" smtClean="0">
                          <a:solidFill>
                            <a:schemeClr val="bg1"/>
                          </a:solidFill>
                        </a:rPr>
                        <a:t>800</a:t>
                      </a:r>
                      <a:endParaRPr lang="en-US" dirty="0">
                        <a:solidFill>
                          <a:schemeClr val="bg1"/>
                        </a:solidFill>
                      </a:endParaRPr>
                    </a:p>
                  </a:txBody>
                  <a:tcPr/>
                </a:tc>
              </a:tr>
              <a:tr h="660400">
                <a:tc>
                  <a:txBody>
                    <a:bodyPr/>
                    <a:lstStyle/>
                    <a:p>
                      <a:r>
                        <a:rPr lang="en-US" dirty="0" smtClean="0"/>
                        <a:t>Total</a:t>
                      </a:r>
                      <a:endParaRPr lang="en-US" dirty="0"/>
                    </a:p>
                  </a:txBody>
                  <a:tcPr/>
                </a:tc>
                <a:tc>
                  <a:txBody>
                    <a:bodyPr/>
                    <a:lstStyle/>
                    <a:p>
                      <a:pPr algn="ctr"/>
                      <a:r>
                        <a:rPr lang="en-US" dirty="0" smtClean="0">
                          <a:solidFill>
                            <a:schemeClr val="bg1"/>
                          </a:solidFill>
                        </a:rPr>
                        <a:t>300</a:t>
                      </a:r>
                    </a:p>
                    <a:p>
                      <a:pPr algn="ctr"/>
                      <a:r>
                        <a:rPr lang="en-US" dirty="0" smtClean="0">
                          <a:solidFill>
                            <a:schemeClr val="bg1"/>
                          </a:solidFill>
                        </a:rPr>
                        <a:t>(Risk = 15%)</a:t>
                      </a:r>
                    </a:p>
                    <a:p>
                      <a:pPr algn="ctr"/>
                      <a:r>
                        <a:rPr lang="en-US" dirty="0" smtClean="0">
                          <a:solidFill>
                            <a:schemeClr val="bg1"/>
                          </a:solidFill>
                        </a:rPr>
                        <a:t>(n=</a:t>
                      </a:r>
                      <a:r>
                        <a:rPr lang="en-US" baseline="0" dirty="0" smtClean="0">
                          <a:solidFill>
                            <a:schemeClr val="bg1"/>
                          </a:solidFill>
                        </a:rPr>
                        <a:t>45 of 300 Diseased)</a:t>
                      </a:r>
                      <a:endParaRPr lang="en-US" dirty="0">
                        <a:solidFill>
                          <a:schemeClr val="bg1"/>
                        </a:solidFill>
                      </a:endParaRPr>
                    </a:p>
                  </a:txBody>
                  <a:tcPr/>
                </a:tc>
                <a:tc>
                  <a:txBody>
                    <a:bodyPr/>
                    <a:lstStyle/>
                    <a:p>
                      <a:pPr algn="ctr"/>
                      <a:r>
                        <a:rPr lang="en-US" dirty="0" smtClean="0">
                          <a:solidFill>
                            <a:schemeClr val="bg1"/>
                          </a:solidFill>
                        </a:rPr>
                        <a:t>700</a:t>
                      </a:r>
                      <a:endParaRPr lang="en-US" dirty="0">
                        <a:solidFill>
                          <a:schemeClr val="bg1"/>
                        </a:solidFill>
                      </a:endParaRPr>
                    </a:p>
                  </a:txBody>
                  <a:tcPr/>
                </a:tc>
                <a:tc>
                  <a:txBody>
                    <a:bodyPr/>
                    <a:lstStyle/>
                    <a:p>
                      <a:pPr algn="ctr"/>
                      <a:r>
                        <a:rPr lang="en-US" dirty="0" smtClean="0">
                          <a:solidFill>
                            <a:schemeClr val="bg1"/>
                          </a:solidFill>
                        </a:rPr>
                        <a:t>1000</a:t>
                      </a:r>
                      <a:endParaRPr lang="en-US" dirty="0">
                        <a:solidFill>
                          <a:schemeClr val="bg1"/>
                        </a:solidFill>
                      </a:endParaRPr>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lstStyle/>
          <a:p>
            <a:r>
              <a:rPr lang="en-US" dirty="0" smtClean="0"/>
              <a:t>R Simulation </a:t>
            </a:r>
            <a:r>
              <a:rPr lang="en-US" dirty="0" smtClean="0"/>
              <a:t>Code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5475" y="757238"/>
            <a:ext cx="5353050" cy="5343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7112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General Comments</a:t>
            </a:r>
            <a:endParaRPr lang="en-US" dirty="0"/>
          </a:p>
        </p:txBody>
      </p:sp>
      <p:sp>
        <p:nvSpPr>
          <p:cNvPr id="3" name="Content Placeholder 2"/>
          <p:cNvSpPr>
            <a:spLocks noGrp="1"/>
          </p:cNvSpPr>
          <p:nvPr>
            <p:ph idx="1"/>
          </p:nvPr>
        </p:nvSpPr>
        <p:spPr/>
        <p:txBody>
          <a:bodyPr/>
          <a:lstStyle/>
          <a:p>
            <a:r>
              <a:rPr lang="en-US" dirty="0" smtClean="0"/>
              <a:t>Can be somewhat of an art form</a:t>
            </a:r>
          </a:p>
          <a:p>
            <a:r>
              <a:rPr lang="en-US" dirty="0" smtClean="0"/>
              <a:t>Before proposing a sample size, get a sense from the other investigators what sample sizes are even feasible (know resource limitations).</a:t>
            </a:r>
          </a:p>
          <a:p>
            <a:r>
              <a:rPr lang="en-US" dirty="0" smtClean="0"/>
              <a:t>Make sure you understand the hypotheses that are to be tested.</a:t>
            </a:r>
          </a:p>
          <a:p>
            <a:r>
              <a:rPr lang="en-US" dirty="0" smtClean="0"/>
              <a:t>Make sure you understand the study design.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General Comments</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smtClean="0"/>
              <a:t>A well-written sample size estimation section in a grant can convince the reviewers that you know what you’re doing.</a:t>
            </a:r>
          </a:p>
          <a:p>
            <a:endParaRPr lang="en-US" dirty="0" smtClean="0"/>
          </a:p>
          <a:p>
            <a:r>
              <a:rPr lang="en-US" dirty="0" smtClean="0"/>
              <a:t>A poorly-written sample size estimation section in a grant can convince the reviewers that you don’t know what you’re doing.</a:t>
            </a:r>
          </a:p>
          <a:p>
            <a:endParaRPr lang="en-US" dirty="0" smtClean="0"/>
          </a:p>
          <a:p>
            <a:r>
              <a:rPr lang="en-US" dirty="0" smtClean="0"/>
              <a:t>Sometimes PIs will calculate a sample size on their own.  Double check these, and make sure their rationale is sound. Don’t be afraid to ask how they arrived at their estimate.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the Term “Effect Size”</a:t>
            </a:r>
            <a:endParaRPr lang="en-US" dirty="0"/>
          </a:p>
        </p:txBody>
      </p:sp>
      <p:sp>
        <p:nvSpPr>
          <p:cNvPr id="3" name="Content Placeholder 2"/>
          <p:cNvSpPr>
            <a:spLocks noGrp="1"/>
          </p:cNvSpPr>
          <p:nvPr>
            <p:ph idx="1"/>
          </p:nvPr>
        </p:nvSpPr>
        <p:spPr/>
        <p:txBody>
          <a:bodyPr/>
          <a:lstStyle/>
          <a:p>
            <a:r>
              <a:rPr lang="en-US" dirty="0" smtClean="0"/>
              <a:t>In a very general sense, this is the magnitude of the summary statistic you plan to use for your hypothesis test</a:t>
            </a:r>
          </a:p>
          <a:p>
            <a:pPr lvl="1"/>
            <a:r>
              <a:rPr lang="en-US" dirty="0" smtClean="0"/>
              <a:t>Difference in means</a:t>
            </a:r>
          </a:p>
          <a:p>
            <a:pPr lvl="1"/>
            <a:r>
              <a:rPr lang="en-US" dirty="0" smtClean="0"/>
              <a:t>Difference in proportions</a:t>
            </a:r>
          </a:p>
          <a:p>
            <a:pPr lvl="1"/>
            <a:r>
              <a:rPr lang="en-US" dirty="0" smtClean="0"/>
              <a:t>Odds ratio, Risk ratio</a:t>
            </a:r>
          </a:p>
          <a:p>
            <a:pPr lvl="1"/>
            <a:r>
              <a:rPr lang="en-US" dirty="0" smtClean="0"/>
              <a:t>Correlation</a:t>
            </a:r>
          </a:p>
          <a:p>
            <a:pPr lvl="1"/>
            <a:endParaRPr lang="en-US" dirty="0" smtClean="0"/>
          </a:p>
          <a:p>
            <a:pPr lvl="1"/>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the Term “Effect Size”</a:t>
            </a:r>
            <a:endParaRPr lang="en-US" dirty="0"/>
          </a:p>
        </p:txBody>
      </p:sp>
      <p:sp>
        <p:nvSpPr>
          <p:cNvPr id="3" name="Content Placeholder 2"/>
          <p:cNvSpPr>
            <a:spLocks noGrp="1"/>
          </p:cNvSpPr>
          <p:nvPr>
            <p:ph idx="1"/>
          </p:nvPr>
        </p:nvSpPr>
        <p:spPr>
          <a:xfrm>
            <a:off x="457200" y="1600200"/>
            <a:ext cx="8229600" cy="5257800"/>
          </a:xfrm>
        </p:spPr>
        <p:txBody>
          <a:bodyPr>
            <a:normAutofit fontScale="77500" lnSpcReduction="20000"/>
          </a:bodyPr>
          <a:lstStyle/>
          <a:p>
            <a:r>
              <a:rPr lang="en-US" dirty="0" smtClean="0"/>
              <a:t>Often this refers to Cohen’s D:</a:t>
            </a:r>
          </a:p>
          <a:p>
            <a:pPr lvl="1"/>
            <a:r>
              <a:rPr lang="en-US" dirty="0" smtClean="0"/>
              <a:t>Small: 0.2</a:t>
            </a:r>
          </a:p>
          <a:p>
            <a:pPr lvl="1"/>
            <a:r>
              <a:rPr lang="en-US" dirty="0" smtClean="0"/>
              <a:t>Medium: 0.5</a:t>
            </a:r>
          </a:p>
          <a:p>
            <a:pPr lvl="1"/>
            <a:r>
              <a:rPr lang="en-US" dirty="0" smtClean="0"/>
              <a:t>Large: &gt;0.8</a:t>
            </a:r>
          </a:p>
          <a:p>
            <a:endParaRPr lang="en-US" dirty="0" smtClean="0"/>
          </a:p>
          <a:p>
            <a:r>
              <a:rPr lang="en-US" dirty="0" smtClean="0"/>
              <a:t>An effect size of 1 is equivalent of a 1 standard deviation unit difference between groups.</a:t>
            </a:r>
          </a:p>
          <a:p>
            <a:endParaRPr lang="en-US" dirty="0" smtClean="0"/>
          </a:p>
          <a:p>
            <a:r>
              <a:rPr lang="en-US" dirty="0" smtClean="0"/>
              <a:t>Can be helpful when trying to justify a sample size when little pilot data exist.</a:t>
            </a:r>
          </a:p>
          <a:p>
            <a:endParaRPr lang="en-US" dirty="0" smtClean="0"/>
          </a:p>
          <a:p>
            <a:r>
              <a:rPr lang="en-US" dirty="0" smtClean="0"/>
              <a:t>Ex. “With 20 subjects per group, we’ll be able to detect an effect size of 0.9 (i.e. a large effect) with 80% power, assuming 2-sided hypothesis testing and an alpha level of 0.05.”</a:t>
            </a:r>
          </a:p>
          <a:p>
            <a:endParaRPr lang="en-US" dirty="0" smtClean="0"/>
          </a:p>
          <a:p>
            <a:pPr lvl="1"/>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610798380"/>
              </p:ext>
            </p:extLst>
          </p:nvPr>
        </p:nvGraphicFramePr>
        <p:xfrm>
          <a:off x="3124200" y="1981200"/>
          <a:ext cx="1244600" cy="964565"/>
        </p:xfrm>
        <a:graphic>
          <a:graphicData uri="http://schemas.openxmlformats.org/presentationml/2006/ole">
            <mc:AlternateContent xmlns:mc="http://schemas.openxmlformats.org/markup-compatibility/2006">
              <mc:Choice xmlns:v="urn:schemas-microsoft-com:vml" Requires="v">
                <p:oleObj spid="_x0000_s1034" name="Equation" r:id="rId3" imgW="507960" imgH="393480" progId="Equation.3">
                  <p:embed/>
                </p:oleObj>
              </mc:Choice>
              <mc:Fallback>
                <p:oleObj name="Equation" r:id="rId3" imgW="507960" imgH="393480" progId="Equation.3">
                  <p:embed/>
                  <p:pic>
                    <p:nvPicPr>
                      <p:cNvPr id="0" name="Picture 2"/>
                      <p:cNvPicPr>
                        <a:picLocks noChangeAspect="1" noChangeArrowheads="1"/>
                      </p:cNvPicPr>
                      <p:nvPr/>
                    </p:nvPicPr>
                    <p:blipFill>
                      <a:blip r:embed="rId4"/>
                      <a:srcRect/>
                      <a:stretch>
                        <a:fillRect/>
                      </a:stretch>
                    </p:blipFill>
                    <p:spPr bwMode="auto">
                      <a:xfrm>
                        <a:off x="3124200" y="1981200"/>
                        <a:ext cx="1244600" cy="964565"/>
                      </a:xfrm>
                      <a:prstGeom prst="rect">
                        <a:avLst/>
                      </a:prstGeom>
                      <a:noFill/>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a:t>
            </a:r>
            <a:endParaRPr lang="en-US" dirty="0"/>
          </a:p>
        </p:txBody>
      </p:sp>
      <p:sp>
        <p:nvSpPr>
          <p:cNvPr id="3" name="Content Placeholder 2"/>
          <p:cNvSpPr>
            <a:spLocks noGrp="1"/>
          </p:cNvSpPr>
          <p:nvPr>
            <p:ph idx="1"/>
          </p:nvPr>
        </p:nvSpPr>
        <p:spPr/>
        <p:txBody>
          <a:bodyPr/>
          <a:lstStyle/>
          <a:p>
            <a:r>
              <a:rPr lang="en-US" dirty="0" smtClean="0"/>
              <a:t>Free (online, downloadable) – careful!</a:t>
            </a:r>
          </a:p>
          <a:p>
            <a:r>
              <a:rPr lang="en-US" dirty="0" smtClean="0"/>
              <a:t>Moderately priced</a:t>
            </a:r>
          </a:p>
          <a:p>
            <a:r>
              <a:rPr lang="en-US" dirty="0" smtClean="0"/>
              <a:t>Expensive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Size Survey </a:t>
            </a:r>
            <a:r>
              <a:rPr lang="en-US" dirty="0" smtClean="0"/>
              <a:t>Results*</a:t>
            </a:r>
            <a:endParaRPr lang="en-US" dirty="0"/>
          </a:p>
        </p:txBody>
      </p:sp>
      <p:sp>
        <p:nvSpPr>
          <p:cNvPr id="3" name="Content Placeholder 2"/>
          <p:cNvSpPr>
            <a:spLocks noGrp="1"/>
          </p:cNvSpPr>
          <p:nvPr>
            <p:ph idx="1"/>
          </p:nvPr>
        </p:nvSpPr>
        <p:spPr/>
        <p:txBody>
          <a:bodyPr/>
          <a:lstStyle/>
          <a:p>
            <a:r>
              <a:rPr lang="en-US" dirty="0" smtClean="0"/>
              <a:t>14 Faculty – PhD</a:t>
            </a:r>
          </a:p>
          <a:p>
            <a:r>
              <a:rPr lang="en-US" dirty="0" smtClean="0"/>
              <a:t>7 Faculty – RA</a:t>
            </a:r>
          </a:p>
          <a:p>
            <a:r>
              <a:rPr lang="en-US" dirty="0" smtClean="0"/>
              <a:t>9 Students</a:t>
            </a:r>
          </a:p>
          <a:p>
            <a:endParaRPr lang="en-US" dirty="0" smtClean="0"/>
          </a:p>
          <a:p>
            <a:r>
              <a:rPr lang="en-US" dirty="0" smtClean="0"/>
              <a:t>* </a:t>
            </a:r>
            <a:r>
              <a:rPr lang="en-US" dirty="0" err="1" smtClean="0"/>
              <a:t>paul</a:t>
            </a:r>
            <a:r>
              <a:rPr lang="en-US" dirty="0" smtClean="0"/>
              <a:t> </a:t>
            </a:r>
            <a:r>
              <a:rPr lang="en-US" dirty="0" err="1" smtClean="0"/>
              <a:t>nietert’s</a:t>
            </a:r>
            <a:r>
              <a:rPr lang="en-US" dirty="0" smtClean="0"/>
              <a:t> results from 2011</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size software used</a:t>
            </a:r>
            <a:endParaRPr lang="en-US" dirty="0"/>
          </a:p>
        </p:txBody>
      </p:sp>
      <p:graphicFrame>
        <p:nvGraphicFramePr>
          <p:cNvPr id="4" name="Content Placeholder 3"/>
          <p:cNvGraphicFramePr>
            <a:graphicFrameLocks noGrp="1"/>
          </p:cNvGraphicFramePr>
          <p:nvPr>
            <p:ph idx="1"/>
          </p:nvPr>
        </p:nvGraphicFramePr>
        <p:xfrm>
          <a:off x="457200" y="1143000"/>
          <a:ext cx="8229600" cy="5715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827</TotalTime>
  <Words>1308</Words>
  <Application>Microsoft Office PowerPoint</Application>
  <PresentationFormat>On-screen Show (4:3)</PresentationFormat>
  <Paragraphs>277</Paragraphs>
  <Slides>26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Office Theme</vt:lpstr>
      <vt:lpstr>Microsoft Equation 3.0</vt:lpstr>
      <vt:lpstr>Sample Size &amp; Power Estimation</vt:lpstr>
      <vt:lpstr>General Comments</vt:lpstr>
      <vt:lpstr>More General Comments</vt:lpstr>
      <vt:lpstr>More General Comments</vt:lpstr>
      <vt:lpstr>Understanding the Term “Effect Size”</vt:lpstr>
      <vt:lpstr>Understanding the Term “Effect Size”</vt:lpstr>
      <vt:lpstr>Software</vt:lpstr>
      <vt:lpstr>Sample Size Survey Results*</vt:lpstr>
      <vt:lpstr>Sample size software used</vt:lpstr>
      <vt:lpstr>Examples</vt:lpstr>
      <vt:lpstr>Two sample t-test</vt:lpstr>
      <vt:lpstr>PowerPoint Presentation</vt:lpstr>
      <vt:lpstr>PowerPoint Presentation</vt:lpstr>
      <vt:lpstr>One sample test of proportion</vt:lpstr>
      <vt:lpstr>PowerPoint Presentation</vt:lpstr>
      <vt:lpstr>Simon two-stage design</vt:lpstr>
      <vt:lpstr>Two-Stage Designs</vt:lpstr>
      <vt:lpstr>Example</vt:lpstr>
      <vt:lpstr>Example (Cont.): Calculations Solve for Prevalence Estimates</vt:lpstr>
      <vt:lpstr>Example (Cont.): Calculations Solve for Prevalence Estimates</vt:lpstr>
      <vt:lpstr>Example (Cont.): Calculations Solve for RR Estimates</vt:lpstr>
      <vt:lpstr>Example (Cont.): Calculations Solve for RR Estimates</vt:lpstr>
      <vt:lpstr>Example (Cont.): Calculations Solve for RR Estimates</vt:lpstr>
      <vt:lpstr>Example (Cont.): Calculations Solve for RR Estimates</vt:lpstr>
      <vt:lpstr>R Simulation Code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Size &amp; Power Estimation: Software Issues</dc:title>
  <dc:creator>Paul J Nietert</dc:creator>
  <cp:lastModifiedBy>elg26</cp:lastModifiedBy>
  <cp:revision>73</cp:revision>
  <dcterms:created xsi:type="dcterms:W3CDTF">2011-02-16T21:41:23Z</dcterms:created>
  <dcterms:modified xsi:type="dcterms:W3CDTF">2013-04-06T17:57:24Z</dcterms:modified>
</cp:coreProperties>
</file>