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83D7BFE-48A7-43E5-BB56-C1B3FB735F8C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C26E086-5ED7-4AD9-8077-A304A239851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ran.r-project.org/doc/contrib/Genolini-S4tutorialV0-5en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ioconductor.org/help/workflow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ioconductor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253924"/>
          </a:xfrm>
        </p:spPr>
        <p:txBody>
          <a:bodyPr>
            <a:noAutofit/>
          </a:bodyPr>
          <a:lstStyle/>
          <a:p>
            <a:r>
              <a:rPr lang="en-US" sz="3000" dirty="0" smtClean="0"/>
              <a:t>An Introduction to Bioconductor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Bethany Wolf</a:t>
            </a:r>
          </a:p>
          <a:p>
            <a:r>
              <a:rPr lang="en-US" sz="1600" dirty="0" smtClean="0"/>
              <a:t>Statistical Computing I</a:t>
            </a:r>
          </a:p>
          <a:p>
            <a:r>
              <a:rPr lang="en-US" dirty="0" smtClean="0"/>
              <a:t>April 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7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Classes of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General </a:t>
            </a:r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Biobase</a:t>
            </a:r>
            <a:r>
              <a:rPr lang="en-US" dirty="0"/>
              <a:t>, DynDoc, reposTools, rhdf5, ruuid, tkWidgets, widgetTools</a:t>
            </a:r>
          </a:p>
          <a:p>
            <a:r>
              <a:rPr lang="en-US" dirty="0" smtClean="0"/>
              <a:t>Annotation</a:t>
            </a:r>
          </a:p>
          <a:p>
            <a:pPr lvl="1"/>
            <a:r>
              <a:rPr lang="en-US" dirty="0" smtClean="0"/>
              <a:t>annotate, AnnBuilder </a:t>
            </a:r>
            <a:r>
              <a:rPr lang="en-US" dirty="0" smtClean="0">
                <a:sym typeface="Wingdings" pitchFamily="2" charset="2"/>
              </a:rPr>
              <a:t> data packages</a:t>
            </a:r>
            <a:endParaRPr lang="en-US" dirty="0" smtClean="0"/>
          </a:p>
          <a:p>
            <a:r>
              <a:rPr lang="en-US" dirty="0" smtClean="0"/>
              <a:t>Graphics</a:t>
            </a:r>
          </a:p>
          <a:p>
            <a:pPr lvl="1"/>
            <a:r>
              <a:rPr lang="en-US" dirty="0" smtClean="0"/>
              <a:t>geneplotter, hexbin</a:t>
            </a:r>
          </a:p>
          <a:p>
            <a:r>
              <a:rPr lang="en-US" dirty="0" smtClean="0"/>
              <a:t>Pre-processing (affy and 2-channel arrays)</a:t>
            </a:r>
          </a:p>
          <a:p>
            <a:pPr lvl="1"/>
            <a:r>
              <a:rPr lang="en-US" dirty="0" smtClean="0"/>
              <a:t>affy, affycomp, affydata, makecdfenv, limma, marrayClasses, marrayInpout, marrayNorm, marrayPlots, marrayTools, vsn</a:t>
            </a:r>
          </a:p>
          <a:p>
            <a:r>
              <a:rPr lang="en-US" dirty="0" smtClean="0"/>
              <a:t>Differential gene expression</a:t>
            </a:r>
          </a:p>
          <a:p>
            <a:pPr lvl="1"/>
            <a:r>
              <a:rPr lang="en-US" dirty="0" smtClean="0"/>
              <a:t>edd, genefilter, limma, multtest, ROC, siggenes</a:t>
            </a:r>
          </a:p>
          <a:p>
            <a:r>
              <a:rPr lang="en-US" dirty="0" smtClean="0"/>
              <a:t>Graphs and Networks</a:t>
            </a:r>
          </a:p>
          <a:p>
            <a:pPr lvl="1"/>
            <a:r>
              <a:rPr lang="en-US" dirty="0"/>
              <a:t>graph, RBGL, </a:t>
            </a:r>
            <a:r>
              <a:rPr lang="en-US" dirty="0" smtClean="0"/>
              <a:t>Rgraphviz</a:t>
            </a:r>
          </a:p>
          <a:p>
            <a:r>
              <a:rPr lang="en-US" dirty="0" smtClean="0"/>
              <a:t>Flow Cytometry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rada, flowCore, flowViz, flowUtils</a:t>
            </a:r>
            <a:endParaRPr lang="en-US" dirty="0"/>
          </a:p>
          <a:p>
            <a:r>
              <a:rPr lang="en-US" dirty="0" smtClean="0"/>
              <a:t>Protein Interactions</a:t>
            </a:r>
          </a:p>
          <a:p>
            <a:pPr lvl="1"/>
            <a:r>
              <a:rPr lang="en-US" dirty="0" smtClean="0"/>
              <a:t>ppiData, ppiStats, ScISI, Rintact</a:t>
            </a:r>
          </a:p>
          <a:p>
            <a:r>
              <a:rPr lang="en-US" dirty="0" smtClean="0"/>
              <a:t>An so on…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4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Help Files for Bioconductor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Like R, there are help files available for Bioconductor packages.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They can </a:t>
            </a:r>
            <a:r>
              <a:rPr lang="en-US" dirty="0"/>
              <a:t>be accessed in several ways.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help(Biobase)</a:t>
            </a: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library(help=”Biobase”)</a:t>
            </a: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browseVingettes(package=”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Biobase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”)</a:t>
            </a:r>
          </a:p>
          <a:p>
            <a:pPr marL="6858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smtClean="0">
                <a:latin typeface="+mj-lt"/>
                <a:cs typeface="Courier New" pitchFamily="49" charset="0"/>
              </a:rPr>
              <a:t>OR </a:t>
            </a:r>
            <a:r>
              <a:rPr lang="en-US" sz="1900" dirty="0" smtClean="0">
                <a:latin typeface="+mj-lt"/>
                <a:cs typeface="Courier New" pitchFamily="49" charset="0"/>
              </a:rPr>
              <a:t>Use </a:t>
            </a:r>
            <a:r>
              <a:rPr lang="en-US" sz="1900" dirty="0">
                <a:latin typeface="+mj-lt"/>
                <a:cs typeface="Courier New" pitchFamily="49" charset="0"/>
              </a:rPr>
              <a:t>the Vignettes pull down menu in </a:t>
            </a:r>
            <a:r>
              <a:rPr lang="en-US" sz="1900" dirty="0" smtClean="0">
                <a:latin typeface="+mj-lt"/>
                <a:cs typeface="Courier New" pitchFamily="49" charset="0"/>
              </a:rPr>
              <a:t>R</a:t>
            </a:r>
          </a:p>
          <a:p>
            <a:pPr marL="6858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Note vignettes often contains more information than a traditional </a:t>
            </a:r>
            <a:r>
              <a:rPr lang="en-US" dirty="0" smtClean="0"/>
              <a:t>R help </a:t>
            </a:r>
            <a:r>
              <a:rPr lang="en-US" dirty="0"/>
              <a:t>page.</a:t>
            </a:r>
          </a:p>
        </p:txBody>
      </p:sp>
    </p:spTree>
    <p:extLst>
      <p:ext uri="{BB962C8B-B14F-4D97-AF65-F5344CB8AC3E}">
        <p14:creationId xmlns:p14="http://schemas.microsoft.com/office/powerpoint/2010/main" val="4134639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 smtClean="0"/>
              <a:t>Package Nuances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7490908" cy="37752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Similar </a:t>
            </a:r>
            <a:r>
              <a:rPr lang="en-US" dirty="0"/>
              <a:t>to R packages and are loaded into and used in R</a:t>
            </a:r>
          </a:p>
          <a:p>
            <a:r>
              <a:rPr lang="en-US" dirty="0"/>
              <a:t>However, Bioconductor makes more use of the S4 class system from R</a:t>
            </a:r>
          </a:p>
          <a:p>
            <a:r>
              <a:rPr lang="en-US" dirty="0" smtClean="0"/>
              <a:t>R </a:t>
            </a:r>
            <a:r>
              <a:rPr lang="en-US" dirty="0"/>
              <a:t>packages typically use the S3 class system. </a:t>
            </a:r>
            <a:r>
              <a:rPr lang="en-US" dirty="0" smtClean="0"/>
              <a:t>The difference</a:t>
            </a:r>
            <a:r>
              <a:rPr lang="en-US" dirty="0"/>
              <a:t>. . .</a:t>
            </a:r>
          </a:p>
          <a:p>
            <a:pPr lvl="1"/>
            <a:r>
              <a:rPr lang="en-US" dirty="0"/>
              <a:t>S4 more formal and rigorous (makes it somewhat more </a:t>
            </a:r>
            <a:r>
              <a:rPr lang="en-US" dirty="0" smtClean="0"/>
              <a:t>complicated than </a:t>
            </a:r>
            <a:r>
              <a:rPr lang="en-US" dirty="0"/>
              <a:t>R)</a:t>
            </a:r>
          </a:p>
          <a:p>
            <a:r>
              <a:rPr lang="en-US" dirty="0"/>
              <a:t>If you really want to know more about the S4 class system you </a:t>
            </a:r>
            <a:r>
              <a:rPr lang="en-US" dirty="0" smtClean="0"/>
              <a:t>can check </a:t>
            </a:r>
            <a:r>
              <a:rPr lang="en-US" dirty="0"/>
              <a:t>out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cran.r-project.org/doc/contrib/Genolini-S4tutorialV0-5en.pdf</a:t>
            </a:r>
            <a:endParaRPr lang="en-US" sz="1600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91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Use: Microarray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Microarrays are collections of microscopic DNA spots attached to </a:t>
            </a:r>
            <a:r>
              <a:rPr lang="en-US" dirty="0" smtClean="0"/>
              <a:t>solid surface</a:t>
            </a:r>
            <a:endParaRPr lang="en-US" dirty="0"/>
          </a:p>
          <a:p>
            <a:r>
              <a:rPr lang="en-US" dirty="0"/>
              <a:t>Spots contain probes, i.e. short segments of DNA gene sections</a:t>
            </a:r>
          </a:p>
          <a:p>
            <a:r>
              <a:rPr lang="en-US" dirty="0"/>
              <a:t>Probes hybridize with cDNA or cRNA in sample (targets)</a:t>
            </a:r>
          </a:p>
          <a:p>
            <a:r>
              <a:rPr lang="en-US" dirty="0"/>
              <a:t>Fluorescent probes used to quantify relative abundance of targets</a:t>
            </a:r>
          </a:p>
          <a:p>
            <a:r>
              <a:rPr lang="en-US" dirty="0"/>
              <a:t>Can be used to measure expression level, change in expression</a:t>
            </a:r>
            <a:r>
              <a:rPr lang="en-US" dirty="0" smtClean="0"/>
              <a:t>, SNPs</a:t>
            </a:r>
            <a:r>
              <a:rPr lang="en-US" dirty="0"/>
              <a:t>,...</a:t>
            </a:r>
          </a:p>
        </p:txBody>
      </p:sp>
    </p:spTree>
    <p:extLst>
      <p:ext uri="{BB962C8B-B14F-4D97-AF65-F5344CB8AC3E}">
        <p14:creationId xmlns:p14="http://schemas.microsoft.com/office/powerpoint/2010/main" val="2006228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Gene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1-Channel array</a:t>
            </a:r>
            <a:r>
              <a:rPr lang="en-US" dirty="0"/>
              <a:t>: hybridized cDNA from </a:t>
            </a:r>
            <a:r>
              <a:rPr lang="en-US" dirty="0" smtClean="0"/>
              <a:t>single </a:t>
            </a:r>
            <a:r>
              <a:rPr lang="en-US" dirty="0"/>
              <a:t>sample to </a:t>
            </a:r>
            <a:r>
              <a:rPr lang="en-US" dirty="0" smtClean="0"/>
              <a:t>array and </a:t>
            </a:r>
            <a:r>
              <a:rPr lang="en-US" dirty="0"/>
              <a:t>measure </a:t>
            </a:r>
            <a:r>
              <a:rPr lang="en-US" dirty="0" smtClean="0"/>
              <a:t>intensity</a:t>
            </a:r>
            <a:endParaRPr lang="en-US" dirty="0"/>
          </a:p>
          <a:p>
            <a:pPr lvl="1"/>
            <a:r>
              <a:rPr lang="en-US" sz="1900" dirty="0"/>
              <a:t>label sample with a single fluorophore</a:t>
            </a:r>
          </a:p>
          <a:p>
            <a:pPr lvl="1"/>
            <a:r>
              <a:rPr lang="en-US" sz="1900" dirty="0"/>
              <a:t>compare relative intensity to a reference sample done on a separate </a:t>
            </a:r>
            <a:r>
              <a:rPr lang="en-US" sz="1900" dirty="0" smtClean="0"/>
              <a:t>chip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2-Channel arrays</a:t>
            </a:r>
            <a:r>
              <a:rPr lang="en-US" dirty="0"/>
              <a:t>: hybridized cDNA for two samples (e.g. diseased </a:t>
            </a:r>
            <a:r>
              <a:rPr lang="en-US" dirty="0" smtClean="0"/>
              <a:t>vs. healthy </a:t>
            </a:r>
            <a:r>
              <a:rPr lang="en-US" dirty="0"/>
              <a:t>tissue)</a:t>
            </a:r>
          </a:p>
          <a:p>
            <a:pPr lvl="1"/>
            <a:r>
              <a:rPr lang="en-US" sz="1900" dirty="0"/>
              <a:t>label each with one of two different fluorophores</a:t>
            </a:r>
          </a:p>
          <a:p>
            <a:pPr lvl="1"/>
            <a:r>
              <a:rPr lang="en-US" sz="1900" dirty="0"/>
              <a:t>mix two samples and apply to single microarray</a:t>
            </a:r>
          </a:p>
          <a:p>
            <a:pPr lvl="1"/>
            <a:r>
              <a:rPr lang="en-US" sz="1900" dirty="0"/>
              <a:t>look at </a:t>
            </a:r>
            <a:r>
              <a:rPr lang="en-US" sz="1900" dirty="0" smtClean="0"/>
              <a:t>fluorescence </a:t>
            </a:r>
            <a:r>
              <a:rPr lang="en-US" sz="1900" dirty="0"/>
              <a:t>at 2 wavelengths corresponding to each </a:t>
            </a:r>
            <a:r>
              <a:rPr lang="en-US" sz="1900" dirty="0" smtClean="0"/>
              <a:t>fluorophore</a:t>
            </a:r>
            <a:endParaRPr lang="en-US" sz="1900" dirty="0"/>
          </a:p>
          <a:p>
            <a:pPr lvl="1"/>
            <a:r>
              <a:rPr lang="en-US" sz="1900" dirty="0"/>
              <a:t>measure ratio of </a:t>
            </a:r>
            <a:r>
              <a:rPr lang="en-US" sz="1900" dirty="0" smtClean="0"/>
              <a:t>intensity </a:t>
            </a:r>
            <a:r>
              <a:rPr lang="en-US" sz="1900" dirty="0"/>
              <a:t>for each fluorophore</a:t>
            </a:r>
          </a:p>
        </p:txBody>
      </p:sp>
    </p:spTree>
    <p:extLst>
      <p:ext uri="{BB962C8B-B14F-4D97-AF65-F5344CB8AC3E}">
        <p14:creationId xmlns:p14="http://schemas.microsoft.com/office/powerpoint/2010/main" val="3263627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Microarray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Microarrays are large datasets that often have poor </a:t>
            </a:r>
            <a:r>
              <a:rPr lang="en-US" dirty="0" smtClean="0"/>
              <a:t>precision</a:t>
            </a:r>
          </a:p>
          <a:p>
            <a:endParaRPr lang="en-US" dirty="0"/>
          </a:p>
          <a:p>
            <a:r>
              <a:rPr lang="en-US" dirty="0"/>
              <a:t>Statistical </a:t>
            </a:r>
            <a:r>
              <a:rPr lang="en-US" dirty="0" smtClean="0"/>
              <a:t>challenges…</a:t>
            </a:r>
            <a:endParaRPr lang="en-US" dirty="0"/>
          </a:p>
          <a:p>
            <a:pPr lvl="1"/>
            <a:r>
              <a:rPr lang="en-US" dirty="0"/>
              <a:t>Account for effect of background noise</a:t>
            </a:r>
          </a:p>
          <a:p>
            <a:pPr lvl="1"/>
            <a:r>
              <a:rPr lang="it-IT" dirty="0"/>
              <a:t>Data normalization (remove non-biological variability)</a:t>
            </a:r>
          </a:p>
          <a:p>
            <a:pPr lvl="1"/>
            <a:r>
              <a:rPr lang="en-US" dirty="0"/>
              <a:t>Detecting/removing poor quality or low quality feature (flagging)</a:t>
            </a:r>
          </a:p>
          <a:p>
            <a:pPr lvl="1"/>
            <a:r>
              <a:rPr lang="en-US" dirty="0"/>
              <a:t>Multiple comparisons and clustering analysis </a:t>
            </a:r>
            <a:r>
              <a:rPr lang="en-US" dirty="0" smtClean="0"/>
              <a:t>(e.g. </a:t>
            </a:r>
            <a:r>
              <a:rPr lang="en-US" dirty="0"/>
              <a:t>FDR, </a:t>
            </a:r>
            <a:r>
              <a:rPr lang="en-US" dirty="0" smtClean="0"/>
              <a:t>hierarchical clustering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Network analysis (e.g. Gene Ontology)</a:t>
            </a:r>
          </a:p>
        </p:txBody>
      </p:sp>
    </p:spTree>
    <p:extLst>
      <p:ext uri="{BB962C8B-B14F-4D97-AF65-F5344CB8AC3E}">
        <p14:creationId xmlns:p14="http://schemas.microsoft.com/office/powerpoint/2010/main" val="2712962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Meta-data are data about the data</a:t>
            </a:r>
          </a:p>
          <a:p>
            <a:endParaRPr lang="en-US" dirty="0" smtClean="0"/>
          </a:p>
          <a:p>
            <a:r>
              <a:rPr lang="en-US" dirty="0" smtClean="0"/>
              <a:t>Datasets in Bioconductor often have meta-data so you know something about the dataset</a:t>
            </a:r>
          </a:p>
          <a:p>
            <a:endParaRPr lang="en-US" dirty="0" smtClean="0"/>
          </a:p>
          <a:p>
            <a:r>
              <a:rPr lang="en-US" dirty="0">
                <a:solidFill>
                  <a:srgbClr val="00B0F0"/>
                </a:solidFill>
              </a:rPr>
              <a:t>sample.ExpressionSet</a:t>
            </a:r>
            <a:r>
              <a:rPr lang="en-US" dirty="0"/>
              <a:t> is an example of </a:t>
            </a:r>
            <a:r>
              <a:rPr lang="en-US" dirty="0" smtClean="0"/>
              <a:t>microarray </a:t>
            </a:r>
            <a:r>
              <a:rPr lang="en-US" dirty="0"/>
              <a:t>meta-data </a:t>
            </a:r>
            <a:r>
              <a:rPr lang="en-US" dirty="0" smtClean="0"/>
              <a:t>provided in </a:t>
            </a:r>
            <a:r>
              <a:rPr lang="en-US" dirty="0" smtClean="0">
                <a:solidFill>
                  <a:srgbClr val="00B0F0"/>
                </a:solidFill>
              </a:rPr>
              <a:t>Biobase</a:t>
            </a:r>
          </a:p>
          <a:p>
            <a:endParaRPr lang="en-US" dirty="0"/>
          </a:p>
          <a:p>
            <a:r>
              <a:rPr lang="en-US" dirty="0"/>
              <a:t>It is of class ExpressionSet (example of </a:t>
            </a:r>
            <a:r>
              <a:rPr lang="en-US" dirty="0" smtClean="0"/>
              <a:t>an </a:t>
            </a:r>
            <a:r>
              <a:rPr lang="en-US" dirty="0"/>
              <a:t>S4 class). This </a:t>
            </a:r>
            <a:r>
              <a:rPr lang="en-US" dirty="0" smtClean="0"/>
              <a:t>class includes </a:t>
            </a:r>
            <a:r>
              <a:rPr lang="en-US" dirty="0"/>
              <a:t>data describing the lab, the experiment, and an abstract </a:t>
            </a:r>
            <a:r>
              <a:rPr lang="en-US" dirty="0" smtClean="0"/>
              <a:t>that are </a:t>
            </a:r>
            <a:r>
              <a:rPr lang="en-US" dirty="0"/>
              <a:t>all accessible in R.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100" dirty="0">
                <a:latin typeface="Courier New" pitchFamily="49" charset="0"/>
                <a:cs typeface="Courier New" pitchFamily="49" charset="0"/>
              </a:rPr>
              <a:t>data(sample.ExpressionSet)</a:t>
            </a:r>
          </a:p>
          <a:p>
            <a:pPr marL="68580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2100" dirty="0">
                <a:latin typeface="Courier New" pitchFamily="49" charset="0"/>
                <a:cs typeface="Courier New" pitchFamily="49" charset="0"/>
              </a:rPr>
              <a:t>sample.ExpressionSet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909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Exploring sample.ExpressionSet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</a:t>
            </a:r>
            <a:r>
              <a:rPr lang="en-US" dirty="0" smtClean="0"/>
              <a:t>exists in the meta-data </a:t>
            </a:r>
            <a:r>
              <a:rPr lang="en-US" dirty="0" smtClean="0">
                <a:solidFill>
                  <a:srgbClr val="00B0F0"/>
                </a:solidFill>
              </a:rPr>
              <a:t>sample.ExpressionSet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Number of sample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Number of “features”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Protocol for data collection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Sample names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Annotation type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65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Difference from S3 class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267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So how different is this from a S3 class object? Linear models fit </a:t>
            </a:r>
            <a:r>
              <a:rPr lang="en-US" dirty="0" smtClean="0"/>
              <a:t>using </a:t>
            </a:r>
            <a:r>
              <a:rPr lang="en-US" dirty="0" smtClean="0">
                <a:solidFill>
                  <a:srgbClr val="00B0F0"/>
                </a:solidFill>
              </a:rPr>
              <a:t>lm</a:t>
            </a:r>
            <a:r>
              <a:rPr lang="en-US" dirty="0" smtClean="0"/>
              <a:t> </a:t>
            </a:r>
            <a:r>
              <a:rPr lang="en-US" dirty="0"/>
              <a:t>are S3 class objects for example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36576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x&lt;-rnorm(100); y&lt;-rnorm(100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36576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&gt; fit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lm(y~x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class(fit)</a:t>
            </a:r>
          </a:p>
          <a:p>
            <a:pPr marL="6858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&gt; names(fit)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fit$coefficients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What happens if we use some familiar R functions to look at </a:t>
            </a:r>
            <a:r>
              <a:rPr lang="en-US" dirty="0" smtClean="0">
                <a:solidFill>
                  <a:srgbClr val="00B0F0"/>
                </a:solidFill>
              </a:rPr>
              <a:t>sample.ExpressionSet</a:t>
            </a:r>
            <a:r>
              <a:rPr lang="en-US" dirty="0" smtClean="0"/>
              <a:t>?	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&gt; class(sample.ExpressionSet)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&gt; names(sample.ExpressionSet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41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S4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sometimes slightly different commands and nuances to look at an S4 class object in R</a:t>
            </a:r>
          </a:p>
          <a:p>
            <a:pPr lvl="1"/>
            <a:r>
              <a:rPr lang="en-US" dirty="0" smtClean="0"/>
              <a:t>Use “</a:t>
            </a:r>
            <a:r>
              <a:rPr lang="en-US" dirty="0" smtClean="0">
                <a:solidFill>
                  <a:srgbClr val="00B0F0"/>
                </a:solidFill>
              </a:rPr>
              <a:t>slotNames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r>
              <a:rPr lang="en-US" dirty="0" smtClean="0"/>
              <a:t> rather than “</a:t>
            </a:r>
            <a:r>
              <a:rPr lang="en-US" dirty="0" smtClean="0">
                <a:solidFill>
                  <a:srgbClr val="00B0F0"/>
                </a:solidFill>
              </a:rPr>
              <a:t>names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</a:p>
          <a:p>
            <a:pPr lvl="1"/>
            <a:endParaRPr lang="en-US" sz="1100" dirty="0" smtClean="0"/>
          </a:p>
          <a:p>
            <a:pPr marL="685800" lvl="2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&gt;slotNames(sample.ExpressionSet)</a:t>
            </a:r>
          </a:p>
          <a:p>
            <a:pPr marL="685800" lvl="2" indent="0">
              <a:buNone/>
            </a:pPr>
            <a:endParaRPr lang="en-US" dirty="0"/>
          </a:p>
          <a:p>
            <a:pPr lvl="1"/>
            <a:r>
              <a:rPr lang="en-US" dirty="0" smtClean="0"/>
              <a:t>Also use “</a:t>
            </a:r>
            <a:r>
              <a:rPr lang="en-US" dirty="0" smtClean="0">
                <a:solidFill>
                  <a:srgbClr val="00B0F0"/>
                </a:solidFill>
              </a:rPr>
              <a:t>@</a:t>
            </a:r>
            <a:r>
              <a:rPr lang="en-US" dirty="0" smtClean="0"/>
              <a:t>” rather than “</a:t>
            </a:r>
            <a:r>
              <a:rPr lang="en-US" dirty="0" smtClean="0">
                <a:solidFill>
                  <a:srgbClr val="00B0F0"/>
                </a:solidFill>
              </a:rPr>
              <a:t>$</a:t>
            </a:r>
            <a:r>
              <a:rPr lang="en-US" dirty="0" smtClean="0"/>
              <a:t>” to look things within an S4 class object</a:t>
            </a:r>
          </a:p>
          <a:p>
            <a:pPr lvl="1"/>
            <a:endParaRPr lang="en-US" sz="1100" dirty="0" smtClean="0"/>
          </a:p>
          <a:p>
            <a:pPr marL="685800" lvl="2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&gt;sample.ExpressionSet@experimentData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685800" lvl="2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420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 on Bioconductor </a:t>
            </a:r>
            <a:r>
              <a:rPr lang="en-US" dirty="0" smtClean="0"/>
              <a:t>project</a:t>
            </a:r>
          </a:p>
          <a:p>
            <a:endParaRPr lang="en-US" dirty="0"/>
          </a:p>
          <a:p>
            <a:r>
              <a:rPr lang="en-US" dirty="0"/>
              <a:t>Installation and Packages in </a:t>
            </a:r>
            <a:r>
              <a:rPr lang="en-US" dirty="0" smtClean="0"/>
              <a:t>Bioconductor</a:t>
            </a:r>
          </a:p>
          <a:p>
            <a:endParaRPr lang="en-US" dirty="0"/>
          </a:p>
          <a:p>
            <a:r>
              <a:rPr lang="en-US" dirty="0"/>
              <a:t>An example: working with microarray meta-data</a:t>
            </a:r>
          </a:p>
        </p:txBody>
      </p:sp>
    </p:spTree>
    <p:extLst>
      <p:ext uri="{BB962C8B-B14F-4D97-AF65-F5344CB8AC3E}">
        <p14:creationId xmlns:p14="http://schemas.microsoft.com/office/powerpoint/2010/main" val="1031116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and Expression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Accessing data and parts of the data using the “@” symbol can </a:t>
            </a:r>
            <a:r>
              <a:rPr lang="en-US" dirty="0" smtClean="0"/>
              <a:t>be dangerous</a:t>
            </a:r>
          </a:p>
          <a:p>
            <a:endParaRPr lang="en-US" dirty="0"/>
          </a:p>
          <a:p>
            <a:r>
              <a:rPr lang="en-US" dirty="0"/>
              <a:t>R does not provide a mechanism for protecting data (i.e. we </a:t>
            </a:r>
            <a:r>
              <a:rPr lang="en-US" dirty="0" smtClean="0"/>
              <a:t>can overwrite </a:t>
            </a:r>
            <a:r>
              <a:rPr lang="en-US" dirty="0"/>
              <a:t>our data by accident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A better idea is to subset the parts of the data you want to handle</a:t>
            </a:r>
          </a:p>
        </p:txBody>
      </p:sp>
    </p:spTree>
    <p:extLst>
      <p:ext uri="{BB962C8B-B14F-4D97-AF65-F5344CB8AC3E}">
        <p14:creationId xmlns:p14="http://schemas.microsoft.com/office/powerpoint/2010/main" val="2040001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>
            <a:normAutofit fontScale="90000"/>
          </a:bodyPr>
          <a:lstStyle/>
          <a:p>
            <a:r>
              <a:rPr lang="en-US" dirty="0"/>
              <a:t>Exploring </a:t>
            </a:r>
            <a:r>
              <a:rPr lang="en-US" dirty="0">
                <a:solidFill>
                  <a:srgbClr val="00B0F0"/>
                </a:solidFill>
              </a:rPr>
              <a:t>sample.ExpressionSet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6777317" cy="369902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Although </a:t>
            </a:r>
            <a:r>
              <a:rPr lang="en-US" dirty="0">
                <a:solidFill>
                  <a:srgbClr val="00B0F0"/>
                </a:solidFill>
              </a:rPr>
              <a:t>slotNames</a:t>
            </a:r>
            <a:r>
              <a:rPr lang="en-US" dirty="0"/>
              <a:t> tells us what attributes </a:t>
            </a:r>
            <a:r>
              <a:rPr lang="en-US" dirty="0">
                <a:solidFill>
                  <a:srgbClr val="00B0F0"/>
                </a:solidFill>
              </a:rPr>
              <a:t>sample.ExpressionSet</a:t>
            </a:r>
            <a:r>
              <a:rPr lang="en-US" dirty="0"/>
              <a:t> has,</a:t>
            </a:r>
          </a:p>
          <a:p>
            <a:r>
              <a:rPr lang="en-US" dirty="0"/>
              <a:t>we are interested in accessing the microarray data itself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300" dirty="0">
                <a:latin typeface="Courier New" pitchFamily="49" charset="0"/>
                <a:cs typeface="Courier New" pitchFamily="49" charset="0"/>
              </a:rPr>
              <a:t>abstract(sample.ExpressionSet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r>
              <a:rPr lang="en-US" sz="23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300" dirty="0">
                <a:latin typeface="Courier New" pitchFamily="49" charset="0"/>
                <a:cs typeface="Courier New" pitchFamily="49" charset="0"/>
              </a:rPr>
              <a:t>#Variable names of the 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data</a:t>
            </a:r>
            <a:endParaRPr lang="en-US" sz="2300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2300" dirty="0">
                <a:latin typeface="Courier New" pitchFamily="49" charset="0"/>
                <a:cs typeface="Courier New" pitchFamily="49" charset="0"/>
              </a:rPr>
              <a:t>varMetadata(sample.ExpressionSet) 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3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300" dirty="0">
                <a:latin typeface="Courier New" pitchFamily="49" charset="0"/>
                <a:cs typeface="Courier New" pitchFamily="49" charset="0"/>
              </a:rPr>
              <a:t>#Names of the 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genes	</a:t>
            </a:r>
          </a:p>
          <a:p>
            <a:pPr marL="68580" indent="0">
              <a:buNone/>
            </a:pPr>
            <a:r>
              <a:rPr lang="en-US" sz="23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300" dirty="0">
                <a:latin typeface="Courier New" pitchFamily="49" charset="0"/>
                <a:cs typeface="Courier New" pitchFamily="49" charset="0"/>
              </a:rPr>
              <a:t>featureNames(sample.ExpressionSet) 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3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300" dirty="0">
                <a:latin typeface="Courier New" pitchFamily="49" charset="0"/>
                <a:cs typeface="Courier New" pitchFamily="49" charset="0"/>
              </a:rPr>
              <a:t>#Expression values for the 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genes</a:t>
            </a:r>
          </a:p>
          <a:p>
            <a:pPr marL="68580" indent="0">
              <a:buNone/>
            </a:pPr>
            <a:r>
              <a:rPr lang="en-US" sz="23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300" dirty="0">
                <a:latin typeface="Courier New" pitchFamily="49" charset="0"/>
                <a:cs typeface="Courier New" pitchFamily="49" charset="0"/>
              </a:rPr>
              <a:t>exprs(sample.ExpressionSet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095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/>
              <a:t>Visualizing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/>
          </a:bodyPr>
          <a:lstStyle/>
          <a:p>
            <a:r>
              <a:rPr lang="en-US" dirty="0"/>
              <a:t>Let’s look at the distribution of gene expression values for all of </a:t>
            </a:r>
            <a:r>
              <a:rPr lang="en-US" dirty="0" smtClean="0"/>
              <a:t>the arrays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dim(sample.ExpressionSet)</a:t>
            </a:r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 plot(density(exprs(sample.ExpressionSet)[,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1]), xlim=c(0,6000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), ylim=c(0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, 0.006), main="Sample densities")</a:t>
            </a:r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for (i in 2:25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700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lines(density(exprs(sample.ExpressionSet)[,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i]), col=i) }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39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/>
              <a:t>Subsetting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can subset our microarray object just like a matrix.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 gene array </a:t>
            </a:r>
            <a:r>
              <a:rPr lang="en-US" dirty="0"/>
              <a:t>datasets, samples are columns and features are rows.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if we </a:t>
            </a:r>
            <a:r>
              <a:rPr lang="en-US" dirty="0" smtClean="0"/>
              <a:t>want to </a:t>
            </a:r>
            <a:r>
              <a:rPr lang="en-US" dirty="0"/>
              <a:t>subset of samples (i.e. things like cases or controls) we want columns.</a:t>
            </a:r>
          </a:p>
          <a:p>
            <a:r>
              <a:rPr lang="en-US" dirty="0"/>
              <a:t>However if we are interested in particular probes, we subset on rows.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&gt; sample.ExpressionSet$sex </a:t>
            </a: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&gt; subESet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&lt;-sample.ExpressionSet[1:10,] 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exprs(sample.ExpressionSet)[1:10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,]</a:t>
            </a:r>
          </a:p>
          <a:p>
            <a:pPr marL="6858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&gt; exprs(subESet)</a:t>
            </a:r>
            <a:endParaRPr lang="en-US" sz="19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76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/>
              <a:t>Subsetting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/>
          </a:bodyPr>
          <a:lstStyle/>
          <a:p>
            <a:r>
              <a:rPr lang="en-US" dirty="0"/>
              <a:t>What if we only want to consider females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f.ids&lt;-which(sample.ExpressionSet$sex==”Female”)</a:t>
            </a:r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femalesESet&lt;-sample.ExpressionSet[,f.ids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What if we only want to only AFFX genes? We can use the </a:t>
            </a:r>
            <a:r>
              <a:rPr lang="en-US" dirty="0" smtClean="0"/>
              <a:t>command </a:t>
            </a:r>
            <a:r>
              <a:rPr lang="en-US" dirty="0" smtClean="0">
                <a:solidFill>
                  <a:srgbClr val="00B0F0"/>
                </a:solidFill>
              </a:rPr>
              <a:t>grep</a:t>
            </a:r>
            <a:r>
              <a:rPr lang="en-US" dirty="0" smtClean="0"/>
              <a:t> </a:t>
            </a:r>
            <a:r>
              <a:rPr lang="en-US" dirty="0"/>
              <a:t>in this case</a:t>
            </a:r>
            <a:r>
              <a:rPr lang="en-US" dirty="0" smtClean="0"/>
              <a:t>...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AFFX.ids&lt;-grep(“AFFX”, featureNames(sample.ExpressionSet))</a:t>
            </a:r>
          </a:p>
          <a:p>
            <a:pPr marL="68580" indent="0">
              <a:buNone/>
            </a:pP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700" dirty="0">
                <a:latin typeface="Courier New" pitchFamily="49" charset="0"/>
                <a:cs typeface="Courier New" pitchFamily="49" charset="0"/>
              </a:rPr>
              <a:t>AFFX.ESet&lt;-sample.ExpressionSet[AFFX.ids,]</a:t>
            </a:r>
          </a:p>
        </p:txBody>
      </p:sp>
    </p:spTree>
    <p:extLst>
      <p:ext uri="{BB962C8B-B14F-4D97-AF65-F5344CB8AC3E}">
        <p14:creationId xmlns:p14="http://schemas.microsoft.com/office/powerpoint/2010/main" val="1049050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024744" cy="838200"/>
          </a:xfrm>
        </p:spPr>
        <p:txBody>
          <a:bodyPr/>
          <a:lstStyle/>
          <a:p>
            <a:r>
              <a:rPr lang="en-US" dirty="0"/>
              <a:t>Next Steps?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Now we are familiar with the data, we could go the next step and </a:t>
            </a:r>
            <a:r>
              <a:rPr lang="en-US" dirty="0" smtClean="0"/>
              <a:t>do the </a:t>
            </a:r>
            <a:r>
              <a:rPr lang="en-US" dirty="0"/>
              <a:t>analysis...</a:t>
            </a:r>
          </a:p>
          <a:p>
            <a:pPr lvl="1"/>
            <a:r>
              <a:rPr lang="en-US" dirty="0" smtClean="0"/>
              <a:t>Pre-processing</a:t>
            </a:r>
            <a:r>
              <a:rPr lang="en-US" dirty="0"/>
              <a:t>: assess quality of the data, remove any probes we </a:t>
            </a:r>
            <a:r>
              <a:rPr lang="en-US" dirty="0" smtClean="0"/>
              <a:t>know to </a:t>
            </a:r>
            <a:r>
              <a:rPr lang="en-US" dirty="0"/>
              <a:t>be </a:t>
            </a:r>
            <a:r>
              <a:rPr lang="en-US" dirty="0" smtClean="0"/>
              <a:t>non-informative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for differential expression using a machine learning </a:t>
            </a:r>
            <a:r>
              <a:rPr lang="en-US" dirty="0" smtClean="0"/>
              <a:t>technique</a:t>
            </a:r>
          </a:p>
          <a:p>
            <a:pPr lvl="1"/>
            <a:r>
              <a:rPr lang="en-US" dirty="0" smtClean="0"/>
              <a:t>Annotation</a:t>
            </a:r>
          </a:p>
          <a:p>
            <a:pPr lvl="1"/>
            <a:r>
              <a:rPr lang="en-US" dirty="0" smtClean="0"/>
              <a:t>Gene </a:t>
            </a:r>
            <a:r>
              <a:rPr lang="en-US" dirty="0"/>
              <a:t>set </a:t>
            </a:r>
            <a:r>
              <a:rPr lang="en-US" dirty="0" smtClean="0"/>
              <a:t>enrichment</a:t>
            </a:r>
          </a:p>
          <a:p>
            <a:pPr lvl="1"/>
            <a:r>
              <a:rPr lang="en-US" dirty="0" smtClean="0"/>
              <a:t>...</a:t>
            </a:r>
          </a:p>
          <a:p>
            <a:pPr lvl="1"/>
            <a:endParaRPr lang="en-US" dirty="0"/>
          </a:p>
          <a:p>
            <a:r>
              <a:rPr lang="en-US" dirty="0"/>
              <a:t>Fortunately, B</a:t>
            </a:r>
            <a:r>
              <a:rPr lang="en-US" dirty="0" smtClean="0"/>
              <a:t>ioconductor </a:t>
            </a:r>
            <a:r>
              <a:rPr lang="en-US" dirty="0"/>
              <a:t>provides workflows for many </a:t>
            </a:r>
            <a:r>
              <a:rPr lang="en-US" dirty="0" smtClean="0"/>
              <a:t>common analyses </a:t>
            </a:r>
            <a:r>
              <a:rPr lang="en-US" dirty="0"/>
              <a:t>to help you get started.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bioconductor.org/help/workflows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11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66800"/>
            <a:ext cx="6777317" cy="5181600"/>
          </a:xfrm>
        </p:spPr>
        <p:txBody>
          <a:bodyPr>
            <a:normAutofit/>
          </a:bodyPr>
          <a:lstStyle/>
          <a:p>
            <a:r>
              <a:rPr lang="en-US" dirty="0"/>
              <a:t>Although R has many statistical packages, packages in </a:t>
            </a:r>
            <a:r>
              <a:rPr lang="en-US" dirty="0" smtClean="0"/>
              <a:t>Bioconductor are </a:t>
            </a:r>
            <a:r>
              <a:rPr lang="en-US" dirty="0"/>
              <a:t>designed for bioinformatics type </a:t>
            </a:r>
            <a:r>
              <a:rPr lang="en-US" dirty="0" smtClean="0"/>
              <a:t>problems</a:t>
            </a:r>
          </a:p>
          <a:p>
            <a:endParaRPr lang="en-US" dirty="0"/>
          </a:p>
          <a:p>
            <a:r>
              <a:rPr lang="en-US" dirty="0"/>
              <a:t>We have only touched on one small part of what is </a:t>
            </a:r>
            <a:r>
              <a:rPr lang="en-US" dirty="0" smtClean="0"/>
              <a:t>available</a:t>
            </a:r>
          </a:p>
          <a:p>
            <a:endParaRPr lang="en-US" dirty="0"/>
          </a:p>
          <a:p>
            <a:r>
              <a:rPr lang="en-US" dirty="0"/>
              <a:t>For further help using </a:t>
            </a:r>
            <a:r>
              <a:rPr lang="en-US" dirty="0" smtClean="0"/>
              <a:t>Bioconductor</a:t>
            </a:r>
            <a:endParaRPr lang="en-US" dirty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Bioconductor website has workshops from previous years</a:t>
            </a:r>
          </a:p>
          <a:p>
            <a:pPr lvl="1"/>
            <a:r>
              <a:rPr lang="en-US" sz="1800" dirty="0"/>
              <a:t>There is also an annual User’s group meeting</a:t>
            </a:r>
          </a:p>
          <a:p>
            <a:pPr lvl="1"/>
            <a:r>
              <a:rPr lang="en-US" sz="1800" dirty="0"/>
              <a:t>Package vignettes and help files also often contain examples with “</a:t>
            </a:r>
            <a:r>
              <a:rPr lang="en-US" sz="1800" dirty="0" smtClean="0"/>
              <a:t>real” data </a:t>
            </a:r>
            <a:r>
              <a:rPr lang="en-US" sz="1800" dirty="0"/>
              <a:t>so you can work through and </a:t>
            </a:r>
            <a:r>
              <a:rPr lang="en-US" sz="1800" dirty="0" smtClean="0"/>
              <a:t>example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55371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Bioconductor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Biological experiments continually generate more data and </a:t>
            </a:r>
            <a:r>
              <a:rPr lang="en-US" dirty="0" smtClean="0"/>
              <a:t>larger datasets</a:t>
            </a:r>
          </a:p>
          <a:p>
            <a:endParaRPr lang="en-US" dirty="0"/>
          </a:p>
          <a:p>
            <a:r>
              <a:rPr lang="en-US" dirty="0"/>
              <a:t>Analysis of large datasets is nearly impossible without statistics </a:t>
            </a:r>
            <a:r>
              <a:rPr lang="en-US" dirty="0" smtClean="0"/>
              <a:t>and bioinformatics</a:t>
            </a:r>
          </a:p>
          <a:p>
            <a:endParaRPr lang="en-US" dirty="0"/>
          </a:p>
          <a:p>
            <a:r>
              <a:rPr lang="en-US" dirty="0"/>
              <a:t>Research groups often re-write the same software with </a:t>
            </a:r>
            <a:r>
              <a:rPr lang="en-US" dirty="0" smtClean="0"/>
              <a:t>slightly different purposes</a:t>
            </a:r>
          </a:p>
          <a:p>
            <a:endParaRPr lang="en-US" dirty="0"/>
          </a:p>
          <a:p>
            <a:r>
              <a:rPr lang="en-US" dirty="0"/>
              <a:t>Bioconductor includes a set of open-source/open-development </a:t>
            </a:r>
            <a:r>
              <a:rPr lang="en-US" dirty="0" smtClean="0"/>
              <a:t>tools that </a:t>
            </a:r>
            <a:r>
              <a:rPr lang="en-US" dirty="0"/>
              <a:t>are employable in a broad number of biomedical research areas</a:t>
            </a:r>
          </a:p>
        </p:txBody>
      </p:sp>
    </p:spTree>
    <p:extLst>
      <p:ext uri="{BB962C8B-B14F-4D97-AF65-F5344CB8AC3E}">
        <p14:creationId xmlns:p14="http://schemas.microsoft.com/office/powerpoint/2010/main" val="1683231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/>
          <a:lstStyle/>
          <a:p>
            <a:r>
              <a:rPr lang="en-US" dirty="0" smtClean="0"/>
              <a:t>Bioconductor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Bioconductor project </a:t>
            </a:r>
            <a:r>
              <a:rPr lang="en-US" dirty="0" smtClean="0"/>
              <a:t>started </a:t>
            </a:r>
            <a:r>
              <a:rPr lang="en-US" dirty="0"/>
              <a:t>in </a:t>
            </a:r>
            <a:r>
              <a:rPr lang="en-US" dirty="0" smtClean="0"/>
              <a:t>2001</a:t>
            </a:r>
          </a:p>
          <a:p>
            <a:pPr lvl="1"/>
            <a:r>
              <a:rPr lang="en-US" dirty="0" smtClean="0"/>
              <a:t>Goal: make it easier </a:t>
            </a:r>
            <a:r>
              <a:rPr lang="en-US" dirty="0"/>
              <a:t>to conduct reproducible consistent analysis of data from </a:t>
            </a:r>
            <a:r>
              <a:rPr lang="en-US" dirty="0" smtClean="0"/>
              <a:t>new high-throughput </a:t>
            </a:r>
            <a:r>
              <a:rPr lang="en-US" dirty="0"/>
              <a:t>biological </a:t>
            </a:r>
            <a:r>
              <a:rPr lang="en-US" dirty="0" smtClean="0"/>
              <a:t>technologies</a:t>
            </a:r>
          </a:p>
          <a:p>
            <a:pPr lvl="1"/>
            <a:endParaRPr lang="en-US" sz="1400" dirty="0"/>
          </a:p>
          <a:p>
            <a:r>
              <a:rPr lang="en-US" dirty="0" smtClean="0"/>
              <a:t>Core </a:t>
            </a:r>
            <a:r>
              <a:rPr lang="en-US" dirty="0"/>
              <a:t>maintainers of the </a:t>
            </a:r>
            <a:r>
              <a:rPr lang="en-US" dirty="0" smtClean="0"/>
              <a:t>Bioconductor </a:t>
            </a:r>
            <a:r>
              <a:rPr lang="en-US" dirty="0"/>
              <a:t>website </a:t>
            </a:r>
            <a:r>
              <a:rPr lang="en-US" dirty="0" smtClean="0"/>
              <a:t>located </a:t>
            </a:r>
            <a:r>
              <a:rPr lang="en-US" dirty="0"/>
              <a:t>at </a:t>
            </a:r>
            <a:r>
              <a:rPr lang="en-US" dirty="0" smtClean="0"/>
              <a:t>Fred Hutchinson </a:t>
            </a:r>
            <a:r>
              <a:rPr lang="en-US" dirty="0"/>
              <a:t>Cancer Research </a:t>
            </a:r>
            <a:r>
              <a:rPr lang="en-US" dirty="0" smtClean="0"/>
              <a:t>Center</a:t>
            </a:r>
          </a:p>
          <a:p>
            <a:endParaRPr lang="en-US" sz="1300" dirty="0"/>
          </a:p>
          <a:p>
            <a:r>
              <a:rPr lang="en-US" dirty="0"/>
              <a:t>Updated version released biannually </a:t>
            </a:r>
            <a:r>
              <a:rPr lang="en-US" dirty="0" smtClean="0"/>
              <a:t>coinciding </a:t>
            </a:r>
            <a:r>
              <a:rPr lang="en-US" dirty="0"/>
              <a:t>with </a:t>
            </a:r>
            <a:r>
              <a:rPr lang="en-US" dirty="0" smtClean="0"/>
              <a:t>the release </a:t>
            </a:r>
            <a:r>
              <a:rPr lang="en-US" dirty="0"/>
              <a:t>of </a:t>
            </a:r>
            <a:r>
              <a:rPr lang="en-US" dirty="0" smtClean="0"/>
              <a:t>R</a:t>
            </a:r>
          </a:p>
          <a:p>
            <a:endParaRPr lang="en-US" sz="1300" dirty="0"/>
          </a:p>
          <a:p>
            <a:r>
              <a:rPr lang="en-US" dirty="0"/>
              <a:t>Like R, there are contributed software packages</a:t>
            </a:r>
          </a:p>
        </p:txBody>
      </p:sp>
    </p:spTree>
    <p:extLst>
      <p:ext uri="{BB962C8B-B14F-4D97-AF65-F5344CB8AC3E}">
        <p14:creationId xmlns:p14="http://schemas.microsoft.com/office/powerpoint/2010/main" val="391701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27664"/>
            <a:ext cx="7543800" cy="724936"/>
          </a:xfrm>
        </p:spPr>
        <p:txBody>
          <a:bodyPr>
            <a:normAutofit/>
          </a:bodyPr>
          <a:lstStyle/>
          <a:p>
            <a:r>
              <a:rPr lang="en-US" sz="3400" dirty="0"/>
              <a:t>Goals of </a:t>
            </a:r>
            <a:r>
              <a:rPr lang="en-US" sz="3400" dirty="0" smtClean="0"/>
              <a:t>the Bioconductor Project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4114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Provide access to statistical and graphical tools for analysis </a:t>
            </a:r>
            <a:r>
              <a:rPr lang="en-US" dirty="0" smtClean="0"/>
              <a:t>of high-dimensional </a:t>
            </a:r>
            <a:r>
              <a:rPr lang="en-US" dirty="0"/>
              <a:t>biological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micro-array analysis</a:t>
            </a:r>
          </a:p>
          <a:p>
            <a:pPr lvl="1"/>
            <a:r>
              <a:rPr lang="en-US" dirty="0" smtClean="0"/>
              <a:t>analysis </a:t>
            </a:r>
            <a:r>
              <a:rPr lang="en-US" dirty="0"/>
              <a:t>of </a:t>
            </a:r>
            <a:r>
              <a:rPr lang="en-US" dirty="0" smtClean="0"/>
              <a:t>high-throughput</a:t>
            </a:r>
          </a:p>
          <a:p>
            <a:pPr lvl="1"/>
            <a:endParaRPr lang="en-US" dirty="0"/>
          </a:p>
          <a:p>
            <a:r>
              <a:rPr lang="en-US" dirty="0"/>
              <a:t>Include comprehensive documentation describing and </a:t>
            </a:r>
            <a:r>
              <a:rPr lang="en-US" dirty="0" smtClean="0"/>
              <a:t>providing examples </a:t>
            </a:r>
            <a:r>
              <a:rPr lang="en-US" dirty="0"/>
              <a:t>for </a:t>
            </a:r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Website </a:t>
            </a:r>
            <a:r>
              <a:rPr lang="en-US" dirty="0"/>
              <a:t>provides sample workflows for different types of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Packages </a:t>
            </a:r>
            <a:r>
              <a:rPr lang="en-US" dirty="0"/>
              <a:t>have associated vignettes that provide examples of how </a:t>
            </a:r>
            <a:r>
              <a:rPr lang="en-US" dirty="0" smtClean="0"/>
              <a:t>to use functions</a:t>
            </a:r>
          </a:p>
          <a:p>
            <a:pPr lvl="1"/>
            <a:endParaRPr lang="en-US" dirty="0"/>
          </a:p>
          <a:p>
            <a:r>
              <a:rPr lang="en-US" dirty="0"/>
              <a:t>Have additional tools to work with publically available databases </a:t>
            </a:r>
            <a:r>
              <a:rPr lang="en-US" dirty="0" smtClean="0"/>
              <a:t>and other </a:t>
            </a:r>
            <a:r>
              <a:rPr lang="en-US" dirty="0"/>
              <a:t>meta-data</a:t>
            </a:r>
          </a:p>
        </p:txBody>
      </p:sp>
    </p:spTree>
    <p:extLst>
      <p:ext uri="{BB962C8B-B14F-4D97-AF65-F5344CB8AC3E}">
        <p14:creationId xmlns:p14="http://schemas.microsoft.com/office/powerpoint/2010/main" val="428523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774573" y="673243"/>
            <a:ext cx="3429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60190" y="741368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Biological Question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790263" y="1407459"/>
            <a:ext cx="3429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182039" y="5197681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667000" y="5197681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66800" y="5203088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801467" y="3703355"/>
            <a:ext cx="3429000" cy="533400"/>
          </a:xfrm>
          <a:prstGeom prst="roundRect">
            <a:avLst/>
          </a:prstGeom>
          <a:solidFill>
            <a:srgbClr val="FF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803711" y="2932382"/>
            <a:ext cx="3429000" cy="533400"/>
          </a:xfrm>
          <a:prstGeom prst="roundRect">
            <a:avLst/>
          </a:prstGeom>
          <a:solidFill>
            <a:srgbClr val="FF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2821639" y="5867400"/>
            <a:ext cx="3429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723528" y="5197681"/>
            <a:ext cx="1371600" cy="533400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606126" y="3658309"/>
            <a:ext cx="1995377" cy="533400"/>
          </a:xfrm>
          <a:prstGeom prst="roundRect">
            <a:avLst/>
          </a:prstGeom>
          <a:solidFill>
            <a:srgbClr val="FF99FF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810432" y="2173941"/>
            <a:ext cx="3429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36501" y="2255975"/>
            <a:ext cx="336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 (e.g. Microarray)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48996" y="2982611"/>
            <a:ext cx="183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analysis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23528" y="3739453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4459939" y="1208884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own Arrow 20"/>
          <p:cNvSpPr/>
          <p:nvPr/>
        </p:nvSpPr>
        <p:spPr>
          <a:xfrm>
            <a:off x="4459939" y="1951603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4459939" y="2729325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>
            <a:off x="4470581" y="5039069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4459939" y="4249493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4448732" y="3473592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2831043" y="4500744"/>
            <a:ext cx="3429000" cy="533400"/>
          </a:xfrm>
          <a:prstGeom prst="roundRect">
            <a:avLst/>
          </a:prstGeom>
          <a:solidFill>
            <a:srgbClr val="FF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Down Arrow 29"/>
          <p:cNvSpPr/>
          <p:nvPr/>
        </p:nvSpPr>
        <p:spPr>
          <a:xfrm>
            <a:off x="4462176" y="5629552"/>
            <a:ext cx="152400" cy="20305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339617" y="1489493"/>
            <a:ext cx="245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12720" y="3785389"/>
            <a:ext cx="245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689815" y="4582778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339617" y="5903738"/>
            <a:ext cx="2566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Biological verification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and interpretation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96010" y="5279715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Estimation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887945" y="5285122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222470" y="528103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53539" y="5279715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Prediction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8299880" y="4500744"/>
            <a:ext cx="319416" cy="1900056"/>
          </a:xfrm>
          <a:prstGeom prst="rect">
            <a:avLst/>
          </a:prstGeom>
          <a:solidFill>
            <a:srgbClr val="66FF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endCxn id="39" idx="1"/>
          </p:cNvCxnSpPr>
          <p:nvPr/>
        </p:nvCxnSpPr>
        <p:spPr>
          <a:xfrm>
            <a:off x="8229600" y="5450772"/>
            <a:ext cx="7028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229599" y="5242126"/>
            <a:ext cx="0" cy="40692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334019" y="4452550"/>
            <a:ext cx="249555" cy="1996444"/>
          </a:xfrm>
          <a:prstGeom prst="rect">
            <a:avLst/>
          </a:prstGeom>
          <a:noFill/>
        </p:spPr>
        <p:txBody>
          <a:bodyPr vert="wordArtVert" wrap="none" lIns="0" tIns="0" rIns="0" bIns="0" rtlCol="0">
            <a:spAutoFit/>
          </a:bodyPr>
          <a:lstStyle/>
          <a:p>
            <a:r>
              <a:rPr lang="en-US" sz="1400" dirty="0" smtClean="0"/>
              <a:t>Analysis</a:t>
            </a:r>
            <a:endParaRPr lang="en-US" sz="14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6400800" y="2982611"/>
            <a:ext cx="0" cy="19694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8" idx="1"/>
          </p:cNvCxnSpPr>
          <p:nvPr/>
        </p:nvCxnSpPr>
        <p:spPr>
          <a:xfrm flipH="1">
            <a:off x="6387701" y="3925009"/>
            <a:ext cx="218425" cy="133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62000" y="939943"/>
            <a:ext cx="0" cy="527035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" idx="1"/>
          </p:cNvCxnSpPr>
          <p:nvPr/>
        </p:nvCxnSpPr>
        <p:spPr>
          <a:xfrm>
            <a:off x="762000" y="939943"/>
            <a:ext cx="201257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6" idx="1"/>
          </p:cNvCxnSpPr>
          <p:nvPr/>
        </p:nvCxnSpPr>
        <p:spPr>
          <a:xfrm flipH="1">
            <a:off x="762000" y="6210300"/>
            <a:ext cx="2059639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125066" y="5039069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103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Bioconductor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Lets take a look at the </a:t>
            </a:r>
            <a:r>
              <a:rPr lang="en-US" dirty="0" smtClean="0"/>
              <a:t>website...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hlinkClick r:id="rId2"/>
              </a:rPr>
              <a:t>http://bioconductor.org/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33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Bioconductor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90908" cy="3508977"/>
          </a:xfrm>
        </p:spPr>
        <p:txBody>
          <a:bodyPr>
            <a:normAutofit/>
          </a:bodyPr>
          <a:lstStyle/>
          <a:p>
            <a:r>
              <a:rPr lang="en-US" dirty="0"/>
              <a:t>All packages available in B</a:t>
            </a:r>
            <a:r>
              <a:rPr lang="en-US" dirty="0" smtClean="0"/>
              <a:t>ioconductor </a:t>
            </a:r>
            <a:r>
              <a:rPr lang="en-US" dirty="0"/>
              <a:t>are run using </a:t>
            </a:r>
            <a:r>
              <a:rPr lang="en-US" dirty="0" smtClean="0"/>
              <a:t>R </a:t>
            </a:r>
          </a:p>
          <a:p>
            <a:endParaRPr lang="en-US" dirty="0" smtClean="0"/>
          </a:p>
          <a:p>
            <a:r>
              <a:rPr lang="en-US" dirty="0" smtClean="0"/>
              <a:t>Bioconductor </a:t>
            </a:r>
            <a:r>
              <a:rPr lang="en-US" dirty="0"/>
              <a:t>must be installed within the R environment prior </a:t>
            </a:r>
            <a:r>
              <a:rPr lang="en-US" dirty="0" smtClean="0"/>
              <a:t>to installing </a:t>
            </a:r>
            <a:r>
              <a:rPr lang="en-US" dirty="0"/>
              <a:t>and using Bioconductor packages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source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("http://bioconductor.org/biocLite.R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6858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&gt; biocLite()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Bioconductor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610 packages total (for now…)</a:t>
            </a:r>
          </a:p>
          <a:p>
            <a:r>
              <a:rPr lang="en-US" dirty="0" smtClean="0"/>
              <a:t>Biobase </a:t>
            </a:r>
            <a:r>
              <a:rPr lang="en-US" dirty="0"/>
              <a:t>is the base package installed when you install B</a:t>
            </a:r>
            <a:r>
              <a:rPr lang="en-US" dirty="0" smtClean="0"/>
              <a:t>ioconductor</a:t>
            </a:r>
            <a:endParaRPr lang="en-US" dirty="0"/>
          </a:p>
          <a:p>
            <a:r>
              <a:rPr lang="en-US" dirty="0"/>
              <a:t>It includes several key packages (e.g. affy and limma) as well </a:t>
            </a:r>
            <a:r>
              <a:rPr lang="en-US" dirty="0" smtClean="0"/>
              <a:t>as several </a:t>
            </a:r>
            <a:r>
              <a:rPr lang="en-US" dirty="0"/>
              <a:t>sample datasets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biocLite(“Biobase”)</a:t>
            </a:r>
          </a:p>
          <a:p>
            <a:pPr marL="6858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&gt;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library(Biobase)</a:t>
            </a:r>
          </a:p>
        </p:txBody>
      </p:sp>
    </p:spTree>
    <p:extLst>
      <p:ext uri="{BB962C8B-B14F-4D97-AF65-F5344CB8AC3E}">
        <p14:creationId xmlns:p14="http://schemas.microsoft.com/office/powerpoint/2010/main" val="3462076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164</TotalTime>
  <Words>1249</Words>
  <Application>Microsoft Office PowerPoint</Application>
  <PresentationFormat>On-screen Show (4:3)</PresentationFormat>
  <Paragraphs>231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Austin</vt:lpstr>
      <vt:lpstr>An Introduction to Bioconductor</vt:lpstr>
      <vt:lpstr>Overview</vt:lpstr>
      <vt:lpstr>Bioconductor</vt:lpstr>
      <vt:lpstr>Bioconductor Project</vt:lpstr>
      <vt:lpstr>Goals of the Bioconductor Project</vt:lpstr>
      <vt:lpstr>PowerPoint Presentation</vt:lpstr>
      <vt:lpstr>Bioconductor website</vt:lpstr>
      <vt:lpstr>Installing Bioconductor</vt:lpstr>
      <vt:lpstr>Bioconductor Packages</vt:lpstr>
      <vt:lpstr>Basic Classes of Packages</vt:lpstr>
      <vt:lpstr>Help Files for Bioconductor Packages</vt:lpstr>
      <vt:lpstr>Package Nuances</vt:lpstr>
      <vt:lpstr>Example Use: Microarray Experiments</vt:lpstr>
      <vt:lpstr>Gene Detection</vt:lpstr>
      <vt:lpstr>Microarray Analysis</vt:lpstr>
      <vt:lpstr>Meta-Data</vt:lpstr>
      <vt:lpstr>Exploring sample.ExpressionSet</vt:lpstr>
      <vt:lpstr>Difference from S3 class object</vt:lpstr>
      <vt:lpstr>S4 Commands</vt:lpstr>
      <vt:lpstr>Accessing and Expression Set</vt:lpstr>
      <vt:lpstr>Exploring sample.ExpressionSet</vt:lpstr>
      <vt:lpstr>Visualizing the Data</vt:lpstr>
      <vt:lpstr>Subsetting the data</vt:lpstr>
      <vt:lpstr>Subsetting the data</vt:lpstr>
      <vt:lpstr>Next Steps?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Bioconductor</dc:title>
  <dc:creator>Bethany Wolf</dc:creator>
  <cp:lastModifiedBy>Bethany Wolf</cp:lastModifiedBy>
  <cp:revision>13</cp:revision>
  <dcterms:created xsi:type="dcterms:W3CDTF">2013-04-04T13:20:09Z</dcterms:created>
  <dcterms:modified xsi:type="dcterms:W3CDTF">2013-04-04T16:07:09Z</dcterms:modified>
</cp:coreProperties>
</file>