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52"/>
  </p:notesMasterIdLst>
  <p:sldIdLst>
    <p:sldId id="256" r:id="rId2"/>
    <p:sldId id="328" r:id="rId3"/>
    <p:sldId id="329" r:id="rId4"/>
    <p:sldId id="330" r:id="rId5"/>
    <p:sldId id="331" r:id="rId6"/>
    <p:sldId id="263" r:id="rId7"/>
    <p:sldId id="265" r:id="rId8"/>
    <p:sldId id="314" r:id="rId9"/>
    <p:sldId id="267" r:id="rId10"/>
    <p:sldId id="268" r:id="rId11"/>
    <p:sldId id="319" r:id="rId12"/>
    <p:sldId id="269" r:id="rId13"/>
    <p:sldId id="271" r:id="rId14"/>
    <p:sldId id="272" r:id="rId15"/>
    <p:sldId id="274" r:id="rId16"/>
    <p:sldId id="273" r:id="rId17"/>
    <p:sldId id="275" r:id="rId18"/>
    <p:sldId id="320" r:id="rId19"/>
    <p:sldId id="276" r:id="rId20"/>
    <p:sldId id="277" r:id="rId21"/>
    <p:sldId id="280" r:id="rId22"/>
    <p:sldId id="281" r:id="rId23"/>
    <p:sldId id="282" r:id="rId24"/>
    <p:sldId id="283" r:id="rId25"/>
    <p:sldId id="332" r:id="rId26"/>
    <p:sldId id="285" r:id="rId27"/>
    <p:sldId id="286" r:id="rId28"/>
    <p:sldId id="287" r:id="rId29"/>
    <p:sldId id="315" r:id="rId30"/>
    <p:sldId id="288" r:id="rId31"/>
    <p:sldId id="289" r:id="rId32"/>
    <p:sldId id="290" r:id="rId33"/>
    <p:sldId id="311" r:id="rId34"/>
    <p:sldId id="296" r:id="rId35"/>
    <p:sldId id="297" r:id="rId36"/>
    <p:sldId id="298" r:id="rId37"/>
    <p:sldId id="299" r:id="rId38"/>
    <p:sldId id="301" r:id="rId39"/>
    <p:sldId id="302" r:id="rId40"/>
    <p:sldId id="303" r:id="rId41"/>
    <p:sldId id="304" r:id="rId42"/>
    <p:sldId id="305" r:id="rId43"/>
    <p:sldId id="306" r:id="rId44"/>
    <p:sldId id="327" r:id="rId45"/>
    <p:sldId id="310" r:id="rId46"/>
    <p:sldId id="322" r:id="rId47"/>
    <p:sldId id="325" r:id="rId48"/>
    <p:sldId id="326" r:id="rId49"/>
    <p:sldId id="323" r:id="rId50"/>
    <p:sldId id="324" r:id="rId5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69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86" autoAdjust="0"/>
    <p:restoredTop sz="94707" autoAdjust="0"/>
  </p:normalViewPr>
  <p:slideViewPr>
    <p:cSldViewPr>
      <p:cViewPr varScale="1">
        <p:scale>
          <a:sx n="49" d="100"/>
          <a:sy n="49" d="100"/>
        </p:scale>
        <p:origin x="-437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48E2580-7E2F-4017-92A8-5F3D90B30C1B}" type="datetimeFigureOut">
              <a:rPr lang="en-US"/>
              <a:pPr>
                <a:defRPr/>
              </a:pPr>
              <a:t>3/28/2013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EA2943C-8554-43FF-B3CC-F59D4B692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7455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155E6F25-E135-427A-8CD4-3131F3B3B2FD}" type="slidenum">
              <a:rPr lang="en-US" sz="1200">
                <a:latin typeface="+mn-lt"/>
              </a:rPr>
              <a:pPr algn="r">
                <a:defRPr/>
              </a:pPr>
              <a:t>3</a:t>
            </a:fld>
            <a:endParaRPr lang="en-US" sz="1200">
              <a:latin typeface="+mn-lt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AF9C6A78-16B1-4CA3-BC7A-582A4E65C082}" type="slidenum">
              <a:rPr lang="en-US" sz="1200">
                <a:latin typeface="+mn-lt"/>
              </a:rPr>
              <a:pPr algn="r">
                <a:defRPr/>
              </a:pPr>
              <a:t>4</a:t>
            </a:fld>
            <a:endParaRPr lang="en-US" sz="1200">
              <a:latin typeface="+mn-lt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9161AB9D-190D-4F6E-893E-DAAD126D4C0B}" type="slidenum">
              <a:rPr lang="en-US" sz="1200">
                <a:latin typeface="+mn-lt"/>
              </a:rPr>
              <a:pPr algn="r">
                <a:defRPr/>
              </a:pPr>
              <a:t>5</a:t>
            </a:fld>
            <a:endParaRPr lang="en-US" sz="1200">
              <a:latin typeface="+mn-lt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Observations are measure in a bivariate way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16CC87-4EC6-495E-B2AC-8E9A52A78082}" type="datetimeFigureOut">
              <a:rPr lang="en-US" smtClean="0"/>
              <a:pPr>
                <a:defRPr/>
              </a:pPr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F3BCD8-6BC1-49EE-A7B8-01734E9CAB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686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16A15E-7DAA-4FC3-8930-514DBA82D085}" type="datetimeFigureOut">
              <a:rPr lang="en-US" smtClean="0"/>
              <a:pPr>
                <a:defRPr/>
              </a:pPr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FB30D5-264B-4D28-B233-B82472D89D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542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815911-DF42-40B3-A719-F753CA6D9D1D}" type="datetimeFigureOut">
              <a:rPr lang="en-US" smtClean="0"/>
              <a:pPr>
                <a:defRPr/>
              </a:pPr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21A81A-F61F-46C0-9F21-87293FEF6A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002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C77DB0-767C-44B2-A4A6-3CE449F5FCF7}" type="datetimeFigureOut">
              <a:rPr lang="en-US" smtClean="0"/>
              <a:pPr>
                <a:defRPr/>
              </a:pPr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8A1B4-58FB-48C3-8D77-B80D71C958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687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EADBCA-0BFA-4212-82D3-0D4B4FEC025B}" type="datetimeFigureOut">
              <a:rPr lang="en-US" smtClean="0"/>
              <a:pPr>
                <a:defRPr/>
              </a:pPr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28A88E-9B72-4B03-8066-B273B95B7C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008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0DC1DD-B039-4D0D-BC95-DCFE443F6A76}" type="datetimeFigureOut">
              <a:rPr lang="en-US" smtClean="0"/>
              <a:pPr>
                <a:defRPr/>
              </a:pPr>
              <a:t>3/28/2013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FDCF62-D224-48E0-9DFF-9C420D2419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8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631B44-868A-4DA9-901B-8D3FE1AD31F2}" type="datetimeFigureOut">
              <a:rPr lang="en-US" smtClean="0"/>
              <a:pPr>
                <a:defRPr/>
              </a:pPr>
              <a:t>3/28/2013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BE83B8-54F5-43C0-A3B2-2FD97B418C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813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0AC4D7-DCED-4D70-A510-C9C43A8806EA}" type="datetimeFigureOut">
              <a:rPr lang="en-US" smtClean="0"/>
              <a:pPr>
                <a:defRPr/>
              </a:pPr>
              <a:t>3/28/2013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E6BC2F-FD9E-4E61-9AD7-64466C5E31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52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BEA7E9-4929-4C18-BFE6-F4A5F22AC7ED}" type="datetimeFigureOut">
              <a:rPr lang="en-US" smtClean="0"/>
              <a:pPr>
                <a:defRPr/>
              </a:pPr>
              <a:t>3/28/2013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EBF4F1-471E-4871-A960-ECCA5F79A7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33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15E434-E5FB-4672-8703-4A89E0607B34}" type="datetimeFigureOut">
              <a:rPr lang="en-US" smtClean="0"/>
              <a:pPr>
                <a:defRPr/>
              </a:pPr>
              <a:t>3/28/2013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18B86C-3A0B-45FD-B723-AE24E04F55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47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0DBDAB-8AF5-42D8-9F70-8AE8358FA75E}" type="datetimeFigureOut">
              <a:rPr lang="en-US" smtClean="0"/>
              <a:pPr>
                <a:defRPr/>
              </a:pPr>
              <a:t>3/28/2013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3BCD7F-8723-4567-BC63-767BC943C5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71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AAC315-5D68-4E42-9235-A76991259481}" type="datetimeFigureOut">
              <a:rPr lang="en-US" smtClean="0"/>
              <a:pPr>
                <a:defRPr/>
              </a:pPr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EB58EC-B5B3-49D1-A50F-3E649908A59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77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stat.ethz.ch/R-manual/R-patched/library/stats/html/lm.html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ultiple_regression" TargetMode="External"/><Relationship Id="rId2" Type="http://schemas.openxmlformats.org/officeDocument/2006/relationships/hyperlink" Target="http://en.wikipedia.org/wiki/Variabl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Variance_inflation_factor" TargetMode="External"/><Relationship Id="rId5" Type="http://schemas.openxmlformats.org/officeDocument/2006/relationships/hyperlink" Target="http://en.wikipedia.org/wiki/Regression_coefficient" TargetMode="External"/><Relationship Id="rId4" Type="http://schemas.openxmlformats.org/officeDocument/2006/relationships/hyperlink" Target="http://en.wikipedia.org/wiki/Correlation_and_dependence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Regression in R</a:t>
            </a:r>
            <a:endParaRPr lang="en-US" dirty="0"/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March 28, 2013</a:t>
            </a:r>
          </a:p>
          <a:p>
            <a:pPr eaLnBrk="1" hangingPunct="1"/>
            <a:r>
              <a:rPr lang="en-US" dirty="0" smtClean="0"/>
              <a:t>Computing for Research 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3"/>
          <p:cNvSpPr txBox="1">
            <a:spLocks noChangeArrowheads="1"/>
          </p:cNvSpPr>
          <p:nvPr/>
        </p:nvSpPr>
        <p:spPr bwMode="auto">
          <a:xfrm>
            <a:off x="457200" y="1524000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</a:pPr>
            <a:r>
              <a:rPr lang="en-US" sz="2400" dirty="0">
                <a:solidFill>
                  <a:srgbClr val="9069FD"/>
                </a:solidFill>
                <a:latin typeface="Tw Cen MT" pitchFamily="34" charset="0"/>
                <a:hlinkClick r:id="rId2"/>
              </a:rPr>
              <a:t>http://stat.ethz.ch/R-manual/R-patched/library/stats/html/lm.html</a:t>
            </a:r>
            <a:endParaRPr lang="en-US" sz="2400" dirty="0">
              <a:solidFill>
                <a:srgbClr val="9069FD"/>
              </a:solidFill>
              <a:latin typeface="Tw Cen MT" pitchFamily="34" charset="0"/>
            </a:endParaRP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</a:pPr>
            <a:endParaRPr lang="en-US" sz="2400" dirty="0">
              <a:solidFill>
                <a:srgbClr val="9069FD"/>
              </a:solidFill>
              <a:latin typeface="Tw Cen MT" pitchFamily="34" charset="0"/>
            </a:endParaRP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lm(formula, data, subset, weights,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na.action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method = "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qr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", model = TRUE, x = FALSE, y = FALSE,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qr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TRUE,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singular.ok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TRUE, contrasts = NULL, offset, ...)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</a:pPr>
            <a:endParaRPr lang="en-US" sz="2300" dirty="0">
              <a:solidFill>
                <a:schemeClr val="tx2"/>
              </a:solidFill>
              <a:latin typeface="Tw Cen MT" pitchFamily="34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reg1 &lt;- lm(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height~age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data=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dat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 #simple regression</a:t>
            </a:r>
          </a:p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reg2 &lt;- lm(height ~ 1 , data=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dat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 #intercept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only</a:t>
            </a:r>
          </a:p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</a:pPr>
            <a:r>
              <a:rPr lang="en-US" dirty="0">
                <a:latin typeface="Tw Cen MT" pitchFamily="34" charset="0"/>
              </a:rPr>
              <a:t>#</a:t>
            </a:r>
            <a:r>
              <a:rPr lang="en-US" i="1" dirty="0">
                <a:latin typeface="Tw Cen MT" pitchFamily="34" charset="0"/>
              </a:rPr>
              <a:t>summary</a:t>
            </a:r>
            <a:r>
              <a:rPr lang="en-US" dirty="0">
                <a:latin typeface="Tw Cen MT" pitchFamily="34" charset="0"/>
              </a:rPr>
              <a:t> function will summarize the object.</a:t>
            </a:r>
          </a:p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</a:pPr>
            <a:r>
              <a:rPr lang="en-US" dirty="0" smtClean="0">
                <a:latin typeface="Tw Cen MT" pitchFamily="34" charset="0"/>
              </a:rPr>
              <a:t>#</a:t>
            </a:r>
            <a:r>
              <a:rPr lang="en-US" dirty="0">
                <a:latin typeface="Tw Cen MT" pitchFamily="34" charset="0"/>
              </a:rPr>
              <a:t>names(reg1) will tell you the attributes of the object.</a:t>
            </a:r>
          </a:p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</a:pPr>
            <a:endParaRPr lang="en-US" dirty="0">
              <a:latin typeface="Tw Cen MT" pitchFamily="34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</a:pPr>
            <a:endParaRPr lang="en-US" sz="2300" dirty="0">
              <a:latin typeface="Tw Cen MT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2192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2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rPr>
              <a:t>LM function in brief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 smtClean="0"/>
              <a:t>summary(lm)</a:t>
            </a:r>
          </a:p>
        </p:txBody>
      </p:sp>
      <p:sp>
        <p:nvSpPr>
          <p:cNvPr id="30722" name="Rectangle 3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r>
              <a:rPr lang="en-US" smtClean="0"/>
              <a:t>Call</a:t>
            </a:r>
          </a:p>
          <a:p>
            <a:r>
              <a:rPr lang="en-US" smtClean="0"/>
              <a:t>Residuals</a:t>
            </a:r>
          </a:p>
          <a:p>
            <a:r>
              <a:rPr lang="en-US" smtClean="0"/>
              <a:t>Coefficients</a:t>
            </a:r>
          </a:p>
          <a:p>
            <a:r>
              <a:rPr lang="en-US" smtClean="0"/>
              <a:t>Residual standard error</a:t>
            </a:r>
          </a:p>
          <a:p>
            <a:r>
              <a:rPr lang="en-US" smtClean="0"/>
              <a:t>R-squared</a:t>
            </a:r>
          </a:p>
          <a:p>
            <a:r>
              <a:rPr lang="en-US" smtClean="0"/>
              <a:t>F-statistic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57200" y="1524000"/>
            <a:ext cx="82296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40080" lvl="1" indent="-274320" fontAlgn="auto"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/>
            </a:pPr>
            <a:endParaRPr lang="en-US" sz="2400" dirty="0">
              <a:solidFill>
                <a:schemeClr val="tx2"/>
              </a:solidFill>
              <a:latin typeface="+mn-lt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defRPr/>
            </a:pPr>
            <a:endParaRPr lang="en-US" sz="2600" dirty="0">
              <a:latin typeface="+mn-lt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2192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sz="4200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9F9F9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1747" name="Rectangle 3"/>
          <p:cNvSpPr txBox="1">
            <a:spLocks noChangeArrowheads="1"/>
          </p:cNvSpPr>
          <p:nvPr/>
        </p:nvSpPr>
        <p:spPr bwMode="auto">
          <a:xfrm>
            <a:off x="457200" y="1524000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</a:pPr>
            <a:r>
              <a:rPr lang="en-US" sz="2800">
                <a:latin typeface="Tw Cen MT" pitchFamily="34" charset="0"/>
              </a:rPr>
              <a:t>Can accommodate weights (weighted regression)</a:t>
            </a:r>
          </a:p>
          <a:p>
            <a:pPr marL="639763" lvl="1" indent="-27305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</a:pPr>
            <a:r>
              <a:rPr lang="en-US" sz="2800">
                <a:latin typeface="Tw Cen MT" pitchFamily="34" charset="0"/>
              </a:rPr>
              <a:t>Survey weights, inverse probability weighting, etc.</a:t>
            </a:r>
          </a:p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</a:pPr>
            <a:r>
              <a:rPr lang="en-US" sz="2800">
                <a:latin typeface="Tw Cen MT" pitchFamily="34" charset="0"/>
              </a:rPr>
              <a:t>Results in standard regression model results including beta, SE(beta), Wald T-tests, p-values</a:t>
            </a:r>
            <a:endParaRPr lang="en-US" sz="2800" baseline="30000">
              <a:latin typeface="Tw Cen MT" pitchFamily="34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</a:pPr>
            <a:r>
              <a:rPr lang="en-US" sz="2800">
                <a:latin typeface="Tw Cen MT" pitchFamily="34" charset="0"/>
              </a:rPr>
              <a:t>Can obtain ANOVA, ANCOVA results</a:t>
            </a:r>
          </a:p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</a:pPr>
            <a:r>
              <a:rPr lang="en-US" sz="2800">
                <a:latin typeface="Tw Cen MT" pitchFamily="34" charset="0"/>
              </a:rPr>
              <a:t>Can specify contrasts for predictors</a:t>
            </a:r>
          </a:p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</a:pPr>
            <a:r>
              <a:rPr lang="en-US" sz="2800">
                <a:latin typeface="Tw Cen MT" pitchFamily="34" charset="0"/>
              </a:rPr>
              <a:t>Can do some regression diagnostics, residual analysis</a:t>
            </a:r>
          </a:p>
          <a:p>
            <a:pPr marL="1143000" lvl="2" indent="-22860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</a:pPr>
            <a:r>
              <a:rPr lang="en-US" sz="2800">
                <a:latin typeface="Tw Cen MT" pitchFamily="34" charset="0"/>
              </a:rPr>
              <a:t>Let’s do some of this 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endParaRPr lang="en-US" sz="2400">
              <a:solidFill>
                <a:schemeClr val="tx2"/>
              </a:solidFill>
              <a:latin typeface="Tw Cen MT" pitchFamily="34" charset="0"/>
            </a:endParaRP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Char char=""/>
            </a:pPr>
            <a:endParaRPr lang="en-US" sz="2400">
              <a:solidFill>
                <a:schemeClr val="tx2"/>
              </a:solidFill>
              <a:latin typeface="Tw Cen MT" pitchFamily="34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</a:pPr>
            <a:endParaRPr lang="en-US" sz="2600">
              <a:latin typeface="Tw Cen MT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2192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2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rPr>
              <a:t>LM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57200" y="1524000"/>
            <a:ext cx="82296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40080" lvl="1" indent="-274320" fontAlgn="auto"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/>
            </a:pPr>
            <a:endParaRPr lang="en-US" sz="2400" dirty="0">
              <a:solidFill>
                <a:schemeClr val="tx2"/>
              </a:solidFill>
              <a:latin typeface="+mn-lt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defRPr/>
            </a:pPr>
            <a:endParaRPr lang="en-US" sz="2600" dirty="0">
              <a:latin typeface="+mn-lt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2192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sz="4200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9F9F9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524000"/>
            <a:ext cx="82296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40080" lvl="1" indent="-274320" fontAlgn="auto"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None/>
              <a:defRPr/>
            </a:pPr>
            <a:r>
              <a:rPr lang="en-US" sz="2400" dirty="0">
                <a:solidFill>
                  <a:schemeClr val="tx2"/>
                </a:solidFill>
                <a:latin typeface="+mn-lt"/>
              </a:rPr>
              <a:t>Anyone remember?!</a:t>
            </a:r>
          </a:p>
          <a:p>
            <a:pPr marL="640080" lvl="1" indent="-274320" fontAlgn="auto"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/>
            </a:pPr>
            <a:endParaRPr lang="en-US" sz="2400" dirty="0">
              <a:solidFill>
                <a:schemeClr val="tx2"/>
              </a:solidFill>
              <a:latin typeface="+mn-lt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defRPr/>
            </a:pPr>
            <a:endParaRPr lang="en-US" sz="2600" dirty="0">
              <a:latin typeface="+mn-lt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2192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2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rPr>
              <a:t>4 Assumptions of linear regression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57200" y="1524000"/>
            <a:ext cx="82296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40080" lvl="1" indent="-274320" fontAlgn="auto"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/>
            </a:pPr>
            <a:endParaRPr lang="en-US" sz="2400" dirty="0">
              <a:solidFill>
                <a:schemeClr val="tx2"/>
              </a:solidFill>
              <a:latin typeface="+mn-lt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defRPr/>
            </a:pPr>
            <a:endParaRPr lang="en-US" sz="2600" dirty="0">
              <a:latin typeface="+mn-lt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2192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sz="4200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9F9F9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3795" name="Rectangle 3"/>
          <p:cNvSpPr txBox="1">
            <a:spLocks noChangeArrowheads="1"/>
          </p:cNvSpPr>
          <p:nvPr/>
        </p:nvSpPr>
        <p:spPr bwMode="auto">
          <a:xfrm>
            <a:off x="457200" y="1524000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22325" lvl="1" indent="-457200">
              <a:spcBef>
                <a:spcPts val="300"/>
              </a:spcBef>
              <a:buClr>
                <a:srgbClr val="C2703D"/>
              </a:buClr>
              <a:buSzPct val="85000"/>
              <a:buFontTx/>
              <a:buAutoNum type="arabicPeriod"/>
            </a:pPr>
            <a:r>
              <a:rPr lang="en-US" sz="2800">
                <a:solidFill>
                  <a:schemeClr val="tx2"/>
                </a:solidFill>
                <a:latin typeface="Tw Cen MT" pitchFamily="34" charset="0"/>
              </a:rPr>
              <a:t>Linearity of Y in X</a:t>
            </a:r>
          </a:p>
          <a:p>
            <a:pPr marL="822325" lvl="1" indent="-457200">
              <a:spcBef>
                <a:spcPts val="300"/>
              </a:spcBef>
              <a:buClr>
                <a:srgbClr val="C2703D"/>
              </a:buClr>
              <a:buSzPct val="85000"/>
              <a:buFontTx/>
              <a:buAutoNum type="arabicPeriod"/>
            </a:pPr>
            <a:r>
              <a:rPr lang="en-US" sz="2800">
                <a:solidFill>
                  <a:schemeClr val="tx2"/>
                </a:solidFill>
                <a:latin typeface="Tw Cen MT" pitchFamily="34" charset="0"/>
              </a:rPr>
              <a:t>Independence of the residuals (error terms are uncorrelated)</a:t>
            </a:r>
          </a:p>
          <a:p>
            <a:pPr marL="822325" lvl="1" indent="-457200">
              <a:spcBef>
                <a:spcPts val="300"/>
              </a:spcBef>
              <a:buClr>
                <a:srgbClr val="C2703D"/>
              </a:buClr>
              <a:buSzPct val="85000"/>
              <a:buFontTx/>
              <a:buAutoNum type="arabicPeriod"/>
            </a:pPr>
            <a:r>
              <a:rPr lang="en-US" sz="2800">
                <a:solidFill>
                  <a:schemeClr val="tx2"/>
                </a:solidFill>
                <a:latin typeface="Tw Cen MT" pitchFamily="34" charset="0"/>
              </a:rPr>
              <a:t>Normality of residual distribution</a:t>
            </a:r>
          </a:p>
          <a:p>
            <a:pPr marL="822325" lvl="1" indent="-457200">
              <a:spcBef>
                <a:spcPts val="300"/>
              </a:spcBef>
              <a:buClr>
                <a:srgbClr val="C2703D"/>
              </a:buClr>
              <a:buSzPct val="85000"/>
              <a:buFontTx/>
              <a:buAutoNum type="arabicPeriod"/>
            </a:pPr>
            <a:r>
              <a:rPr lang="en-US" sz="2800">
                <a:solidFill>
                  <a:schemeClr val="tx2"/>
                </a:solidFill>
                <a:latin typeface="Tw Cen MT" pitchFamily="34" charset="0"/>
              </a:rPr>
              <a:t>Homoscedasticity of errors (constant residual variance vs independent variables and fitted values)</a:t>
            </a:r>
          </a:p>
          <a:p>
            <a:pPr marL="822325" lvl="1" indent="-457200">
              <a:spcBef>
                <a:spcPts val="300"/>
              </a:spcBef>
              <a:buClr>
                <a:srgbClr val="C2703D"/>
              </a:buClr>
              <a:buSzPct val="85000"/>
              <a:buFontTx/>
              <a:buAutoNum type="arabicPeriod"/>
            </a:pPr>
            <a:endParaRPr lang="en-US" sz="2400">
              <a:solidFill>
                <a:schemeClr val="tx2"/>
              </a:solidFill>
              <a:latin typeface="Tw Cen MT" pitchFamily="34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</a:pPr>
            <a:endParaRPr lang="en-US" sz="2600">
              <a:latin typeface="Tw Cen MT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2192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2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rPr>
              <a:t>4 Assumptions of linear regression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3"/>
          <p:cNvSpPr txBox="1">
            <a:spLocks noChangeArrowheads="1"/>
          </p:cNvSpPr>
          <p:nvPr/>
        </p:nvSpPr>
        <p:spPr bwMode="auto">
          <a:xfrm>
            <a:off x="228600" y="1371600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4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reg1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4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summary(reg1)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4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names(reg1)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4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plot(</a:t>
            </a:r>
            <a:r>
              <a:rPr lang="en-US" sz="2400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age,height</a:t>
            </a:r>
            <a:r>
              <a:rPr lang="en-US" sz="24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endParaRPr lang="en-US" sz="2400" dirty="0">
              <a:solidFill>
                <a:schemeClr val="tx2"/>
              </a:solidFill>
              <a:latin typeface="Tw Cen MT" pitchFamily="34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</a:pPr>
            <a:endParaRPr lang="en-US" sz="2600" dirty="0">
              <a:latin typeface="Tw Cen MT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2192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2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rPr>
              <a:t>Basic Checks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57200" y="1524000"/>
            <a:ext cx="82296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40080" lvl="1" indent="-274320" fontAlgn="auto"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/>
            </a:pPr>
            <a:endParaRPr lang="en-US" sz="2400" dirty="0">
              <a:solidFill>
                <a:schemeClr val="tx2"/>
              </a:solidFill>
              <a:latin typeface="+mn-lt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defRPr/>
            </a:pPr>
            <a:endParaRPr lang="en-US" sz="2600" dirty="0">
              <a:latin typeface="+mn-lt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2192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sz="4200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9F9F9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524000"/>
            <a:ext cx="8229600" cy="45720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640080" lvl="1" indent="-274320" fontAlgn="auto"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None/>
              <a:defRPr/>
            </a:pPr>
            <a:r>
              <a:rPr lang="en-US" sz="24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par(</a:t>
            </a:r>
            <a:r>
              <a:rPr lang="en-US" sz="2400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mfrow</a:t>
            </a:r>
            <a:r>
              <a:rPr lang="en-US" sz="24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=c(2,2</a:t>
            </a:r>
            <a:r>
              <a:rPr lang="en-US" sz="2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))</a:t>
            </a:r>
          </a:p>
          <a:p>
            <a:pPr marL="640080" lvl="1" indent="-274320" fontAlgn="auto"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None/>
              <a:defRPr/>
            </a:pPr>
            <a:r>
              <a:rPr lang="en-US" sz="2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par(mar=c(5,5,2,2))</a:t>
            </a:r>
            <a:endParaRPr lang="en-US" sz="2400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 marL="640080" lvl="1" indent="-274320" fontAlgn="auto"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None/>
              <a:defRPr/>
            </a:pPr>
            <a:r>
              <a:rPr lang="en-US" sz="24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attach(reg1)</a:t>
            </a:r>
          </a:p>
          <a:p>
            <a:pPr marL="640080" lvl="1" indent="-274320" fontAlgn="auto"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None/>
              <a:defRPr/>
            </a:pPr>
            <a:r>
              <a:rPr lang="en-US" sz="2400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24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(residuals)</a:t>
            </a:r>
          </a:p>
          <a:p>
            <a:pPr marL="640080" lvl="1" indent="-274320" fontAlgn="auto"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None/>
              <a:defRPr/>
            </a:pPr>
            <a:r>
              <a:rPr lang="en-US" sz="24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plot(</a:t>
            </a:r>
            <a:r>
              <a:rPr lang="en-US" sz="2400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age,residuals</a:t>
            </a:r>
            <a:r>
              <a:rPr lang="en-US" sz="24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640080" lvl="1" indent="-274320" fontAlgn="auto"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None/>
              <a:defRPr/>
            </a:pPr>
            <a:r>
              <a:rPr lang="en-US" sz="24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plot(</a:t>
            </a:r>
            <a:r>
              <a:rPr lang="en-US" sz="2400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fitted.values,residuals</a:t>
            </a:r>
            <a:r>
              <a:rPr lang="en-US" sz="24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640080" lvl="1" indent="-274320" fontAlgn="auto"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None/>
              <a:defRPr/>
            </a:pPr>
            <a:r>
              <a:rPr lang="en-US" sz="24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plot(</a:t>
            </a:r>
            <a:r>
              <a:rPr lang="en-US" sz="2400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height,fitted.values</a:t>
            </a:r>
            <a:r>
              <a:rPr lang="en-US" sz="24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640080" lvl="1" indent="-274320" fontAlgn="auto"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None/>
              <a:defRPr/>
            </a:pPr>
            <a:r>
              <a:rPr lang="en-US" sz="24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400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bline</a:t>
            </a:r>
            <a:r>
              <a:rPr lang="en-US" sz="24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(0,1)</a:t>
            </a:r>
          </a:p>
          <a:p>
            <a:pPr marL="640080" lvl="1" indent="-274320" fontAlgn="auto"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None/>
              <a:defRPr/>
            </a:pPr>
            <a:r>
              <a:rPr lang="en-US" sz="24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plot(reg1) #built in </a:t>
            </a:r>
            <a:r>
              <a:rPr lang="en-US" sz="2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diagnostics</a:t>
            </a:r>
          </a:p>
          <a:p>
            <a:pPr marL="640080" lvl="1" indent="-274320" fontAlgn="auto"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None/>
              <a:defRPr/>
            </a:pPr>
            <a:endParaRPr lang="en-US" sz="2400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 marL="640080" lvl="1" indent="-274320" fontAlgn="auto"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defRPr/>
            </a:pPr>
            <a:r>
              <a:rPr lang="en-US" sz="2400" dirty="0">
                <a:solidFill>
                  <a:schemeClr val="tx2"/>
                </a:solidFill>
                <a:latin typeface="+mn-lt"/>
              </a:rPr>
              <a:t>http://stat.ethz.ch/R-manual/R-patched/library/stats/html/plot.lm.html</a:t>
            </a:r>
          </a:p>
          <a:p>
            <a:pPr marL="640080" lvl="1" indent="-274320" fontAlgn="auto"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/>
            </a:pPr>
            <a:endParaRPr lang="en-US" sz="2400" dirty="0">
              <a:solidFill>
                <a:schemeClr val="tx2"/>
              </a:solidFill>
              <a:latin typeface="+mn-lt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defRPr/>
            </a:pPr>
            <a:endParaRPr lang="en-US" sz="2600" dirty="0">
              <a:latin typeface="+mn-lt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2192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2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rPr>
              <a:t>Basic Checks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75" y="304800"/>
            <a:ext cx="88773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6" name="TextBox 2"/>
          <p:cNvSpPr txBox="1">
            <a:spLocks noChangeArrowheads="1"/>
          </p:cNvSpPr>
          <p:nvPr/>
        </p:nvSpPr>
        <p:spPr bwMode="auto">
          <a:xfrm>
            <a:off x="1371600" y="5943600"/>
            <a:ext cx="67230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w Cen MT" pitchFamily="34" charset="0"/>
              </a:rPr>
              <a:t>Checks for homogeneity of error variance (1), normality of residuals (2),</a:t>
            </a:r>
          </a:p>
          <a:p>
            <a:r>
              <a:rPr lang="en-US">
                <a:latin typeface="Tw Cen MT" pitchFamily="34" charset="0"/>
              </a:rPr>
              <a:t>and outliers respectively (3&amp;4).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37890" name="Rectangle 3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500" smtClean="0"/>
              <a:t>Leverage is a measure of how far an independent variable deviates from its mean.  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High leverage points can have a great amount of effect on the estimate of regression coefficients. 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An extreme value on a predictor is a leverage point</a:t>
            </a:r>
          </a:p>
          <a:p>
            <a:pPr>
              <a:lnSpc>
                <a:spcPct val="90000"/>
              </a:lnSpc>
            </a:pPr>
            <a:r>
              <a:rPr lang="en-US" sz="2500" smtClean="0"/>
              <a:t>Cook’s Distance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Measures effect of deleting an observation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Combines information on leverage and residual value.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Large value merits closer examination as that observation may be a leverage point.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“Large” is arbitrary but is denoted by contours on the fourth plot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Some suggest Di &gt; 1 others suggest Di &gt; 4/n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3"/>
          <p:cNvSpPr txBox="1">
            <a:spLocks noChangeArrowheads="1"/>
          </p:cNvSpPr>
          <p:nvPr/>
        </p:nvSpPr>
        <p:spPr bwMode="auto">
          <a:xfrm>
            <a:off x="457200" y="1524000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0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X&lt;-c(0,1,0,0,1,1,0,0,0)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0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Y&lt;-c(15,2,7,5,2,5,7,8,4)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0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reg2 &lt;- lm(Y~X)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0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reg2.anova&lt;-</a:t>
            </a:r>
            <a:r>
              <a:rPr lang="en-US" sz="2000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anova</a:t>
            </a:r>
            <a:r>
              <a:rPr lang="en-US" sz="20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(reg2)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0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names(reg2.anova)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reg2.anova</a:t>
            </a:r>
            <a:endParaRPr lang="en-US" sz="2000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Arial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Calculate R2 = Coefficient of determination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Arial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“Proportion of variance in Y explained by X”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Arial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R2 = 1- (</a:t>
            </a:r>
            <a:r>
              <a:rPr lang="en-US" sz="2000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SSerr</a:t>
            </a:r>
            <a:r>
              <a:rPr lang="en-US" sz="20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Sstot</a:t>
            </a:r>
            <a:r>
              <a:rPr lang="en-US" sz="20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Arial" charset="0"/>
              <a:buChar char="•"/>
            </a:pPr>
            <a:endParaRPr lang="en-US" sz="2000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0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R2 &lt;- 1-(81.33/(43.56+81.33))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000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fstat</a:t>
            </a:r>
            <a:r>
              <a:rPr lang="en-US" sz="20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&lt;- reg2.anova$F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000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pval</a:t>
            </a:r>
            <a:r>
              <a:rPr lang="en-US" sz="20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&lt;- reg2.anova$P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</a:pPr>
            <a:endParaRPr lang="en-US" sz="2000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</a:pPr>
            <a:endParaRPr lang="en-US" sz="2000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2192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2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rPr>
              <a:t>ANOVA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/>
          <p:cNvSpPr>
            <a:spLocks noGrp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/>
              <a:t>Data</a:t>
            </a:r>
          </a:p>
        </p:txBody>
      </p:sp>
      <p:sp>
        <p:nvSpPr>
          <p:cNvPr id="88067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990600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sz="2100" smtClean="0"/>
              <a:t>RECALL, Simple linear regression describes the  </a:t>
            </a:r>
            <a:r>
              <a:rPr lang="en-US" sz="2100" u="sng" smtClean="0"/>
              <a:t>linear</a:t>
            </a:r>
            <a:r>
              <a:rPr lang="en-US" sz="2100" smtClean="0"/>
              <a:t> relationship  between a predictor variable, plotted on the </a:t>
            </a:r>
            <a:r>
              <a:rPr lang="en-US" sz="2100" i="1" smtClean="0"/>
              <a:t>x</a:t>
            </a:r>
            <a:r>
              <a:rPr lang="en-US" sz="2100" smtClean="0"/>
              <a:t>-axis, and a response variable, plotted on the </a:t>
            </a:r>
            <a:r>
              <a:rPr lang="en-US" sz="2100" i="1" smtClean="0"/>
              <a:t>y</a:t>
            </a:r>
            <a:r>
              <a:rPr lang="en-US" sz="2100" smtClean="0"/>
              <a:t>-axis</a:t>
            </a:r>
          </a:p>
        </p:txBody>
      </p:sp>
      <p:grpSp>
        <p:nvGrpSpPr>
          <p:cNvPr id="88068" name="Group 4"/>
          <p:cNvGrpSpPr>
            <a:grpSpLocks/>
          </p:cNvGrpSpPr>
          <p:nvPr/>
        </p:nvGrpSpPr>
        <p:grpSpPr bwMode="auto">
          <a:xfrm>
            <a:off x="2667000" y="3048000"/>
            <a:ext cx="3505200" cy="3186113"/>
            <a:chOff x="1824" y="1728"/>
            <a:chExt cx="2208" cy="2007"/>
          </a:xfrm>
        </p:grpSpPr>
        <p:sp>
          <p:nvSpPr>
            <p:cNvPr id="88069" name="Line 3"/>
            <p:cNvSpPr>
              <a:spLocks noChangeShapeType="1"/>
            </p:cNvSpPr>
            <p:nvPr/>
          </p:nvSpPr>
          <p:spPr bwMode="auto">
            <a:xfrm>
              <a:off x="2112" y="1776"/>
              <a:ext cx="0" cy="16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070" name="Line 4"/>
            <p:cNvSpPr>
              <a:spLocks noChangeShapeType="1"/>
            </p:cNvSpPr>
            <p:nvPr/>
          </p:nvSpPr>
          <p:spPr bwMode="auto">
            <a:xfrm>
              <a:off x="2112" y="3456"/>
              <a:ext cx="192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071" name="Text Box 5"/>
            <p:cNvSpPr txBox="1">
              <a:spLocks noChangeArrowheads="1"/>
            </p:cNvSpPr>
            <p:nvPr/>
          </p:nvSpPr>
          <p:spPr bwMode="auto">
            <a:xfrm>
              <a:off x="2064" y="3504"/>
              <a:ext cx="19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>
                  <a:latin typeface="Times New Roman" pitchFamily="18" charset="0"/>
                </a:rPr>
                <a:t>Independent Variable (X)</a:t>
              </a:r>
            </a:p>
          </p:txBody>
        </p:sp>
        <p:sp>
          <p:nvSpPr>
            <p:cNvPr id="88072" name="Oval 6"/>
            <p:cNvSpPr>
              <a:spLocks noChangeArrowheads="1"/>
            </p:cNvSpPr>
            <p:nvPr/>
          </p:nvSpPr>
          <p:spPr bwMode="auto">
            <a:xfrm>
              <a:off x="3696" y="2016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8073" name="Oval 7"/>
            <p:cNvSpPr>
              <a:spLocks noChangeArrowheads="1"/>
            </p:cNvSpPr>
            <p:nvPr/>
          </p:nvSpPr>
          <p:spPr bwMode="auto">
            <a:xfrm>
              <a:off x="3168" y="2304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8074" name="Oval 8"/>
            <p:cNvSpPr>
              <a:spLocks noChangeArrowheads="1"/>
            </p:cNvSpPr>
            <p:nvPr/>
          </p:nvSpPr>
          <p:spPr bwMode="auto">
            <a:xfrm>
              <a:off x="2880" y="2544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8075" name="Oval 9"/>
            <p:cNvSpPr>
              <a:spLocks noChangeArrowheads="1"/>
            </p:cNvSpPr>
            <p:nvPr/>
          </p:nvSpPr>
          <p:spPr bwMode="auto">
            <a:xfrm>
              <a:off x="2304" y="3120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8076" name="Oval 10"/>
            <p:cNvSpPr>
              <a:spLocks noChangeArrowheads="1"/>
            </p:cNvSpPr>
            <p:nvPr/>
          </p:nvSpPr>
          <p:spPr bwMode="auto">
            <a:xfrm>
              <a:off x="3456" y="2256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8077" name="Oval 11"/>
            <p:cNvSpPr>
              <a:spLocks noChangeArrowheads="1"/>
            </p:cNvSpPr>
            <p:nvPr/>
          </p:nvSpPr>
          <p:spPr bwMode="auto">
            <a:xfrm>
              <a:off x="2928" y="2832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8078" name="Oval 12"/>
            <p:cNvSpPr>
              <a:spLocks noChangeArrowheads="1"/>
            </p:cNvSpPr>
            <p:nvPr/>
          </p:nvSpPr>
          <p:spPr bwMode="auto">
            <a:xfrm>
              <a:off x="2640" y="2784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8079" name="Oval 13"/>
            <p:cNvSpPr>
              <a:spLocks noChangeArrowheads="1"/>
            </p:cNvSpPr>
            <p:nvPr/>
          </p:nvSpPr>
          <p:spPr bwMode="auto">
            <a:xfrm>
              <a:off x="2496" y="3024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8080" name="Oval 14"/>
            <p:cNvSpPr>
              <a:spLocks noChangeArrowheads="1"/>
            </p:cNvSpPr>
            <p:nvPr/>
          </p:nvSpPr>
          <p:spPr bwMode="auto">
            <a:xfrm>
              <a:off x="3408" y="2016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8081" name="Oval 15"/>
            <p:cNvSpPr>
              <a:spLocks noChangeArrowheads="1"/>
            </p:cNvSpPr>
            <p:nvPr/>
          </p:nvSpPr>
          <p:spPr bwMode="auto">
            <a:xfrm>
              <a:off x="3264" y="2640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8082" name="Text Box 16"/>
            <p:cNvSpPr txBox="1">
              <a:spLocks noChangeArrowheads="1"/>
            </p:cNvSpPr>
            <p:nvPr/>
          </p:nvSpPr>
          <p:spPr bwMode="auto">
            <a:xfrm rot="-5400000">
              <a:off x="1052" y="2500"/>
              <a:ext cx="17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>
                  <a:latin typeface="Times New Roman" pitchFamily="18" charset="0"/>
                </a:rPr>
                <a:t>dependent Variable (Y)</a:t>
              </a:r>
            </a:p>
          </p:txBody>
        </p:sp>
        <p:sp>
          <p:nvSpPr>
            <p:cNvPr id="88083" name="Line 17"/>
            <p:cNvSpPr>
              <a:spLocks noChangeShapeType="1"/>
            </p:cNvSpPr>
            <p:nvPr/>
          </p:nvSpPr>
          <p:spPr bwMode="auto">
            <a:xfrm flipV="1">
              <a:off x="2112" y="1920"/>
              <a:ext cx="1728" cy="1536"/>
            </a:xfrm>
            <a:prstGeom prst="line">
              <a:avLst/>
            </a:prstGeom>
            <a:noFill/>
            <a:ln w="5080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3"/>
          <p:cNvSpPr txBox="1">
            <a:spLocks noChangeArrowheads="1"/>
          </p:cNvSpPr>
          <p:nvPr/>
        </p:nvSpPr>
        <p:spPr bwMode="auto">
          <a:xfrm>
            <a:off x="457200" y="1524000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</a:pPr>
            <a:r>
              <a:rPr lang="en-US" sz="2400">
                <a:solidFill>
                  <a:srgbClr val="9069FD"/>
                </a:solidFill>
                <a:latin typeface="Tw Cen MT" pitchFamily="34" charset="0"/>
              </a:rPr>
              <a:t>http://web.njit.edu/all_topics/Prog_Lang_Docs/html/library/base/html/glm.html</a:t>
            </a:r>
          </a:p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</a:pPr>
            <a:endParaRPr lang="en-US" sz="2600">
              <a:solidFill>
                <a:srgbClr val="9069FD"/>
              </a:solidFill>
              <a:latin typeface="Tw Cen MT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2192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2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rPr>
              <a:t>GLM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Generalized Linear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700" dirty="0" smtClean="0"/>
              <a:t>We use the command:</a:t>
            </a:r>
            <a:br>
              <a:rPr lang="en-US" sz="2700" dirty="0" smtClean="0"/>
            </a:b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glm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(outcome ~ predictor1 + predictor2 + predictor3 )</a:t>
            </a:r>
          </a:p>
          <a:p>
            <a:pPr eaLnBrk="1" hangingPunct="1"/>
            <a:r>
              <a:rPr lang="en-US" sz="2700" dirty="0" smtClean="0"/>
              <a:t>GLMs default is linear regression, so need not specify link function or distribution.</a:t>
            </a:r>
          </a:p>
          <a:p>
            <a:pPr eaLnBrk="1" hangingPunct="1"/>
            <a:r>
              <a:rPr lang="en-US" sz="2700" dirty="0" smtClean="0"/>
              <a:t>GLM takes the argument “family”</a:t>
            </a:r>
          </a:p>
          <a:p>
            <a:pPr eaLnBrk="1" hangingPunct="1"/>
            <a:r>
              <a:rPr lang="en-US" sz="2700" dirty="0" smtClean="0"/>
              <a:t>family = description of the error distribution and link function to be used in the model. This can be a character string naming a family function, a family function or the result of a call to a family function.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GLM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Linear regression (normal, identity)</a:t>
            </a:r>
          </a:p>
          <a:p>
            <a:pPr eaLnBrk="1" hangingPunct="1"/>
            <a:r>
              <a:rPr lang="en-US" smtClean="0"/>
              <a:t>Logistic regression (binomial, logit)</a:t>
            </a:r>
          </a:p>
          <a:p>
            <a:pPr eaLnBrk="1" hangingPunct="1"/>
            <a:r>
              <a:rPr lang="en-US" smtClean="0"/>
              <a:t>Poisson regression (Poisson, log)</a:t>
            </a:r>
          </a:p>
          <a:p>
            <a:pPr eaLnBrk="1" hangingPunct="1"/>
            <a:r>
              <a:rPr lang="en-US" smtClean="0"/>
              <a:t>Variations of these and more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Some families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700" smtClean="0"/>
              <a:t>family(object, ...) 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binomial(link = "logit") 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>
                <a:solidFill>
                  <a:srgbClr val="FF0000"/>
                </a:solidFill>
              </a:rPr>
              <a:t>gaussian(link = "identity") </a:t>
            </a:r>
            <a:r>
              <a:rPr lang="en-US" sz="2800" smtClean="0">
                <a:solidFill>
                  <a:srgbClr val="FF0000"/>
                </a:solidFill>
              </a:rPr>
              <a:t>#REGRESSION, DEFAULT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gamma(link = "inverse") 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inverse.gaussian(link = "1/mu^2") 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poisson(link = "log") 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quasi(link = "identity", variance = "constant") 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quasibinomial(link = "logit") 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quasipoisson(link = "log")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From psychiatric study</a:t>
            </a:r>
          </a:p>
          <a:p>
            <a:pPr eaLnBrk="1" hangingPunct="1"/>
            <a:r>
              <a:rPr lang="en-US" smtClean="0"/>
              <a:t>X=number of daily hassles</a:t>
            </a:r>
          </a:p>
          <a:p>
            <a:pPr eaLnBrk="1" hangingPunct="1"/>
            <a:r>
              <a:rPr lang="en-US" smtClean="0"/>
              <a:t>Y=anxiety symptomatology</a:t>
            </a:r>
          </a:p>
          <a:p>
            <a:pPr eaLnBrk="1" hangingPunct="1"/>
            <a:r>
              <a:rPr lang="en-US" smtClean="0"/>
              <a:t>Do number of self reported hassles predict anxiety symptoms?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 dirty="0" smtClean="0"/>
              <a:t>Code</a:t>
            </a:r>
          </a:p>
        </p:txBody>
      </p:sp>
      <p:sp>
        <p:nvSpPr>
          <p:cNvPr id="95235" name="Rectangle 3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n-US" sz="2200" dirty="0" err="1" smtClean="0"/>
              <a:t>setwd</a:t>
            </a:r>
            <a:r>
              <a:rPr lang="en-US" sz="2200" dirty="0" smtClean="0"/>
              <a:t>("Z:\\</a:t>
            </a:r>
            <a:r>
              <a:rPr lang="en-US" sz="2200" dirty="0" err="1" smtClean="0"/>
              <a:t>public_html</a:t>
            </a:r>
            <a:r>
              <a:rPr lang="en-US" sz="2200" dirty="0" smtClean="0"/>
              <a:t>\\teaching\\statcomputing.2013\\Lectures\\Lecture22.RRegression") </a:t>
            </a:r>
          </a:p>
          <a:p>
            <a:pPr>
              <a:lnSpc>
                <a:spcPct val="80000"/>
              </a:lnSpc>
              <a:buNone/>
            </a:pPr>
            <a:r>
              <a:rPr lang="en-US" sz="2200" dirty="0" smtClean="0"/>
              <a:t>data1 &lt;- </a:t>
            </a:r>
            <a:r>
              <a:rPr lang="en-US" sz="2200" dirty="0" err="1" smtClean="0"/>
              <a:t>read.table</a:t>
            </a:r>
            <a:r>
              <a:rPr lang="en-US" sz="2200" dirty="0" smtClean="0"/>
              <a:t>("HASSLES.txt", header = TRUE)</a:t>
            </a:r>
          </a:p>
          <a:p>
            <a:pPr>
              <a:lnSpc>
                <a:spcPct val="80000"/>
              </a:lnSpc>
              <a:buNone/>
            </a:pPr>
            <a:r>
              <a:rPr lang="en-US" sz="2200" dirty="0" smtClean="0"/>
              <a:t>data1[1] # Vector: See first variable values with name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/>
              <a:t>data1[[1]] #List: See first variable values without name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err="1" smtClean="0"/>
              <a:t>hist</a:t>
            </a:r>
            <a:r>
              <a:rPr lang="en-US" sz="2200" dirty="0" smtClean="0"/>
              <a:t>(data1$HASSLES)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/>
              <a:t>plot(data1$HASSLES,data1$ANX)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err="1" smtClean="0"/>
              <a:t>glm</a:t>
            </a:r>
            <a:r>
              <a:rPr lang="en-US" sz="2200" dirty="0" smtClean="0"/>
              <a:t>(ANX ~HASSLES, data = </a:t>
            </a:r>
            <a:r>
              <a:rPr lang="en-US" sz="2200" dirty="0" err="1" smtClean="0"/>
              <a:t>as.data.frame</a:t>
            </a:r>
            <a:r>
              <a:rPr lang="en-US" sz="2200" dirty="0" smtClean="0"/>
              <a:t>(data1))</a:t>
            </a:r>
          </a:p>
          <a:p>
            <a:pPr eaLnBrk="1" hangingPunct="1">
              <a:lnSpc>
                <a:spcPct val="80000"/>
              </a:lnSpc>
            </a:pPr>
            <a:endParaRPr lang="en-US" sz="22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/>
              <a:t>#LINEAR REGRESSION IS DEFAULT. IF IT WERE NOT, WE'D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/>
              <a:t>#SPECIFY FAMILY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err="1" smtClean="0"/>
              <a:t>glm.linear</a:t>
            </a:r>
            <a:r>
              <a:rPr lang="en-US" sz="2200" dirty="0" smtClean="0"/>
              <a:t> &lt;- </a:t>
            </a:r>
            <a:r>
              <a:rPr lang="en-US" sz="2200" dirty="0" err="1" smtClean="0"/>
              <a:t>glm</a:t>
            </a:r>
            <a:r>
              <a:rPr lang="en-US" sz="2200" dirty="0" smtClean="0"/>
              <a:t>(ANX ~HASSLES, data = </a:t>
            </a:r>
            <a:r>
              <a:rPr lang="en-US" sz="2200" dirty="0" err="1" smtClean="0"/>
              <a:t>as.data.frame</a:t>
            </a:r>
            <a:r>
              <a:rPr lang="en-US" sz="2200" dirty="0" smtClean="0"/>
              <a:t>(data1), family = </a:t>
            </a:r>
            <a:r>
              <a:rPr lang="en-US" sz="2200" dirty="0" err="1" smtClean="0"/>
              <a:t>gaussian</a:t>
            </a:r>
            <a:r>
              <a:rPr lang="en-US" sz="2200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en-US" sz="2200" dirty="0" smtClean="0"/>
          </a:p>
          <a:p>
            <a:pPr>
              <a:lnSpc>
                <a:spcPct val="90000"/>
              </a:lnSpc>
            </a:pPr>
            <a:endParaRPr lang="en-US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 output for GLM 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 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glm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(ANX ~HASSLES, data = 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as.data.frame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(data1))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sz="2100" dirty="0" smtClean="0">
              <a:latin typeface="Courier New" pitchFamily="49" charset="0"/>
              <a:cs typeface="Courier New" pitchFamily="49" charset="0"/>
            </a:endParaRP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Call:  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glm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(formula = ANX ~ HASSLES, data = 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as.data.frame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(data1))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sz="2100" dirty="0" smtClean="0">
              <a:latin typeface="Courier New" pitchFamily="49" charset="0"/>
              <a:cs typeface="Courier New" pitchFamily="49" charset="0"/>
            </a:endParaRP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Coefficients: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(Intercept)      HASSLES 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   5.4226       0.2526 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sz="2100" dirty="0" smtClean="0">
              <a:latin typeface="Courier New" pitchFamily="49" charset="0"/>
              <a:cs typeface="Courier New" pitchFamily="49" charset="0"/>
            </a:endParaRP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Degrees of Freedom: 39 Total (i.e. Null);  38 Residual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Null Deviance:      4627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Residual Deviance: 2159         AIC: 279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Summary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summary(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glm.linear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#Gives more information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Call: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glm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(formula = ANX ~ HASSLES, family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gaussian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data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as.data.frame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(data1))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Deviance Residuals: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Min        1Q    Median        3Q       Max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-13.3153   -5.0549   -0.3794    4.5765   17.5913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Coefficients: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 Estimate Std. Error t value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(&gt;|t|)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(Intercept)  5.42265    2.46541   2.199    0.034 *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HASSLES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0.25259    0.03832   6.592 8.81e-08 ***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---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Signif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. codes:  0 ‘***’ 0.001 ‘**’ 0.01 ‘*’ 0.05 ‘.’ 0.1 ‘ ’ 1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(Dispersion parameter for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gaussian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family taken to be 56.80561)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Null deviance: 4627.1  on 39  degrees of freedom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Residual deviance: 2158.6  on 38  degrees of freedom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AIC: 279.05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2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Report Model Results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Beta coefficients (size, directionality)</a:t>
            </a:r>
          </a:p>
          <a:p>
            <a:pPr eaLnBrk="1" hangingPunct="1"/>
            <a:r>
              <a:rPr lang="en-US" smtClean="0"/>
              <a:t>Wald T tests and p-values</a:t>
            </a:r>
          </a:p>
          <a:p>
            <a:pPr eaLnBrk="1" hangingPunct="1"/>
            <a:r>
              <a:rPr lang="en-US" smtClean="0"/>
              <a:t>Potentially log likelihood or AIC values if doing model comparison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names(glm.linear) #Many important things can be pulled off from a glm object that will be of use in coding your own software.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/>
              <a:t>Intercept only model</a:t>
            </a:r>
          </a:p>
        </p:txBody>
      </p:sp>
      <p:sp>
        <p:nvSpPr>
          <p:cNvPr id="49154" name="Rectangle 3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glm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(ANX ~ 1, data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as.data.frame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(data1))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Call: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glm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(formula = ANX ~ 1, data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as.data.frame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(data1)) 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Coefficients: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(Intercept)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19.65  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Degrees of Freedom: 39 Total (i.e. Null);  39 Residual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Null Deviance:      4627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Residual Deviance: 4627         AIC: 307.5 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090" name="Group 27"/>
          <p:cNvGrpSpPr>
            <a:grpSpLocks/>
          </p:cNvGrpSpPr>
          <p:nvPr/>
        </p:nvGrpSpPr>
        <p:grpSpPr bwMode="auto">
          <a:xfrm>
            <a:off x="1600200" y="1752600"/>
            <a:ext cx="5410200" cy="3933825"/>
            <a:chOff x="1056" y="537"/>
            <a:chExt cx="3408" cy="2478"/>
          </a:xfrm>
        </p:grpSpPr>
        <p:sp>
          <p:nvSpPr>
            <p:cNvPr id="89091" name="Line 2"/>
            <p:cNvSpPr>
              <a:spLocks noChangeShapeType="1"/>
            </p:cNvSpPr>
            <p:nvPr/>
          </p:nvSpPr>
          <p:spPr bwMode="auto">
            <a:xfrm>
              <a:off x="1392" y="537"/>
              <a:ext cx="0" cy="211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092" name="Line 3"/>
            <p:cNvSpPr>
              <a:spLocks noChangeShapeType="1"/>
            </p:cNvSpPr>
            <p:nvPr/>
          </p:nvSpPr>
          <p:spPr bwMode="auto">
            <a:xfrm>
              <a:off x="1392" y="2649"/>
              <a:ext cx="307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093" name="Text Box 4"/>
            <p:cNvSpPr txBox="1">
              <a:spLocks noChangeArrowheads="1"/>
            </p:cNvSpPr>
            <p:nvPr/>
          </p:nvSpPr>
          <p:spPr bwMode="auto">
            <a:xfrm>
              <a:off x="2448" y="2784"/>
              <a:ext cx="12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89094" name="Text Box 5"/>
            <p:cNvSpPr txBox="1">
              <a:spLocks noChangeArrowheads="1"/>
            </p:cNvSpPr>
            <p:nvPr/>
          </p:nvSpPr>
          <p:spPr bwMode="auto">
            <a:xfrm rot="-5400000">
              <a:off x="284" y="1453"/>
              <a:ext cx="17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89095" name="Line 6"/>
            <p:cNvSpPr>
              <a:spLocks noChangeShapeType="1"/>
            </p:cNvSpPr>
            <p:nvPr/>
          </p:nvSpPr>
          <p:spPr bwMode="auto">
            <a:xfrm flipV="1">
              <a:off x="1392" y="921"/>
              <a:ext cx="2880" cy="1623"/>
            </a:xfrm>
            <a:prstGeom prst="line">
              <a:avLst/>
            </a:prstGeom>
            <a:noFill/>
            <a:ln w="5080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096" name="Oval 7"/>
            <p:cNvSpPr>
              <a:spLocks noChangeArrowheads="1"/>
            </p:cNvSpPr>
            <p:nvPr/>
          </p:nvSpPr>
          <p:spPr bwMode="auto">
            <a:xfrm>
              <a:off x="1824" y="1593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9097" name="Oval 8"/>
            <p:cNvSpPr>
              <a:spLocks noChangeArrowheads="1"/>
            </p:cNvSpPr>
            <p:nvPr/>
          </p:nvSpPr>
          <p:spPr bwMode="auto">
            <a:xfrm>
              <a:off x="2112" y="2409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9098" name="Oval 9"/>
            <p:cNvSpPr>
              <a:spLocks noChangeArrowheads="1"/>
            </p:cNvSpPr>
            <p:nvPr/>
          </p:nvSpPr>
          <p:spPr bwMode="auto">
            <a:xfrm>
              <a:off x="2400" y="2217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9099" name="Oval 10"/>
            <p:cNvSpPr>
              <a:spLocks noChangeArrowheads="1"/>
            </p:cNvSpPr>
            <p:nvPr/>
          </p:nvSpPr>
          <p:spPr bwMode="auto">
            <a:xfrm>
              <a:off x="2736" y="2121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9100" name="Oval 11"/>
            <p:cNvSpPr>
              <a:spLocks noChangeArrowheads="1"/>
            </p:cNvSpPr>
            <p:nvPr/>
          </p:nvSpPr>
          <p:spPr bwMode="auto">
            <a:xfrm>
              <a:off x="4224" y="969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9101" name="Oval 12"/>
            <p:cNvSpPr>
              <a:spLocks noChangeArrowheads="1"/>
            </p:cNvSpPr>
            <p:nvPr/>
          </p:nvSpPr>
          <p:spPr bwMode="auto">
            <a:xfrm>
              <a:off x="2208" y="1689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9102" name="Oval 13"/>
            <p:cNvSpPr>
              <a:spLocks noChangeArrowheads="1"/>
            </p:cNvSpPr>
            <p:nvPr/>
          </p:nvSpPr>
          <p:spPr bwMode="auto">
            <a:xfrm>
              <a:off x="2976" y="1737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9103" name="Oval 14"/>
            <p:cNvSpPr>
              <a:spLocks noChangeArrowheads="1"/>
            </p:cNvSpPr>
            <p:nvPr/>
          </p:nvSpPr>
          <p:spPr bwMode="auto">
            <a:xfrm>
              <a:off x="2928" y="1305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9104" name="Oval 15"/>
            <p:cNvSpPr>
              <a:spLocks noChangeArrowheads="1"/>
            </p:cNvSpPr>
            <p:nvPr/>
          </p:nvSpPr>
          <p:spPr bwMode="auto">
            <a:xfrm>
              <a:off x="3120" y="1401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9105" name="Oval 16"/>
            <p:cNvSpPr>
              <a:spLocks noChangeArrowheads="1"/>
            </p:cNvSpPr>
            <p:nvPr/>
          </p:nvSpPr>
          <p:spPr bwMode="auto">
            <a:xfrm>
              <a:off x="3216" y="1161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9106" name="Oval 17"/>
            <p:cNvSpPr>
              <a:spLocks noChangeArrowheads="1"/>
            </p:cNvSpPr>
            <p:nvPr/>
          </p:nvSpPr>
          <p:spPr bwMode="auto">
            <a:xfrm>
              <a:off x="3456" y="1689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9107" name="Oval 18"/>
            <p:cNvSpPr>
              <a:spLocks noChangeArrowheads="1"/>
            </p:cNvSpPr>
            <p:nvPr/>
          </p:nvSpPr>
          <p:spPr bwMode="auto">
            <a:xfrm>
              <a:off x="3696" y="1353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9108" name="Oval 19"/>
            <p:cNvSpPr>
              <a:spLocks noChangeArrowheads="1"/>
            </p:cNvSpPr>
            <p:nvPr/>
          </p:nvSpPr>
          <p:spPr bwMode="auto">
            <a:xfrm>
              <a:off x="3600" y="1065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9109" name="Oval 20"/>
            <p:cNvSpPr>
              <a:spLocks noChangeArrowheads="1"/>
            </p:cNvSpPr>
            <p:nvPr/>
          </p:nvSpPr>
          <p:spPr bwMode="auto">
            <a:xfrm>
              <a:off x="3600" y="777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9110" name="Oval 21"/>
            <p:cNvSpPr>
              <a:spLocks noChangeArrowheads="1"/>
            </p:cNvSpPr>
            <p:nvPr/>
          </p:nvSpPr>
          <p:spPr bwMode="auto">
            <a:xfrm>
              <a:off x="3888" y="1113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9111" name="Oval 22"/>
            <p:cNvSpPr>
              <a:spLocks noChangeArrowheads="1"/>
            </p:cNvSpPr>
            <p:nvPr/>
          </p:nvSpPr>
          <p:spPr bwMode="auto">
            <a:xfrm>
              <a:off x="2400" y="1833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9112" name="Line 23"/>
            <p:cNvSpPr>
              <a:spLocks noChangeShapeType="1"/>
            </p:cNvSpPr>
            <p:nvPr/>
          </p:nvSpPr>
          <p:spPr bwMode="auto">
            <a:xfrm>
              <a:off x="3504" y="1370"/>
              <a:ext cx="0" cy="33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113" name="Text Box 24"/>
            <p:cNvSpPr txBox="1">
              <a:spLocks noChangeArrowheads="1"/>
            </p:cNvSpPr>
            <p:nvPr/>
          </p:nvSpPr>
          <p:spPr bwMode="auto">
            <a:xfrm>
              <a:off x="3552" y="1392"/>
              <a:ext cx="19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3200">
                  <a:solidFill>
                    <a:srgbClr val="00FFFF"/>
                  </a:solidFill>
                  <a:latin typeface="Times New Roman" pitchFamily="18" charset="0"/>
                </a:rPr>
                <a:t>ε</a:t>
              </a:r>
            </a:p>
          </p:txBody>
        </p:sp>
        <p:sp>
          <p:nvSpPr>
            <p:cNvPr id="89114" name="Line 25"/>
            <p:cNvSpPr>
              <a:spLocks noChangeShapeType="1"/>
            </p:cNvSpPr>
            <p:nvPr/>
          </p:nvSpPr>
          <p:spPr bwMode="auto">
            <a:xfrm>
              <a:off x="1872" y="1680"/>
              <a:ext cx="0" cy="57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115" name="Text Box 26"/>
            <p:cNvSpPr txBox="1">
              <a:spLocks noChangeArrowheads="1"/>
            </p:cNvSpPr>
            <p:nvPr/>
          </p:nvSpPr>
          <p:spPr bwMode="auto">
            <a:xfrm>
              <a:off x="1632" y="1776"/>
              <a:ext cx="19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3200">
                  <a:solidFill>
                    <a:srgbClr val="00FFFF"/>
                  </a:solidFill>
                  <a:latin typeface="Times New Roman" pitchFamily="18" charset="0"/>
                </a:rPr>
                <a:t>ε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Plots for model check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1900" dirty="0" err="1" smtClean="0">
                <a:latin typeface="Courier New" pitchFamily="49" charset="0"/>
                <a:cs typeface="Courier New" pitchFamily="49" charset="0"/>
              </a:rPr>
              <a:t>coefs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US" sz="1900" dirty="0" err="1" smtClean="0">
                <a:latin typeface="Courier New" pitchFamily="49" charset="0"/>
                <a:cs typeface="Courier New" pitchFamily="49" charset="0"/>
              </a:rPr>
              <a:t>glm.linear$coefficients</a:t>
            </a:r>
            <a:endParaRPr lang="en-US" sz="19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1900" dirty="0" err="1" smtClean="0">
                <a:latin typeface="Courier New" pitchFamily="49" charset="0"/>
                <a:cs typeface="Courier New" pitchFamily="49" charset="0"/>
              </a:rPr>
              <a:t>just.beta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US" sz="1900" dirty="0" err="1" smtClean="0">
                <a:latin typeface="Courier New" pitchFamily="49" charset="0"/>
                <a:cs typeface="Courier New" pitchFamily="49" charset="0"/>
              </a:rPr>
              <a:t>glm.linear$coefficients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[[2]]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900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dirty="0" err="1" smtClean="0">
                <a:latin typeface="Courier New" pitchFamily="49" charset="0"/>
                <a:cs typeface="Courier New" pitchFamily="49" charset="0"/>
              </a:rPr>
              <a:t>glm.linear$residuals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plot(</a:t>
            </a:r>
            <a:r>
              <a:rPr lang="en-US" sz="1900" dirty="0" err="1" smtClean="0">
                <a:latin typeface="Courier New" pitchFamily="49" charset="0"/>
                <a:cs typeface="Courier New" pitchFamily="49" charset="0"/>
              </a:rPr>
              <a:t>glm.linear$fitted.values,glm.linear$residuals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Histogram of residuals and plot of residuals to check for homoscedasticity. Can also check for outliers this way.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GLM</a:t>
            </a:r>
          </a:p>
        </p:txBody>
      </p:sp>
      <p:sp>
        <p:nvSpPr>
          <p:cNvPr id="51202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summary(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glm.linear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 #Shows t-tests,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pvalues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etc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names(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glm.linear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 #Nothing for t-tests or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pvalues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beta &lt;-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glm.linear$coefficients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[[2]]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help(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vcov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&lt;-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vcov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glm.linear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var.beta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[2,2]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se.beta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&lt;-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var.beta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t.test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&lt;- beta/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se.beta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#SAME AS IN SUMMARY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df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&lt;-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glm.linear$df.residual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Getting model results table</a:t>
            </a:r>
          </a:p>
        </p:txBody>
      </p:sp>
      <p:sp>
        <p:nvSpPr>
          <p:cNvPr id="5222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 tests for individual coefficients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results.table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&lt;- summary(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glm.linear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)$coefficients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 compare to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glm.linear$coefficients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pvalue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for Wald test of slope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results.table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[2,4]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about log likelihood?</a:t>
            </a:r>
          </a:p>
        </p:txBody>
      </p:sp>
      <p:sp>
        <p:nvSpPr>
          <p:cNvPr id="532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 may want to perform LRTs.</a:t>
            </a:r>
          </a:p>
          <a:p>
            <a:pPr eaLnBrk="1" hangingPunct="1"/>
            <a:r>
              <a:rPr lang="en-US" dirty="0" smtClean="0"/>
              <a:t>Deviance statistics are available</a:t>
            </a:r>
          </a:p>
          <a:p>
            <a:pPr eaLnBrk="1" hangingPunct="1"/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glm.linear$null.deviance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[1] 4627.1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glm.linear$deviance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[1] 2158.613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Multiple regression – Anxiety data</a:t>
            </a:r>
          </a:p>
        </p:txBody>
      </p:sp>
      <p:sp>
        <p:nvSpPr>
          <p:cNvPr id="6144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Lets add gender to anxiety for previous model and refit </a:t>
            </a:r>
            <a:r>
              <a:rPr lang="en-US" dirty="0" err="1" smtClean="0"/>
              <a:t>glm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dirty="0" smtClean="0"/>
              <a:t>1=male, 0=female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gender&lt;- c(0,0,1,1,0,1,1,1,0,1,1,1,0,0,0,0,1,0,1,1,0,1,1,0,0,0,1,1,0,0,1,0,1,1,0,0,0,1,1,0)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ANX &lt;- data1$ANX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HASSLES&lt;-data1$HASSLES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glm.linear2 &lt;-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glm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(ANX ~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HASSLES+gender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Multiple regression</a:t>
            </a:r>
          </a:p>
        </p:txBody>
      </p:sp>
      <p:sp>
        <p:nvSpPr>
          <p:cNvPr id="624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Spend some time to interpret the relevant output.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par(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mfrow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=c(2,1))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(glm.linear2$residuals)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plot(glm.linear2$fitted.values, glm.linear2$residuals)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Back to Regression Diagnostics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/>
              <a:t>If you are analyzing a dataset carefully, you may consider regression diagnostics before reporting results</a:t>
            </a:r>
          </a:p>
          <a:p>
            <a:pPr>
              <a:defRPr/>
            </a:pPr>
            <a:r>
              <a:rPr lang="en-US" dirty="0" smtClean="0"/>
              <a:t>Typically, you look for outliers, residual normality, homogeneity of error variance, etc.</a:t>
            </a:r>
          </a:p>
          <a:p>
            <a:pPr>
              <a:defRPr/>
            </a:pPr>
            <a:r>
              <a:rPr lang="en-US" dirty="0" smtClean="0"/>
              <a:t>There are many different criteria for these things that we won’t review in detail.</a:t>
            </a:r>
          </a:p>
          <a:p>
            <a:pPr>
              <a:defRPr/>
            </a:pPr>
            <a:r>
              <a:rPr lang="en-US" dirty="0" smtClean="0"/>
              <a:t>Recall Cook’s Distance, Leverage Points, </a:t>
            </a:r>
            <a:r>
              <a:rPr lang="en-US" dirty="0" err="1" smtClean="0"/>
              <a:t>Dfbetas</a:t>
            </a:r>
            <a:r>
              <a:rPr lang="en-US" dirty="0" smtClean="0"/>
              <a:t>, etc.</a:t>
            </a:r>
          </a:p>
          <a:p>
            <a:pPr>
              <a:defRPr/>
            </a:pPr>
            <a:r>
              <a:rPr lang="en-US" dirty="0" smtClean="0"/>
              <a:t>CAR package from CRAN contains advanced diagnostics using some of these tests.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Cook’s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b="1" dirty="0" smtClean="0"/>
              <a:t>Cook's Distance</a:t>
            </a:r>
            <a:r>
              <a:rPr lang="en-US" dirty="0" smtClean="0"/>
              <a:t> is an aggregate measure that shows the effect of the </a:t>
            </a:r>
            <a:r>
              <a:rPr lang="en-US" dirty="0" err="1" smtClean="0"/>
              <a:t>i-th</a:t>
            </a:r>
            <a:r>
              <a:rPr lang="en-US" dirty="0" smtClean="0"/>
              <a:t> observation on the fitted values for all </a:t>
            </a:r>
            <a:r>
              <a:rPr lang="en-US" i="1" dirty="0" smtClean="0"/>
              <a:t>n</a:t>
            </a:r>
            <a:r>
              <a:rPr lang="en-US" dirty="0" smtClean="0"/>
              <a:t> observations. For the </a:t>
            </a:r>
            <a:r>
              <a:rPr lang="en-US" dirty="0" err="1" smtClean="0"/>
              <a:t>i-th</a:t>
            </a:r>
            <a:r>
              <a:rPr lang="en-US" dirty="0" smtClean="0"/>
              <a:t> observation, calculate the predicted responses for all </a:t>
            </a:r>
            <a:r>
              <a:rPr lang="en-US" i="1" dirty="0" smtClean="0"/>
              <a:t>n</a:t>
            </a:r>
            <a:r>
              <a:rPr lang="en-US" dirty="0" smtClean="0"/>
              <a:t> observations from the model constructed by setting the </a:t>
            </a:r>
            <a:r>
              <a:rPr lang="en-US" dirty="0" err="1" smtClean="0"/>
              <a:t>i-th</a:t>
            </a:r>
            <a:r>
              <a:rPr lang="en-US" dirty="0" smtClean="0"/>
              <a:t> observation aside </a:t>
            </a:r>
          </a:p>
          <a:p>
            <a:pPr>
              <a:defRPr/>
            </a:pPr>
            <a:r>
              <a:rPr lang="en-US" dirty="0" smtClean="0"/>
              <a:t>Sum the squared differences between those predicted values and the predicted values obtained from fitting a model to the entire dataset. </a:t>
            </a:r>
          </a:p>
          <a:p>
            <a:pPr>
              <a:defRPr/>
            </a:pPr>
            <a:r>
              <a:rPr lang="en-US" dirty="0" smtClean="0"/>
              <a:t>Divide by </a:t>
            </a:r>
            <a:r>
              <a:rPr lang="en-US" i="1" dirty="0" smtClean="0"/>
              <a:t>p+1</a:t>
            </a:r>
            <a:r>
              <a:rPr lang="en-US" dirty="0" smtClean="0"/>
              <a:t> times the Residual Mean Square from the full model.</a:t>
            </a:r>
          </a:p>
          <a:p>
            <a:pPr>
              <a:defRPr/>
            </a:pPr>
            <a:r>
              <a:rPr lang="en-US" dirty="0" smtClean="0"/>
              <a:t>Some analysts suggest investigating observations for which Cook's distance, </a:t>
            </a:r>
            <a:r>
              <a:rPr lang="en-US" sz="3200" dirty="0" smtClean="0"/>
              <a:t>D &gt; 4/(N-p-1)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Multicollinearity</a:t>
            </a:r>
          </a:p>
        </p:txBody>
      </p:sp>
      <p:sp>
        <p:nvSpPr>
          <p:cNvPr id="665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Two or more predictor </a:t>
            </a:r>
            <a:r>
              <a:rPr lang="en-US" sz="2400" smtClean="0">
                <a:hlinkClick r:id="rId2" tooltip="Variables"/>
              </a:rPr>
              <a:t>variables</a:t>
            </a:r>
            <a:r>
              <a:rPr lang="en-US" sz="2400" smtClean="0"/>
              <a:t> in a </a:t>
            </a:r>
            <a:r>
              <a:rPr lang="en-US" sz="2400" smtClean="0">
                <a:hlinkClick r:id="rId3" tooltip="Multiple regression"/>
              </a:rPr>
              <a:t>multiple regression</a:t>
            </a:r>
            <a:r>
              <a:rPr lang="en-US" sz="2400" smtClean="0"/>
              <a:t> model are highly </a:t>
            </a:r>
            <a:r>
              <a:rPr lang="en-US" sz="2400" smtClean="0">
                <a:hlinkClick r:id="rId4" tooltip="Correlation and dependence"/>
              </a:rPr>
              <a:t>correlated</a:t>
            </a: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The </a:t>
            </a:r>
            <a:r>
              <a:rPr lang="en-US" sz="2400" smtClean="0">
                <a:hlinkClick r:id="rId5" tooltip="Regression coefficient"/>
              </a:rPr>
              <a:t>coefficient estimates</a:t>
            </a:r>
            <a:r>
              <a:rPr lang="en-US" sz="2400" smtClean="0"/>
              <a:t> may change erratically in response to small changes in the model or the data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Indicators that multicollinearity may be present in a model: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	1) Large changes in the estimated regression coefficients when a predictor variable is added or deleted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	2) Insignificant regression coefficients for the affected variables in the multiple regression, but a rejection of the joint hypothesis that those coefficients are all zero (using an F-test)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	3) Some have suggested a formal detection-tolerance or the </a:t>
            </a:r>
            <a:r>
              <a:rPr lang="en-US" sz="2400" smtClean="0">
                <a:hlinkClick r:id="rId6"/>
              </a:rPr>
              <a:t>variance inflation factor</a:t>
            </a:r>
            <a:r>
              <a:rPr lang="en-US" sz="2400" smtClean="0"/>
              <a:t> (VIF) for multicollinearity: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Multicollinearity</a:t>
            </a:r>
          </a:p>
        </p:txBody>
      </p:sp>
      <p:sp>
        <p:nvSpPr>
          <p:cNvPr id="675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Tolerance = 1-R</a:t>
            </a:r>
            <a:r>
              <a:rPr lang="en-US" baseline="-25000" smtClean="0"/>
              <a:t>j</a:t>
            </a:r>
            <a:r>
              <a:rPr lang="en-US" baseline="30000" smtClean="0"/>
              <a:t>2 </a:t>
            </a: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where R</a:t>
            </a:r>
            <a:r>
              <a:rPr lang="en-US" baseline="-25000" smtClean="0"/>
              <a:t>j</a:t>
            </a:r>
            <a:r>
              <a:rPr lang="en-US" baseline="30000" smtClean="0"/>
              <a:t>2 </a:t>
            </a:r>
            <a:r>
              <a:rPr lang="en-US" smtClean="0"/>
              <a:t> is the coefficient of determination of a regression of predictor </a:t>
            </a:r>
            <a:r>
              <a:rPr lang="en-US" i="1" smtClean="0"/>
              <a:t>j</a:t>
            </a:r>
            <a:r>
              <a:rPr lang="en-US" smtClean="0"/>
              <a:t> on all the other explanatory variables. </a:t>
            </a:r>
          </a:p>
          <a:p>
            <a:pPr eaLnBrk="1" hangingPunct="1"/>
            <a:r>
              <a:rPr lang="en-US" smtClean="0"/>
              <a:t>ie, tolerance measures association of a predictor with other predictors</a:t>
            </a:r>
          </a:p>
          <a:p>
            <a:pPr eaLnBrk="1" hangingPunct="1"/>
            <a:r>
              <a:rPr lang="en-US" smtClean="0"/>
              <a:t>VIF = 1/Tolerance </a:t>
            </a:r>
          </a:p>
          <a:p>
            <a:pPr eaLnBrk="1" hangingPunct="1"/>
            <a:r>
              <a:rPr lang="en-US" smtClean="0"/>
              <a:t>VIF &gt;10 indicates multicollinearity.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138" name="Object 2"/>
          <p:cNvGraphicFramePr>
            <a:graphicFrameLocks noChangeAspect="1"/>
          </p:cNvGraphicFramePr>
          <p:nvPr/>
        </p:nvGraphicFramePr>
        <p:xfrm>
          <a:off x="2362200" y="152400"/>
          <a:ext cx="4495800" cy="120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83" name="Equation" r:id="rId4" imgW="850680" imgH="228600" progId="Equation.DSMT4">
                  <p:embed/>
                </p:oleObj>
              </mc:Choice>
              <mc:Fallback>
                <p:oleObj name="Equation" r:id="rId4" imgW="85068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52400"/>
                        <a:ext cx="4495800" cy="1208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1139" name="Group 18"/>
          <p:cNvGrpSpPr>
            <a:grpSpLocks/>
          </p:cNvGrpSpPr>
          <p:nvPr/>
        </p:nvGrpSpPr>
        <p:grpSpPr bwMode="auto">
          <a:xfrm>
            <a:off x="1524000" y="2438400"/>
            <a:ext cx="5257800" cy="3398838"/>
            <a:chOff x="1143000" y="2316163"/>
            <a:chExt cx="4371975" cy="3398837"/>
          </a:xfrm>
        </p:grpSpPr>
        <p:sp>
          <p:nvSpPr>
            <p:cNvPr id="91140" name="Line 3"/>
            <p:cNvSpPr>
              <a:spLocks noChangeShapeType="1"/>
            </p:cNvSpPr>
            <p:nvPr/>
          </p:nvSpPr>
          <p:spPr bwMode="auto">
            <a:xfrm>
              <a:off x="2133600" y="2316163"/>
              <a:ext cx="0" cy="26670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41" name="Line 4"/>
            <p:cNvSpPr>
              <a:spLocks noChangeShapeType="1"/>
            </p:cNvSpPr>
            <p:nvPr/>
          </p:nvSpPr>
          <p:spPr bwMode="auto">
            <a:xfrm>
              <a:off x="2133600" y="4983163"/>
              <a:ext cx="3048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42" name="Text Box 5"/>
            <p:cNvSpPr txBox="1">
              <a:spLocks noChangeArrowheads="1"/>
            </p:cNvSpPr>
            <p:nvPr/>
          </p:nvSpPr>
          <p:spPr bwMode="auto">
            <a:xfrm>
              <a:off x="3276186" y="5135563"/>
              <a:ext cx="397332" cy="579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91143" name="Text Box 6"/>
            <p:cNvSpPr txBox="1">
              <a:spLocks noChangeArrowheads="1"/>
            </p:cNvSpPr>
            <p:nvPr/>
          </p:nvSpPr>
          <p:spPr bwMode="auto">
            <a:xfrm rot="-5400000">
              <a:off x="1384995" y="3294455"/>
              <a:ext cx="457200" cy="481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91144" name="Line 7"/>
            <p:cNvSpPr>
              <a:spLocks noChangeShapeType="1"/>
            </p:cNvSpPr>
            <p:nvPr/>
          </p:nvSpPr>
          <p:spPr bwMode="auto">
            <a:xfrm flipV="1">
              <a:off x="2133600" y="2438400"/>
              <a:ext cx="3200400" cy="1676400"/>
            </a:xfrm>
            <a:prstGeom prst="line">
              <a:avLst/>
            </a:prstGeom>
            <a:noFill/>
            <a:ln w="3810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45" name="AutoShape 8"/>
            <p:cNvSpPr>
              <a:spLocks/>
            </p:cNvSpPr>
            <p:nvPr/>
          </p:nvSpPr>
          <p:spPr bwMode="auto">
            <a:xfrm>
              <a:off x="1905000" y="4114800"/>
              <a:ext cx="76200" cy="838200"/>
            </a:xfrm>
            <a:prstGeom prst="leftBrace">
              <a:avLst>
                <a:gd name="adj1" fmla="val 91667"/>
                <a:gd name="adj2" fmla="val 50000"/>
              </a:avLst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graphicFrame>
          <p:nvGraphicFramePr>
            <p:cNvPr id="91146" name="Object 10"/>
            <p:cNvGraphicFramePr>
              <a:graphicFrameLocks noChangeAspect="1"/>
            </p:cNvGraphicFramePr>
            <p:nvPr/>
          </p:nvGraphicFramePr>
          <p:xfrm>
            <a:off x="1143000" y="4191000"/>
            <a:ext cx="603250" cy="723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1184" name="Equation" r:id="rId6" imgW="190440" imgH="228600" progId="Equation.DSMT4">
                    <p:embed/>
                  </p:oleObj>
                </mc:Choice>
                <mc:Fallback>
                  <p:oleObj name="Equation" r:id="rId6" imgW="190440" imgH="228600" progId="Equation.DSMT4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43000" y="4191000"/>
                          <a:ext cx="603250" cy="7239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1147" name="Line 10"/>
            <p:cNvSpPr>
              <a:spLocks noChangeShapeType="1"/>
            </p:cNvSpPr>
            <p:nvPr/>
          </p:nvSpPr>
          <p:spPr bwMode="auto">
            <a:xfrm>
              <a:off x="2895600" y="3733800"/>
              <a:ext cx="1752600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48" name="Line 11"/>
            <p:cNvSpPr>
              <a:spLocks noChangeShapeType="1"/>
            </p:cNvSpPr>
            <p:nvPr/>
          </p:nvSpPr>
          <p:spPr bwMode="auto">
            <a:xfrm flipV="1">
              <a:off x="4648200" y="2819400"/>
              <a:ext cx="0" cy="91440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49" name="Line 12"/>
            <p:cNvSpPr>
              <a:spLocks noChangeShapeType="1"/>
            </p:cNvSpPr>
            <p:nvPr/>
          </p:nvSpPr>
          <p:spPr bwMode="auto">
            <a:xfrm>
              <a:off x="2895600" y="3886200"/>
              <a:ext cx="0" cy="152400"/>
            </a:xfrm>
            <a:prstGeom prst="line">
              <a:avLst/>
            </a:prstGeom>
            <a:noFill/>
            <a:ln w="19050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50" name="Line 13"/>
            <p:cNvSpPr>
              <a:spLocks noChangeShapeType="1"/>
            </p:cNvSpPr>
            <p:nvPr/>
          </p:nvSpPr>
          <p:spPr bwMode="auto">
            <a:xfrm>
              <a:off x="4648200" y="3886200"/>
              <a:ext cx="0" cy="152400"/>
            </a:xfrm>
            <a:prstGeom prst="line">
              <a:avLst/>
            </a:prstGeom>
            <a:noFill/>
            <a:ln w="19050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51" name="Line 14"/>
            <p:cNvSpPr>
              <a:spLocks noChangeShapeType="1"/>
            </p:cNvSpPr>
            <p:nvPr/>
          </p:nvSpPr>
          <p:spPr bwMode="auto">
            <a:xfrm>
              <a:off x="4038600" y="3962400"/>
              <a:ext cx="533400" cy="0"/>
            </a:xfrm>
            <a:prstGeom prst="line">
              <a:avLst/>
            </a:prstGeom>
            <a:noFill/>
            <a:ln w="9525">
              <a:solidFill>
                <a:srgbClr val="FF99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52" name="Text Box 15"/>
            <p:cNvSpPr txBox="1">
              <a:spLocks noChangeArrowheads="1"/>
            </p:cNvSpPr>
            <p:nvPr/>
          </p:nvSpPr>
          <p:spPr bwMode="auto">
            <a:xfrm>
              <a:off x="3581115" y="3733800"/>
              <a:ext cx="390732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  <a:latin typeface="Times New Roman" pitchFamily="18" charset="0"/>
                </a:rPr>
                <a:t>1.0</a:t>
              </a:r>
            </a:p>
          </p:txBody>
        </p:sp>
        <p:sp>
          <p:nvSpPr>
            <p:cNvPr id="91153" name="Line 16"/>
            <p:cNvSpPr>
              <a:spLocks noChangeShapeType="1"/>
            </p:cNvSpPr>
            <p:nvPr/>
          </p:nvSpPr>
          <p:spPr bwMode="auto">
            <a:xfrm flipH="1">
              <a:off x="2971800" y="3962400"/>
              <a:ext cx="609600" cy="0"/>
            </a:xfrm>
            <a:prstGeom prst="line">
              <a:avLst/>
            </a:prstGeom>
            <a:noFill/>
            <a:ln w="9525">
              <a:solidFill>
                <a:srgbClr val="FF99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54" name="AutoShape 17"/>
            <p:cNvSpPr>
              <a:spLocks/>
            </p:cNvSpPr>
            <p:nvPr/>
          </p:nvSpPr>
          <p:spPr bwMode="auto">
            <a:xfrm>
              <a:off x="4724400" y="2819400"/>
              <a:ext cx="76200" cy="914400"/>
            </a:xfrm>
            <a:prstGeom prst="rightBrace">
              <a:avLst>
                <a:gd name="adj1" fmla="val 100000"/>
                <a:gd name="adj2" fmla="val 50000"/>
              </a:avLst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graphicFrame>
          <p:nvGraphicFramePr>
            <p:cNvPr id="91155" name="Object 19"/>
            <p:cNvGraphicFramePr>
              <a:graphicFrameLocks noChangeAspect="1"/>
            </p:cNvGraphicFramePr>
            <p:nvPr/>
          </p:nvGraphicFramePr>
          <p:xfrm>
            <a:off x="4992688" y="2838450"/>
            <a:ext cx="522287" cy="684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1185" name="Equation" r:id="rId8" imgW="164880" imgH="215640" progId="Equation.DSMT4">
                    <p:embed/>
                  </p:oleObj>
                </mc:Choice>
                <mc:Fallback>
                  <p:oleObj name="Equation" r:id="rId8" imgW="164880" imgH="215640" progId="Equation.DSMT4">
                    <p:embed/>
                    <p:pic>
                      <p:nvPicPr>
                        <p:cNvPr id="0" name="Picture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92688" y="2838450"/>
                          <a:ext cx="522287" cy="6842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Regression diagnostics using LM</a:t>
            </a:r>
            <a:br>
              <a:rPr lang="en-US" dirty="0" smtClean="0"/>
            </a:br>
            <a:r>
              <a:rPr lang="en-US" dirty="0" smtClean="0"/>
              <a:t>CAR package</a:t>
            </a:r>
            <a:endParaRPr lang="en-US" dirty="0"/>
          </a:p>
        </p:txBody>
      </p:sp>
      <p:sp>
        <p:nvSpPr>
          <p:cNvPr id="686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/>
              <a:t>#Fit a multiple linear regression on the MTCARS data</a:t>
            </a:r>
            <a:br>
              <a:rPr lang="en-US" sz="2200" dirty="0" smtClean="0"/>
            </a:b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library(car)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fit &lt;- lm(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mpg~disp+hp+wt+drat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, data=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mtcars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/>
              <a:t># Assessing Outliers</a:t>
            </a:r>
            <a:br>
              <a:rPr lang="en-US" sz="2200" dirty="0" smtClean="0"/>
            </a:br>
            <a:r>
              <a:rPr lang="en-US" sz="2200" dirty="0" err="1" smtClean="0"/>
              <a:t>outlierTest</a:t>
            </a:r>
            <a:r>
              <a:rPr lang="en-US" sz="2200" dirty="0" smtClean="0"/>
              <a:t>(fit) # </a:t>
            </a:r>
            <a:r>
              <a:rPr lang="en-US" sz="2200" dirty="0" err="1" smtClean="0"/>
              <a:t>Bonferonni</a:t>
            </a:r>
            <a:r>
              <a:rPr lang="en-US" sz="2200" dirty="0" smtClean="0"/>
              <a:t> p-value for most extreme </a:t>
            </a:r>
            <a:r>
              <a:rPr lang="en-US" sz="2200" dirty="0" err="1" smtClean="0"/>
              <a:t>obs</a:t>
            </a:r>
            <a:endParaRPr lang="en-US" sz="22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/>
              <a:t>    </a:t>
            </a:r>
            <a:r>
              <a:rPr lang="en-US" sz="2200" dirty="0" err="1" smtClean="0"/>
              <a:t>qqPlot</a:t>
            </a:r>
            <a:r>
              <a:rPr lang="en-US" sz="2200" dirty="0" smtClean="0"/>
              <a:t>(fit, main="QQ Plot") #</a:t>
            </a:r>
            <a:r>
              <a:rPr lang="en-US" sz="2200" dirty="0" err="1" smtClean="0"/>
              <a:t>qq</a:t>
            </a:r>
            <a:r>
              <a:rPr lang="en-US" sz="2200" dirty="0" smtClean="0"/>
              <a:t> plot for </a:t>
            </a:r>
            <a:r>
              <a:rPr lang="en-US" sz="2200" dirty="0" err="1" smtClean="0"/>
              <a:t>studentized</a:t>
            </a:r>
            <a:r>
              <a:rPr lang="en-US" sz="2200" dirty="0" smtClean="0"/>
              <a:t> </a:t>
            </a:r>
            <a:r>
              <a:rPr lang="en-US" sz="2200" dirty="0" err="1" smtClean="0"/>
              <a:t>resid</a:t>
            </a:r>
            <a:endParaRPr lang="en-US" sz="22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/>
              <a:t>    </a:t>
            </a:r>
            <a:r>
              <a:rPr lang="en-US" sz="2200" dirty="0" err="1" smtClean="0"/>
              <a:t>leveragePlots</a:t>
            </a:r>
            <a:r>
              <a:rPr lang="en-US" sz="2200" dirty="0" smtClean="0"/>
              <a:t>(fit, ask=FALSE) # leverage plots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/>
              <a:t># Influential Observations</a:t>
            </a:r>
            <a:br>
              <a:rPr lang="en-US" sz="2200" dirty="0" smtClean="0"/>
            </a:br>
            <a:r>
              <a:rPr lang="en-US" sz="2200" dirty="0" smtClean="0"/>
              <a:t># Cook's D plot</a:t>
            </a:r>
            <a:br>
              <a:rPr lang="en-US" sz="2200" dirty="0" smtClean="0"/>
            </a:br>
            <a:r>
              <a:rPr lang="en-US" sz="2200" dirty="0" smtClean="0"/>
              <a:t># identify D values &gt; 4/(n-p-1)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/>
              <a:t>    cutoff &lt;- 4/((</a:t>
            </a:r>
            <a:r>
              <a:rPr lang="en-US" sz="2200" dirty="0" err="1" smtClean="0"/>
              <a:t>nrow</a:t>
            </a:r>
            <a:r>
              <a:rPr lang="en-US" sz="2200" dirty="0" smtClean="0"/>
              <a:t>(</a:t>
            </a:r>
            <a:r>
              <a:rPr lang="en-US" sz="2200" dirty="0" err="1" smtClean="0"/>
              <a:t>mtcars</a:t>
            </a:r>
            <a:r>
              <a:rPr lang="en-US" sz="2200" dirty="0" smtClean="0"/>
              <a:t>)-length(</a:t>
            </a:r>
            <a:r>
              <a:rPr lang="en-US" sz="2200" dirty="0" err="1" smtClean="0"/>
              <a:t>fit$coefficients</a:t>
            </a:r>
            <a:r>
              <a:rPr lang="en-US" sz="2200" dirty="0" smtClean="0"/>
              <a:t>)-2))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/>
              <a:t>    plot(fit, which=4, </a:t>
            </a:r>
            <a:r>
              <a:rPr lang="en-US" sz="2200" dirty="0" err="1" smtClean="0"/>
              <a:t>cook.levels</a:t>
            </a:r>
            <a:r>
              <a:rPr lang="en-US" sz="2200" dirty="0" smtClean="0"/>
              <a:t>=cutoff)</a:t>
            </a:r>
            <a:br>
              <a:rPr lang="en-US" sz="2200" dirty="0" smtClean="0"/>
            </a:b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CAR for Diagnostics, continued</a:t>
            </a:r>
          </a:p>
        </p:txBody>
      </p:sp>
      <p:sp>
        <p:nvSpPr>
          <p:cNvPr id="696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# Distribution of </a:t>
            </a:r>
            <a:r>
              <a:rPr lang="en-US" sz="2000" dirty="0" err="1" smtClean="0"/>
              <a:t>studentized</a:t>
            </a:r>
            <a:r>
              <a:rPr lang="en-US" sz="2000" dirty="0" smtClean="0"/>
              <a:t> residuals</a:t>
            </a:r>
            <a:br>
              <a:rPr lang="en-US" sz="2000" dirty="0" smtClean="0"/>
            </a:br>
            <a:r>
              <a:rPr lang="en-US" sz="2000" dirty="0" smtClean="0"/>
              <a:t>library(MASS)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 	</a:t>
            </a:r>
            <a:r>
              <a:rPr lang="en-US" sz="2000" dirty="0" err="1" smtClean="0"/>
              <a:t>sresid</a:t>
            </a:r>
            <a:r>
              <a:rPr lang="en-US" sz="2000" dirty="0" smtClean="0"/>
              <a:t> &lt;- </a:t>
            </a:r>
            <a:r>
              <a:rPr lang="en-US" sz="2000" dirty="0" err="1" smtClean="0"/>
              <a:t>studres</a:t>
            </a:r>
            <a:r>
              <a:rPr lang="en-US" sz="2000" dirty="0" smtClean="0"/>
              <a:t>(fit)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hist</a:t>
            </a:r>
            <a:r>
              <a:rPr lang="en-US" sz="2000" dirty="0" smtClean="0"/>
              <a:t>(</a:t>
            </a:r>
            <a:r>
              <a:rPr lang="en-US" sz="2000" dirty="0" err="1" smtClean="0"/>
              <a:t>sresid</a:t>
            </a:r>
            <a:r>
              <a:rPr lang="en-US" sz="2000" dirty="0" smtClean="0"/>
              <a:t>, </a:t>
            </a:r>
            <a:r>
              <a:rPr lang="en-US" sz="2000" dirty="0" err="1" smtClean="0"/>
              <a:t>freq</a:t>
            </a:r>
            <a:r>
              <a:rPr lang="en-US" sz="2000" dirty="0" smtClean="0"/>
              <a:t>=FALSE, main="Distribution of </a:t>
            </a:r>
            <a:r>
              <a:rPr lang="en-US" sz="2000" dirty="0" err="1" smtClean="0"/>
              <a:t>Studentized</a:t>
            </a:r>
            <a:r>
              <a:rPr lang="en-US" sz="2000" dirty="0" smtClean="0"/>
              <a:t> Residuals")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	#Overlays the normal distribution based on the observed </a:t>
            </a:r>
            <a:r>
              <a:rPr lang="en-US" sz="2000" dirty="0" err="1" smtClean="0"/>
              <a:t>studentized</a:t>
            </a:r>
            <a:r>
              <a:rPr lang="en-US" sz="2000" dirty="0" smtClean="0"/>
              <a:t> #residuals</a:t>
            </a:r>
            <a:br>
              <a:rPr lang="en-US" sz="2000" dirty="0" smtClean="0"/>
            </a:br>
            <a:r>
              <a:rPr lang="en-US" sz="2000" dirty="0" err="1" smtClean="0"/>
              <a:t>xfit</a:t>
            </a:r>
            <a:r>
              <a:rPr lang="en-US" sz="2000" dirty="0" smtClean="0"/>
              <a:t>&lt;-</a:t>
            </a:r>
            <a:r>
              <a:rPr lang="en-US" sz="2000" dirty="0" err="1" smtClean="0"/>
              <a:t>seq</a:t>
            </a:r>
            <a:r>
              <a:rPr lang="en-US" sz="2000" dirty="0" smtClean="0"/>
              <a:t>(min(</a:t>
            </a:r>
            <a:r>
              <a:rPr lang="en-US" sz="2000" dirty="0" err="1" smtClean="0"/>
              <a:t>sresid</a:t>
            </a:r>
            <a:r>
              <a:rPr lang="en-US" sz="2000" dirty="0" smtClean="0"/>
              <a:t>),max(</a:t>
            </a:r>
            <a:r>
              <a:rPr lang="en-US" sz="2000" dirty="0" err="1" smtClean="0"/>
              <a:t>sresid</a:t>
            </a:r>
            <a:r>
              <a:rPr lang="en-US" sz="2000" dirty="0" smtClean="0"/>
              <a:t>),length=40)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yfit</a:t>
            </a:r>
            <a:r>
              <a:rPr lang="en-US" sz="2000" dirty="0" smtClean="0"/>
              <a:t>&lt;-</a:t>
            </a:r>
            <a:r>
              <a:rPr lang="en-US" sz="2000" dirty="0" err="1" smtClean="0"/>
              <a:t>dnorm</a:t>
            </a:r>
            <a:r>
              <a:rPr lang="en-US" sz="2000" dirty="0" smtClean="0"/>
              <a:t>(</a:t>
            </a:r>
            <a:r>
              <a:rPr lang="en-US" sz="2000" dirty="0" err="1" smtClean="0"/>
              <a:t>xfit</a:t>
            </a:r>
            <a:r>
              <a:rPr lang="en-US" sz="2000" dirty="0" smtClean="0"/>
              <a:t>) #Generate normal density based on observed </a:t>
            </a:r>
            <a:r>
              <a:rPr lang="en-US" sz="2000" dirty="0" err="1" smtClean="0"/>
              <a:t>resids</a:t>
            </a:r>
            <a:endParaRPr lang="en-US" sz="20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	lines(</a:t>
            </a:r>
            <a:r>
              <a:rPr lang="en-US" sz="2000" dirty="0" err="1" smtClean="0"/>
              <a:t>xfit</a:t>
            </a:r>
            <a:r>
              <a:rPr lang="en-US" sz="2000" dirty="0" smtClean="0"/>
              <a:t>, </a:t>
            </a:r>
            <a:r>
              <a:rPr lang="en-US" sz="2000" dirty="0" err="1" smtClean="0"/>
              <a:t>yfit</a:t>
            </a:r>
            <a:r>
              <a:rPr lang="en-US" sz="20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CAR for Diagnostics</a:t>
            </a:r>
          </a:p>
        </p:txBody>
      </p:sp>
      <p:pic>
        <p:nvPicPr>
          <p:cNvPr id="706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5646" y="1600200"/>
            <a:ext cx="4532708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CAR for Diagnostics</a:t>
            </a:r>
          </a:p>
        </p:txBody>
      </p:sp>
      <p:sp>
        <p:nvSpPr>
          <p:cNvPr id="716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b="1" dirty="0" smtClean="0"/>
              <a:t>#Non-constant Error Variance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# Evaluate homoscedasticity</a:t>
            </a:r>
            <a:br>
              <a:rPr lang="en-US" sz="2000" dirty="0" smtClean="0"/>
            </a:br>
            <a:r>
              <a:rPr lang="en-US" sz="2000" dirty="0" smtClean="0"/>
              <a:t># non-constant error variance Score test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ncvTest</a:t>
            </a:r>
            <a:r>
              <a:rPr lang="en-US" sz="2000" dirty="0" smtClean="0"/>
              <a:t>(fit)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	# plot </a:t>
            </a:r>
            <a:r>
              <a:rPr lang="en-US" sz="2000" dirty="0" err="1" smtClean="0"/>
              <a:t>studentized</a:t>
            </a:r>
            <a:r>
              <a:rPr lang="en-US" sz="2000" dirty="0" smtClean="0"/>
              <a:t> residuals vs. fitted values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spreadLevelPlot</a:t>
            </a:r>
            <a:r>
              <a:rPr lang="en-US" sz="2000" dirty="0" smtClean="0"/>
              <a:t>(fit)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 smtClean="0"/>
              <a:t>#Multi-</a:t>
            </a:r>
            <a:r>
              <a:rPr lang="en-US" sz="2000" b="1" dirty="0" err="1" smtClean="0"/>
              <a:t>collinearity</a:t>
            </a:r>
            <a:endParaRPr lang="en-US" sz="20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# Evaluate </a:t>
            </a:r>
            <a:r>
              <a:rPr lang="en-US" sz="2000" dirty="0" err="1" smtClean="0"/>
              <a:t>Collinearity</a:t>
            </a:r>
            <a:endParaRPr lang="en-US" sz="20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vif</a:t>
            </a:r>
            <a:r>
              <a:rPr lang="en-US" sz="2000" dirty="0" smtClean="0"/>
              <a:t>(fit) # variance inflation factor</a:t>
            </a:r>
            <a:br>
              <a:rPr lang="en-US" sz="2000" dirty="0" smtClean="0"/>
            </a:br>
            <a:endParaRPr lang="en-US" sz="200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1"/>
          <p:cNvSpPr>
            <a:spLocks noGrp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/>
              <a:t>Some families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81000" y="1143000"/>
            <a:ext cx="8153400" cy="44958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/>
              <a:t>family(object, ...) </a:t>
            </a:r>
          </a:p>
          <a:p>
            <a:pPr>
              <a:defRPr/>
            </a:pPr>
            <a:r>
              <a:rPr lang="en-US" dirty="0" smtClean="0"/>
              <a:t>binomial(link = "</a:t>
            </a:r>
            <a:r>
              <a:rPr lang="en-US" dirty="0" err="1" smtClean="0"/>
              <a:t>logit</a:t>
            </a:r>
            <a:r>
              <a:rPr lang="en-US" dirty="0" smtClean="0"/>
              <a:t>") </a:t>
            </a:r>
          </a:p>
          <a:p>
            <a:pPr>
              <a:defRPr/>
            </a:pPr>
            <a:r>
              <a:rPr lang="en-US" dirty="0" err="1" smtClean="0"/>
              <a:t>gaussian</a:t>
            </a:r>
            <a:r>
              <a:rPr lang="en-US" dirty="0" smtClean="0"/>
              <a:t>(link = "identity") </a:t>
            </a:r>
            <a:r>
              <a:rPr lang="en-US" sz="3000" dirty="0" smtClean="0"/>
              <a:t>#REGRESSION, DEFAULT</a:t>
            </a:r>
          </a:p>
          <a:p>
            <a:pPr>
              <a:defRPr/>
            </a:pPr>
            <a:r>
              <a:rPr lang="en-US" dirty="0" smtClean="0"/>
              <a:t>Gamma(link = "inverse") </a:t>
            </a:r>
          </a:p>
          <a:p>
            <a:pPr>
              <a:defRPr/>
            </a:pPr>
            <a:r>
              <a:rPr lang="en-US" dirty="0" err="1" smtClean="0"/>
              <a:t>inverse.gaussian</a:t>
            </a:r>
            <a:r>
              <a:rPr lang="en-US" dirty="0" smtClean="0"/>
              <a:t>(link = "1/mu^2") </a:t>
            </a:r>
          </a:p>
          <a:p>
            <a:pPr>
              <a:defRPr/>
            </a:pPr>
            <a:r>
              <a:rPr lang="en-US" dirty="0" err="1" smtClean="0">
                <a:solidFill>
                  <a:srgbClr val="FF0000"/>
                </a:solidFill>
              </a:rPr>
              <a:t>poisson</a:t>
            </a:r>
            <a:r>
              <a:rPr lang="en-US" dirty="0" smtClean="0">
                <a:solidFill>
                  <a:srgbClr val="FF0000"/>
                </a:solidFill>
              </a:rPr>
              <a:t>(link = "log") </a:t>
            </a:r>
          </a:p>
          <a:p>
            <a:pPr>
              <a:defRPr/>
            </a:pPr>
            <a:r>
              <a:rPr lang="en-US" dirty="0" smtClean="0"/>
              <a:t>quasi(link = "identity", variance = "constant") </a:t>
            </a:r>
          </a:p>
          <a:p>
            <a:pPr>
              <a:defRPr/>
            </a:pPr>
            <a:r>
              <a:rPr lang="en-US" dirty="0" err="1" smtClean="0"/>
              <a:t>quasibinomial</a:t>
            </a:r>
            <a:r>
              <a:rPr lang="en-US" dirty="0" smtClean="0"/>
              <a:t>(link = "</a:t>
            </a:r>
            <a:r>
              <a:rPr lang="en-US" dirty="0" err="1" smtClean="0"/>
              <a:t>logit</a:t>
            </a:r>
            <a:r>
              <a:rPr lang="en-US" dirty="0" smtClean="0"/>
              <a:t>") </a:t>
            </a:r>
          </a:p>
          <a:p>
            <a:pPr>
              <a:defRPr/>
            </a:pPr>
            <a:r>
              <a:rPr lang="en-US" dirty="0" err="1" smtClean="0"/>
              <a:t>quasipoisson</a:t>
            </a:r>
            <a:r>
              <a:rPr lang="en-US" dirty="0" smtClean="0"/>
              <a:t>(link = "log")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Assuming our Y were counts</a:t>
            </a:r>
          </a:p>
        </p:txBody>
      </p:sp>
      <p:sp>
        <p:nvSpPr>
          <p:cNvPr id="7577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glm.poisson &lt;- glm(ANX ~HASSLES, data=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as.data.frame(data1), family = poisson)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glm.poisson2 &lt;- glm(ANX ~HASSLES, data =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as.data.frame(data1), family = quasipoisson)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summary(glm.poisson)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summary(glm.poisson2)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300" smtClean="0"/>
              <a:t>#Compare variance estimates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300" i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smtClean="0"/>
              <a:t>Review: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smtClean="0"/>
              <a:t>Poisson Regression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smtClean="0"/>
              <a:t>What is overdispersion?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smtClean="0"/>
              <a:t>What is Poisson parameter interpretation?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smtClean="0"/>
              <a:t>What is overdispersed Poisson parameter interpretation?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i="1" smtClean="0"/>
          </a:p>
          <a:p>
            <a:pPr eaLnBrk="1" hangingPunct="1">
              <a:lnSpc>
                <a:spcPct val="90000"/>
              </a:lnSpc>
            </a:pPr>
            <a:endParaRPr lang="en-US" sz="2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 smtClean="0"/>
              <a:t>Overdispersion in counts</a:t>
            </a:r>
          </a:p>
        </p:txBody>
      </p:sp>
      <p:sp>
        <p:nvSpPr>
          <p:cNvPr id="76802" name="Rectangle 3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r>
              <a:rPr lang="en-US" smtClean="0"/>
              <a:t>Zero inflated Poisson model</a:t>
            </a:r>
          </a:p>
          <a:p>
            <a:r>
              <a:rPr lang="en-US" smtClean="0"/>
              <a:t>Zero inflated binomial model</a:t>
            </a:r>
          </a:p>
          <a:p>
            <a:r>
              <a:rPr lang="en-US" smtClean="0"/>
              <a:t>Data Example:</a:t>
            </a:r>
          </a:p>
          <a:p>
            <a:r>
              <a:rPr lang="en-US" smtClean="0"/>
              <a:t>Y= #red blood cell units administered, X=drug (aprotinin vs. lysine analogue)</a:t>
            </a:r>
          </a:p>
          <a:p>
            <a:r>
              <a:rPr lang="en-US" smtClean="0"/>
              <a:t>&gt; 50% zeros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 smtClean="0"/>
              <a:t>ZIP Model</a:t>
            </a:r>
          </a:p>
        </p:txBody>
      </p:sp>
      <p:sp>
        <p:nvSpPr>
          <p:cNvPr id="5" name="Content Placeholder 2"/>
          <p:cNvSpPr>
            <a:spLocks/>
          </p:cNvSpPr>
          <p:nvPr/>
        </p:nvSpPr>
        <p:spPr bwMode="auto">
          <a:xfrm>
            <a:off x="381000" y="1676400"/>
            <a:ext cx="8153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n-US" sz="2100">
                <a:effectLst>
                  <a:outerShdw blurRad="38100" dist="38100" dir="2700000" algn="tl">
                    <a:srgbClr val="C0C0C0"/>
                  </a:outerShdw>
                </a:effectLst>
                <a:latin typeface="Tw Cen MT" pitchFamily="34" charset="0"/>
              </a:rPr>
              <a:t>Joint model of structural zeros that do not originate from any process, and counts that originate from a Poisson process.</a:t>
            </a:r>
          </a:p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n-US" sz="2100">
                <a:effectLst>
                  <a:outerShdw blurRad="38100" dist="38100" dir="2700000" algn="tl">
                    <a:srgbClr val="C0C0C0"/>
                  </a:outerShdw>
                </a:effectLst>
                <a:latin typeface="Tw Cen MT" pitchFamily="34" charset="0"/>
              </a:rPr>
              <a:t>Thus, the 0/1 process is modeled separately from the Poisson process when the observed 0 is determined not to have arisen from a Poisson process</a:t>
            </a:r>
          </a:p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n-US" sz="2100">
                <a:effectLst>
                  <a:outerShdw blurRad="38100" dist="38100" dir="2700000" algn="tl">
                    <a:srgbClr val="C0C0C0"/>
                  </a:outerShdw>
                </a:effectLst>
                <a:latin typeface="Tw Cen MT" pitchFamily="34" charset="0"/>
              </a:rPr>
              <a:t>0/1 process modeled as logistic regression</a:t>
            </a:r>
          </a:p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n-US" sz="2100">
                <a:effectLst>
                  <a:outerShdw blurRad="38100" dist="38100" dir="2700000" algn="tl">
                    <a:srgbClr val="C0C0C0"/>
                  </a:outerShdw>
                </a:effectLst>
                <a:latin typeface="Tw Cen MT" pitchFamily="34" charset="0"/>
              </a:rPr>
              <a:t>Count process simultaneously modeled as Poisson regression</a:t>
            </a:r>
          </a:p>
          <a:p>
            <a:pPr marL="319088" indent="-319088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700">
              <a:latin typeface="Tw Cen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 smtClean="0"/>
              <a:t>VGAM Package</a:t>
            </a:r>
          </a:p>
        </p:txBody>
      </p:sp>
      <p:sp>
        <p:nvSpPr>
          <p:cNvPr id="78850" name="Rectangle 3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library(VGAM)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fit2 &lt;- vglm(y ~ x1, zipoisson, trace = TRUE)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 smtClean="0"/>
              <a:t>Results - ZIP</a:t>
            </a:r>
          </a:p>
        </p:txBody>
      </p:sp>
      <p:sp>
        <p:nvSpPr>
          <p:cNvPr id="79874" name="Rectangle 4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500" smtClean="0"/>
              <a:t>&gt; summary(fit2)</a:t>
            </a:r>
          </a:p>
          <a:p>
            <a:pPr>
              <a:lnSpc>
                <a:spcPct val="80000"/>
              </a:lnSpc>
            </a:pPr>
            <a:endParaRPr lang="en-US" sz="15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 smtClean="0"/>
              <a:t>Call: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 smtClean="0"/>
              <a:t>vglm(formula = y ~ x1, family = zipoisson, trace = TRUE)</a:t>
            </a:r>
          </a:p>
          <a:p>
            <a:pPr>
              <a:lnSpc>
                <a:spcPct val="80000"/>
              </a:lnSpc>
            </a:pPr>
            <a:endParaRPr lang="en-US" sz="15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 smtClean="0"/>
              <a:t>Pearson Residuals: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 smtClean="0"/>
              <a:t>                Min       1Q   Median       3Q     Max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 smtClean="0"/>
              <a:t>logit(phi)  -1.8880 -0.93828  0.59499  0.86550  1.0504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 smtClean="0"/>
              <a:t>log(lambda) -1.3104 -0.31901 -0.31901 -0.18509 10.3208</a:t>
            </a:r>
          </a:p>
          <a:p>
            <a:pPr>
              <a:lnSpc>
                <a:spcPct val="80000"/>
              </a:lnSpc>
            </a:pPr>
            <a:endParaRPr lang="en-US" sz="15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 smtClean="0"/>
              <a:t>Coefficients: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 smtClean="0"/>
              <a:t>                  Value	 Std. Error 	 t value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 smtClean="0"/>
              <a:t>(Intercept):1 -0.025409    0.16450  -0.15446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 smtClean="0"/>
              <a:t>(Intercept):2  0.703619    0.08129  8.65569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 smtClean="0"/>
              <a:t>x1:1          -0.040470      0.33087  -0.12231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 smtClean="0"/>
              <a:t>x1:2          -0.774116      0.17667  -4.38181</a:t>
            </a:r>
          </a:p>
          <a:p>
            <a:pPr>
              <a:lnSpc>
                <a:spcPct val="80000"/>
              </a:lnSpc>
            </a:pPr>
            <a:endParaRPr lang="en-US" sz="1500" smtClean="0"/>
          </a:p>
          <a:p>
            <a:pPr>
              <a:lnSpc>
                <a:spcPct val="80000"/>
              </a:lnSpc>
            </a:pPr>
            <a:endParaRPr lang="en-US" sz="15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752600" y="533400"/>
            <a:ext cx="5480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latin typeface="Times New Roman" pitchFamily="18" charset="0"/>
              </a:rPr>
              <a:t>Fitting data to a linear model</a:t>
            </a:r>
          </a:p>
        </p:txBody>
      </p:sp>
      <p:graphicFrame>
        <p:nvGraphicFramePr>
          <p:cNvPr id="93187" name="Object 3"/>
          <p:cNvGraphicFramePr>
            <a:graphicFrameLocks noChangeAspect="1"/>
          </p:cNvGraphicFramePr>
          <p:nvPr/>
        </p:nvGraphicFramePr>
        <p:xfrm>
          <a:off x="1600200" y="1905000"/>
          <a:ext cx="5970588" cy="120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7" name="Equation" r:id="rId4" imgW="1130040" imgH="228600" progId="Equation.DSMT4">
                  <p:embed/>
                </p:oleObj>
              </mc:Choice>
              <mc:Fallback>
                <p:oleObj name="Equation" r:id="rId4" imgW="113004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905000"/>
                        <a:ext cx="5970588" cy="1208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0228" name="Line 4"/>
          <p:cNvSpPr>
            <a:spLocks noChangeShapeType="1"/>
          </p:cNvSpPr>
          <p:nvPr/>
        </p:nvSpPr>
        <p:spPr bwMode="auto">
          <a:xfrm>
            <a:off x="3429000" y="3124200"/>
            <a:ext cx="0" cy="9906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0229" name="Rectangle 5"/>
          <p:cNvSpPr>
            <a:spLocks noChangeArrowheads="1"/>
          </p:cNvSpPr>
          <p:nvPr/>
        </p:nvSpPr>
        <p:spPr bwMode="auto">
          <a:xfrm>
            <a:off x="2590800" y="4343400"/>
            <a:ext cx="1784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latin typeface="Times New Roman" pitchFamily="18" charset="0"/>
              </a:rPr>
              <a:t>intercept</a:t>
            </a:r>
          </a:p>
        </p:txBody>
      </p:sp>
      <p:sp>
        <p:nvSpPr>
          <p:cNvPr id="180230" name="Line 6"/>
          <p:cNvSpPr>
            <a:spLocks noChangeShapeType="1"/>
          </p:cNvSpPr>
          <p:nvPr/>
        </p:nvSpPr>
        <p:spPr bwMode="auto">
          <a:xfrm>
            <a:off x="5029200" y="3124200"/>
            <a:ext cx="533400" cy="12192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0231" name="Rectangle 7"/>
          <p:cNvSpPr>
            <a:spLocks noChangeArrowheads="1"/>
          </p:cNvSpPr>
          <p:nvPr/>
        </p:nvSpPr>
        <p:spPr bwMode="auto">
          <a:xfrm>
            <a:off x="5105400" y="4343400"/>
            <a:ext cx="1149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latin typeface="Times New Roman" pitchFamily="18" charset="0"/>
              </a:rPr>
              <a:t>slope</a:t>
            </a:r>
          </a:p>
        </p:txBody>
      </p:sp>
      <p:sp>
        <p:nvSpPr>
          <p:cNvPr id="180232" name="Line 8"/>
          <p:cNvSpPr>
            <a:spLocks noChangeShapeType="1"/>
          </p:cNvSpPr>
          <p:nvPr/>
        </p:nvSpPr>
        <p:spPr bwMode="auto">
          <a:xfrm>
            <a:off x="7162800" y="2971800"/>
            <a:ext cx="228600" cy="12954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0233" name="Rectangle 9"/>
          <p:cNvSpPr>
            <a:spLocks noChangeArrowheads="1"/>
          </p:cNvSpPr>
          <p:nvPr/>
        </p:nvSpPr>
        <p:spPr bwMode="auto">
          <a:xfrm>
            <a:off x="6629400" y="4419600"/>
            <a:ext cx="1809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latin typeface="Times New Roman" pitchFamily="18" charset="0"/>
              </a:rPr>
              <a:t>residuals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80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180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8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8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" dur="500"/>
                                        <p:tgtEl>
                                          <p:spTgt spid="180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" dur="500"/>
                                        <p:tgtEl>
                                          <p:spTgt spid="180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8" grpId="0" animBg="1"/>
      <p:bldP spid="180229" grpId="0"/>
      <p:bldP spid="180230" grpId="0" animBg="1"/>
      <p:bldP spid="180231" grpId="0"/>
      <p:bldP spid="180232" grpId="0" animBg="1"/>
      <p:bldP spid="18023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 smtClean="0"/>
              <a:t>Interpretation</a:t>
            </a:r>
          </a:p>
        </p:txBody>
      </p:sp>
      <p:sp>
        <p:nvSpPr>
          <p:cNvPr id="80898" name="Rectangle 3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525963"/>
          </a:xfrm>
        </p:spPr>
        <p:txBody>
          <a:bodyPr>
            <a:normAutofit fontScale="92500"/>
          </a:bodyPr>
          <a:lstStyle/>
          <a:p>
            <a:r>
              <a:rPr lang="en-US" smtClean="0"/>
              <a:t>Odds of observing a (structural) zero in blood product usage in the aprotinin versus lysine analogue group are exp(-.040) = 0.96[0.50,1.83].</a:t>
            </a:r>
          </a:p>
          <a:p>
            <a:r>
              <a:rPr lang="en-US" smtClean="0"/>
              <a:t>The risk of blood product usage in the aprotinin versus lysine analogue group is exp(-0.774) =0.46[0.33,0.65].</a:t>
            </a:r>
          </a:p>
          <a:p>
            <a:r>
              <a:rPr lang="en-US" smtClean="0"/>
              <a:t>Conclusion: there is a significant decreased risk of RBC usage in the aprotinin versus lysine analogue group.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Linear Regression</a:t>
            </a:r>
          </a:p>
        </p:txBody>
      </p:sp>
      <p:sp>
        <p:nvSpPr>
          <p:cNvPr id="16386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n-US" dirty="0" smtClean="0"/>
              <a:t>For linear regression, R uses 2 functions.</a:t>
            </a:r>
          </a:p>
          <a:p>
            <a:pPr marL="593725" lvl="2" indent="-319088" eaLnBrk="1" hangingPunct="1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en-US" dirty="0" smtClean="0"/>
              <a:t>Could use function “</a:t>
            </a:r>
            <a:r>
              <a:rPr lang="en-US" i="1" dirty="0" smtClean="0"/>
              <a:t>lm</a:t>
            </a:r>
            <a:r>
              <a:rPr lang="en-US" dirty="0" smtClean="0"/>
              <a:t>”</a:t>
            </a:r>
          </a:p>
          <a:p>
            <a:pPr marL="593725" lvl="2" indent="-319088" eaLnBrk="1" hangingPunct="1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en-US" dirty="0" smtClean="0"/>
              <a:t>Could use the generalized linear model (GLM) framework</a:t>
            </a:r>
          </a:p>
          <a:p>
            <a:pPr marL="1600200" lvl="3" eaLnBrk="1" hangingPunct="1"/>
            <a:r>
              <a:rPr lang="en-US" sz="2100" dirty="0" smtClean="0"/>
              <a:t> function called “</a:t>
            </a:r>
            <a:r>
              <a:rPr lang="en-US" sz="2100" i="1" dirty="0" err="1" smtClean="0"/>
              <a:t>glm</a:t>
            </a:r>
            <a:r>
              <a:rPr lang="en-US" sz="2100" dirty="0" smtClean="0"/>
              <a:t>”</a:t>
            </a:r>
          </a:p>
          <a:p>
            <a:pPr eaLnBrk="1" hangingPunct="1"/>
            <a:r>
              <a:rPr lang="en-US" dirty="0" smtClean="0"/>
              <a:t>A linear regression is a type of GLM. </a:t>
            </a:r>
          </a:p>
          <a:p>
            <a:pPr eaLnBrk="1" hangingPunct="1"/>
            <a:r>
              <a:rPr lang="en-US" dirty="0" smtClean="0"/>
              <a:t>Recall, GLM contains:</a:t>
            </a:r>
          </a:p>
          <a:p>
            <a:pPr lvl="1" eaLnBrk="1" hangingPunct="1"/>
            <a:r>
              <a:rPr lang="en-US" dirty="0" smtClean="0"/>
              <a:t>A probability distribution from the exponential family</a:t>
            </a:r>
          </a:p>
          <a:p>
            <a:pPr lvl="1" eaLnBrk="1" hangingPunct="1"/>
            <a:r>
              <a:rPr lang="en-US" dirty="0" smtClean="0"/>
              <a:t>A linear predictor</a:t>
            </a:r>
          </a:p>
          <a:p>
            <a:pPr lvl="1" eaLnBrk="1" hangingPunct="1"/>
            <a:r>
              <a:rPr lang="en-US" dirty="0" smtClean="0"/>
              <a:t>A link function 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Linear Regression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700" smtClean="0"/>
              <a:t>To implement linear regression using </a:t>
            </a:r>
            <a:r>
              <a:rPr lang="en-US" sz="2700" i="1" smtClean="0"/>
              <a:t>glm</a:t>
            </a:r>
            <a:r>
              <a:rPr lang="en-US" sz="2700" smtClean="0"/>
              <a:t> function, we must know:</a:t>
            </a:r>
          </a:p>
          <a:p>
            <a:pPr eaLnBrk="1" hangingPunct="1">
              <a:lnSpc>
                <a:spcPct val="80000"/>
              </a:lnSpc>
            </a:pPr>
            <a:endParaRPr lang="en-US" sz="2700" smtClean="0"/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The exponential family distribution assumed is Normal, that is, (Y|X) ~ Normal(</a:t>
            </a:r>
            <a:r>
              <a:rPr lang="el-GR" sz="2400" smtClean="0"/>
              <a:t>μ</a:t>
            </a:r>
            <a:r>
              <a:rPr lang="en-US" sz="2400" smtClean="0"/>
              <a:t>,</a:t>
            </a:r>
            <a:r>
              <a:rPr lang="el-GR" sz="2400" smtClean="0"/>
              <a:t>σ</a:t>
            </a:r>
            <a:r>
              <a:rPr lang="en-US" sz="2400" baseline="30000" smtClean="0"/>
              <a:t>2</a:t>
            </a:r>
            <a:r>
              <a:rPr lang="en-US" sz="240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The linear predictor is </a:t>
            </a:r>
            <a:r>
              <a:rPr lang="el-GR" sz="2400" smtClean="0"/>
              <a:t>η</a:t>
            </a:r>
            <a:r>
              <a:rPr lang="en-US" sz="2400" smtClean="0"/>
              <a:t> = X</a:t>
            </a:r>
            <a:r>
              <a:rPr lang="el-GR" sz="2400" smtClean="0"/>
              <a:t>β</a:t>
            </a:r>
            <a:endParaRPr lang="en-US" sz="2400" smtClean="0"/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The link function is the identity link, E(Y|X) = </a:t>
            </a:r>
            <a:r>
              <a:rPr lang="el-GR" sz="2400" smtClean="0"/>
              <a:t>μ</a:t>
            </a:r>
            <a:r>
              <a:rPr lang="en-US" sz="2400" smtClean="0"/>
              <a:t> = X</a:t>
            </a:r>
            <a:r>
              <a:rPr lang="el-GR" sz="2400" smtClean="0"/>
              <a:t>β</a:t>
            </a:r>
            <a:endParaRPr lang="en-US" sz="2400" smtClean="0"/>
          </a:p>
          <a:p>
            <a:pPr eaLnBrk="1" hangingPunct="1">
              <a:lnSpc>
                <a:spcPct val="80000"/>
              </a:lnSpc>
            </a:pPr>
            <a:endParaRPr lang="en-US" sz="2700" smtClean="0"/>
          </a:p>
          <a:p>
            <a:pPr eaLnBrk="1" hangingPunct="1">
              <a:lnSpc>
                <a:spcPct val="80000"/>
              </a:lnSpc>
            </a:pPr>
            <a:r>
              <a:rPr lang="en-US" sz="2700" smtClean="0"/>
              <a:t>This distribution, linear predictor and link function will be specified in the </a:t>
            </a:r>
            <a:r>
              <a:rPr lang="en-US" sz="2700" i="1" smtClean="0"/>
              <a:t>glm</a:t>
            </a:r>
            <a:r>
              <a:rPr lang="en-US" sz="2700" smtClean="0"/>
              <a:t> function call as arguments.</a:t>
            </a:r>
          </a:p>
          <a:p>
            <a:pPr eaLnBrk="1" hangingPunct="1">
              <a:lnSpc>
                <a:spcPct val="80000"/>
              </a:lnSpc>
            </a:pPr>
            <a:endParaRPr lang="en-US" sz="2700" smtClean="0"/>
          </a:p>
          <a:p>
            <a:pPr lvl="1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2400" smtClean="0"/>
          </a:p>
          <a:p>
            <a:pPr lvl="1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2400" smtClean="0"/>
          </a:p>
          <a:p>
            <a:pPr lvl="1"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endParaRPr lang="en-US" sz="2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/>
              <a:t>Data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990600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sz="2700" smtClean="0"/>
              <a:t>Mean Height versus Age in Months</a:t>
            </a:r>
          </a:p>
        </p:txBody>
      </p:sp>
      <p:graphicFrame>
        <p:nvGraphicFramePr>
          <p:cNvPr id="82975" name="Group 31"/>
          <p:cNvGraphicFramePr>
            <a:graphicFrameLocks noGrp="1"/>
          </p:cNvGraphicFramePr>
          <p:nvPr/>
        </p:nvGraphicFramePr>
        <p:xfrm>
          <a:off x="2743200" y="2514600"/>
          <a:ext cx="2819400" cy="3418525"/>
        </p:xfrm>
        <a:graphic>
          <a:graphicData uri="http://schemas.openxmlformats.org/drawingml/2006/table">
            <a:tbl>
              <a:tblPr/>
              <a:tblGrid>
                <a:gridCol w="1281113"/>
                <a:gridCol w="1538287"/>
              </a:tblGrid>
              <a:tr h="809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age in months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height in CM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76.1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19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77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78.1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21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78.2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78.8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23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79.7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24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79.9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25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81.1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26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81.2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27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81.8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28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81.8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29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83.5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3"/>
          <p:cNvSpPr txBox="1">
            <a:spLocks noChangeArrowheads="1"/>
          </p:cNvSpPr>
          <p:nvPr/>
        </p:nvSpPr>
        <p:spPr bwMode="auto">
          <a:xfrm>
            <a:off x="457200" y="1524000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0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age &lt;- c(18,19,20,21,22,23,24,25,26,27,28,29)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0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height &lt;- c(76.1,77,78.1,78.2,78.8,79.7,79.9,81.1,81.2,81.8,81.8,83.5)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000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dat</a:t>
            </a:r>
            <a:r>
              <a:rPr lang="en-US" sz="20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US" sz="2000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as.data.frame</a:t>
            </a:r>
            <a:r>
              <a:rPr lang="en-US" sz="20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cbind</a:t>
            </a:r>
            <a:r>
              <a:rPr lang="en-US" sz="20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age,height</a:t>
            </a:r>
            <a:r>
              <a:rPr lang="en-US" sz="20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))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000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dat</a:t>
            </a:r>
            <a:endParaRPr lang="en-US" sz="2000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0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dim(</a:t>
            </a:r>
            <a:r>
              <a:rPr lang="en-US" sz="2000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dat</a:t>
            </a:r>
            <a:r>
              <a:rPr lang="en-US" sz="20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000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is.data.frame</a:t>
            </a:r>
            <a:r>
              <a:rPr lang="en-US" sz="20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dat</a:t>
            </a:r>
            <a:r>
              <a:rPr lang="en-US" sz="20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0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names(</a:t>
            </a:r>
            <a:r>
              <a:rPr lang="en-US" sz="2000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dat</a:t>
            </a:r>
            <a:r>
              <a:rPr lang="en-US" sz="20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Char char=""/>
            </a:pPr>
            <a:endParaRPr lang="en-US" sz="2400" dirty="0">
              <a:solidFill>
                <a:schemeClr val="tx2"/>
              </a:solidFill>
              <a:latin typeface="Tw Cen MT" pitchFamily="34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</a:pPr>
            <a:endParaRPr lang="en-US" sz="2600" dirty="0">
              <a:latin typeface="Tw Cen MT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2192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2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rPr>
              <a:t>Read D</a:t>
            </a:r>
            <a:r>
              <a:rPr lang="en-US" sz="42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2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rPr>
              <a:t>ata</a:t>
            </a:r>
            <a:r>
              <a:rPr lang="en-US" sz="4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2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rPr>
              <a:t> into 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1252</TotalTime>
  <Words>1897</Words>
  <Application>Microsoft Office PowerPoint</Application>
  <PresentationFormat>On-screen Show (4:3)</PresentationFormat>
  <Paragraphs>407</Paragraphs>
  <Slides>50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2" baseType="lpstr">
      <vt:lpstr>Office Theme</vt:lpstr>
      <vt:lpstr>Equation</vt:lpstr>
      <vt:lpstr>Regression in R</vt:lpstr>
      <vt:lpstr>Data</vt:lpstr>
      <vt:lpstr>PowerPoint Presentation</vt:lpstr>
      <vt:lpstr>PowerPoint Presentation</vt:lpstr>
      <vt:lpstr>PowerPoint Presentation</vt:lpstr>
      <vt:lpstr>Linear Regression</vt:lpstr>
      <vt:lpstr>Linear Regression</vt:lpstr>
      <vt:lpstr>Data</vt:lpstr>
      <vt:lpstr>PowerPoint Presentation</vt:lpstr>
      <vt:lpstr>PowerPoint Presentation</vt:lpstr>
      <vt:lpstr>summary(lm)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Generalized Linear Models</vt:lpstr>
      <vt:lpstr>GLM</vt:lpstr>
      <vt:lpstr>Some families</vt:lpstr>
      <vt:lpstr>Data</vt:lpstr>
      <vt:lpstr>Code</vt:lpstr>
      <vt:lpstr>R output for GLM call</vt:lpstr>
      <vt:lpstr>Summary</vt:lpstr>
      <vt:lpstr>How to Report Model Results</vt:lpstr>
      <vt:lpstr>Intercept only model</vt:lpstr>
      <vt:lpstr>Plots for model check</vt:lpstr>
      <vt:lpstr>GLM</vt:lpstr>
      <vt:lpstr>Getting model results table</vt:lpstr>
      <vt:lpstr>What about log likelihood?</vt:lpstr>
      <vt:lpstr>Multiple regression – Anxiety data</vt:lpstr>
      <vt:lpstr>Multiple regression</vt:lpstr>
      <vt:lpstr>Back to Regression Diagnostics</vt:lpstr>
      <vt:lpstr>Cook’s distance</vt:lpstr>
      <vt:lpstr>Multicollinearity</vt:lpstr>
      <vt:lpstr>Multicollinearity</vt:lpstr>
      <vt:lpstr>Regression diagnostics using LM CAR package</vt:lpstr>
      <vt:lpstr>CAR for Diagnostics, continued</vt:lpstr>
      <vt:lpstr>CAR for Diagnostics</vt:lpstr>
      <vt:lpstr>CAR for Diagnostics</vt:lpstr>
      <vt:lpstr>Some families</vt:lpstr>
      <vt:lpstr>Assuming our Y were counts</vt:lpstr>
      <vt:lpstr>Overdispersion in counts</vt:lpstr>
      <vt:lpstr>ZIP Model</vt:lpstr>
      <vt:lpstr>VGAM Package</vt:lpstr>
      <vt:lpstr>Results - ZIP</vt:lpstr>
      <vt:lpstr>Interpretation</vt:lpstr>
    </vt:vector>
  </TitlesOfParts>
  <Company>MUSC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Stacia Desantis</dc:creator>
  <cp:lastModifiedBy>elg26</cp:lastModifiedBy>
  <cp:revision>237</cp:revision>
  <dcterms:created xsi:type="dcterms:W3CDTF">2011-03-21T19:27:57Z</dcterms:created>
  <dcterms:modified xsi:type="dcterms:W3CDTF">2013-03-28T18:59:21Z</dcterms:modified>
</cp:coreProperties>
</file>