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80" r:id="rId5"/>
    <p:sldId id="282" r:id="rId6"/>
    <p:sldId id="281" r:id="rId7"/>
    <p:sldId id="258" r:id="rId8"/>
    <p:sldId id="259" r:id="rId9"/>
    <p:sldId id="264" r:id="rId10"/>
    <p:sldId id="265" r:id="rId11"/>
    <p:sldId id="266" r:id="rId12"/>
    <p:sldId id="267" r:id="rId13"/>
    <p:sldId id="269" r:id="rId14"/>
    <p:sldId id="268" r:id="rId15"/>
    <p:sldId id="263" r:id="rId16"/>
    <p:sldId id="261" r:id="rId17"/>
    <p:sldId id="260" r:id="rId18"/>
    <p:sldId id="262" r:id="rId19"/>
    <p:sldId id="271" r:id="rId20"/>
    <p:sldId id="272" r:id="rId21"/>
    <p:sldId id="270" r:id="rId22"/>
    <p:sldId id="273" r:id="rId23"/>
    <p:sldId id="274" r:id="rId24"/>
    <p:sldId id="275" r:id="rId25"/>
    <p:sldId id="276"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445" y="-11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6325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765073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260715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146E8-F56E-4B67-9924-C7A72DE502C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402065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2146E8-F56E-4B67-9924-C7A72DE502C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97335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2146E8-F56E-4B67-9924-C7A72DE502C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23441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2146E8-F56E-4B67-9924-C7A72DE502C5}" type="datetimeFigureOut">
              <a:rPr lang="en-US" smtClean="0"/>
              <a:t>3/26/2013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88888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2146E8-F56E-4B67-9924-C7A72DE502C5}" type="datetimeFigureOut">
              <a:rPr lang="en-US" smtClean="0"/>
              <a:t>3/26/2013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395471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146E8-F56E-4B67-9924-C7A72DE502C5}" type="datetimeFigureOut">
              <a:rPr lang="en-US" smtClean="0"/>
              <a:t>3/26/2013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103977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146E8-F56E-4B67-9924-C7A72DE502C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415333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2146E8-F56E-4B67-9924-C7A72DE502C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31610-61AF-4261-A98A-3806CFF2BA70}" type="slidenum">
              <a:rPr lang="en-US" smtClean="0"/>
              <a:t>‹#›</a:t>
            </a:fld>
            <a:endParaRPr lang="en-US"/>
          </a:p>
        </p:txBody>
      </p:sp>
    </p:spTree>
    <p:extLst>
      <p:ext uri="{BB962C8B-B14F-4D97-AF65-F5344CB8AC3E}">
        <p14:creationId xmlns:p14="http://schemas.microsoft.com/office/powerpoint/2010/main" val="34899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146E8-F56E-4B67-9924-C7A72DE502C5}" type="datetimeFigureOut">
              <a:rPr lang="en-US" smtClean="0"/>
              <a:t>3/26/2013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31610-61AF-4261-A98A-3806CFF2BA70}" type="slidenum">
              <a:rPr lang="en-US" smtClean="0"/>
              <a:t>‹#›</a:t>
            </a:fld>
            <a:endParaRPr lang="en-US"/>
          </a:p>
        </p:txBody>
      </p:sp>
    </p:spTree>
    <p:extLst>
      <p:ext uri="{BB962C8B-B14F-4D97-AF65-F5344CB8AC3E}">
        <p14:creationId xmlns:p14="http://schemas.microsoft.com/office/powerpoint/2010/main" val="84114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10668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Computing for Research I</a:t>
            </a:r>
            <a:br>
              <a:rPr lang="en-US" b="1" dirty="0" smtClean="0"/>
            </a:br>
            <a:r>
              <a:rPr lang="en-US" dirty="0" smtClean="0"/>
              <a:t>Spring 2013</a:t>
            </a:r>
            <a:endParaRPr lang="en-US" dirty="0"/>
          </a:p>
        </p:txBody>
      </p:sp>
      <p:sp>
        <p:nvSpPr>
          <p:cNvPr id="6" name="Subtitle 2"/>
          <p:cNvSpPr txBox="1">
            <a:spLocks/>
          </p:cNvSpPr>
          <p:nvPr/>
        </p:nvSpPr>
        <p:spPr>
          <a:xfrm>
            <a:off x="1295400" y="4800600"/>
            <a:ext cx="6400800" cy="762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smtClean="0"/>
              <a:t>Primary Instructor:  </a:t>
            </a:r>
          </a:p>
          <a:p>
            <a:pPr marL="0" indent="0" algn="ctr">
              <a:buNone/>
            </a:pPr>
            <a:r>
              <a:rPr lang="en-US" sz="2400" dirty="0" smtClean="0"/>
              <a:t>Elizabeth Garrett-Mayer</a:t>
            </a:r>
          </a:p>
          <a:p>
            <a:pPr algn="ctr"/>
            <a:endParaRPr lang="en-US" dirty="0"/>
          </a:p>
        </p:txBody>
      </p:sp>
      <p:sp>
        <p:nvSpPr>
          <p:cNvPr id="7" name="Rectangle 6"/>
          <p:cNvSpPr/>
          <p:nvPr/>
        </p:nvSpPr>
        <p:spPr>
          <a:xfrm>
            <a:off x="1414990" y="3048000"/>
            <a:ext cx="5930470" cy="1200329"/>
          </a:xfrm>
          <a:prstGeom prst="rect">
            <a:avLst/>
          </a:prstGeom>
        </p:spPr>
        <p:txBody>
          <a:bodyPr wrap="none">
            <a:spAutoFit/>
          </a:bodyPr>
          <a:lstStyle/>
          <a:p>
            <a:pPr algn="ctr"/>
            <a:r>
              <a:rPr lang="en-US" sz="3600" dirty="0" smtClean="0"/>
              <a:t>R:  EDA and writing commands</a:t>
            </a:r>
          </a:p>
          <a:p>
            <a:pPr algn="ctr"/>
            <a:r>
              <a:rPr lang="en-US" sz="3600" dirty="0" smtClean="0"/>
              <a:t>March 9</a:t>
            </a:r>
            <a:endParaRPr lang="en-US" sz="3600" dirty="0"/>
          </a:p>
        </p:txBody>
      </p:sp>
    </p:spTree>
    <p:extLst>
      <p:ext uri="{BB962C8B-B14F-4D97-AF65-F5344CB8AC3E}">
        <p14:creationId xmlns:p14="http://schemas.microsoft.com/office/powerpoint/2010/main" val="1116390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out</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latin typeface="Courier New" pitchFamily="49" charset="0"/>
                <a:cs typeface="Courier New" pitchFamily="49" charset="0"/>
              </a:rPr>
              <a:t>z &lt;- c(-20,1,2,4,7,9,50,100)</a:t>
            </a:r>
          </a:p>
          <a:p>
            <a:pPr marL="0" indent="0">
              <a:buNone/>
            </a:pPr>
            <a:r>
              <a:rPr lang="en-US" sz="2000" dirty="0" smtClean="0">
                <a:latin typeface="Courier New" pitchFamily="49" charset="0"/>
                <a:cs typeface="Courier New" pitchFamily="49" charset="0"/>
              </a:rPr>
              <a:t>mean(z)</a:t>
            </a:r>
          </a:p>
          <a:p>
            <a:pPr marL="0" indent="0">
              <a:buNone/>
            </a:pPr>
            <a:r>
              <a:rPr lang="en-US" sz="2000" dirty="0" err="1" smtClean="0">
                <a:latin typeface="Courier New" pitchFamily="49" charset="0"/>
                <a:cs typeface="Courier New" pitchFamily="49" charset="0"/>
              </a:rPr>
              <a:t>trimmean</a:t>
            </a:r>
            <a:r>
              <a:rPr lang="en-US" sz="2000" dirty="0" smtClean="0">
                <a:latin typeface="Courier New" pitchFamily="49" charset="0"/>
                <a:cs typeface="Courier New" pitchFamily="49" charset="0"/>
              </a:rPr>
              <a:t>(z)</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z &lt;- (1:100)^2</a:t>
            </a:r>
          </a:p>
          <a:p>
            <a:pPr marL="0" indent="0">
              <a:buNone/>
            </a:pPr>
            <a:r>
              <a:rPr lang="en-US" sz="2000" dirty="0" smtClean="0">
                <a:latin typeface="Courier New" pitchFamily="49" charset="0"/>
                <a:cs typeface="Courier New" pitchFamily="49" charset="0"/>
              </a:rPr>
              <a:t>mean(z)</a:t>
            </a:r>
          </a:p>
          <a:p>
            <a:pPr marL="0" indent="0">
              <a:buNone/>
            </a:pPr>
            <a:r>
              <a:rPr lang="en-US" sz="2000" dirty="0" err="1" smtClean="0">
                <a:latin typeface="Courier New" pitchFamily="49" charset="0"/>
                <a:cs typeface="Courier New" pitchFamily="49" charset="0"/>
              </a:rPr>
              <a:t>trimmean</a:t>
            </a:r>
            <a:r>
              <a:rPr lang="en-US" sz="2000" dirty="0" smtClean="0">
                <a:latin typeface="Courier New" pitchFamily="49" charset="0"/>
                <a:cs typeface="Courier New" pitchFamily="49" charset="0"/>
              </a:rPr>
              <a:t>(z)</a:t>
            </a:r>
          </a:p>
          <a:p>
            <a:pPr marL="0" indent="0">
              <a:buNone/>
            </a:pPr>
            <a:endParaRPr lang="en-US" sz="2000" dirty="0" smtClean="0">
              <a:latin typeface="Courier New" pitchFamily="49" charset="0"/>
              <a:cs typeface="Courier New" pitchFamily="49" charset="0"/>
            </a:endParaRPr>
          </a:p>
        </p:txBody>
      </p:sp>
    </p:spTree>
    <p:extLst>
      <p:ext uri="{BB962C8B-B14F-4D97-AF65-F5344CB8AC3E}">
        <p14:creationId xmlns:p14="http://schemas.microsoft.com/office/powerpoint/2010/main" val="653422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trimming more?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latin typeface="Courier New" pitchFamily="49" charset="0"/>
                <a:cs typeface="Courier New" pitchFamily="49" charset="0"/>
              </a:rPr>
              <a:t># what about trimming more?</a:t>
            </a:r>
          </a:p>
          <a:p>
            <a:pPr marL="0" indent="0">
              <a:buNone/>
            </a:pPr>
            <a:endParaRPr lang="en-US" sz="2200" dirty="0" smtClean="0">
              <a:latin typeface="Courier New" pitchFamily="49" charset="0"/>
              <a:cs typeface="Courier New" pitchFamily="49" charset="0"/>
            </a:endParaRPr>
          </a:p>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r>
              <a:rPr lang="en-US" sz="2200" dirty="0" err="1" smtClean="0">
                <a:solidFill>
                  <a:srgbClr val="00B050"/>
                </a:solidFill>
                <a:latin typeface="Courier New" pitchFamily="49" charset="0"/>
                <a:cs typeface="Courier New" pitchFamily="49" charset="0"/>
              </a:rPr>
              <a:t>ntrim</a:t>
            </a:r>
            <a:r>
              <a:rPr lang="en-US" sz="2200" dirty="0" smtClean="0">
                <a:solidFill>
                  <a:srgbClr val="00B050"/>
                </a:solidFill>
                <a:latin typeface="Courier New" pitchFamily="49" charset="0"/>
                <a:cs typeface="Courier New" pitchFamily="49" charset="0"/>
              </a:rPr>
              <a:t>=1</a:t>
            </a:r>
            <a:r>
              <a:rPr lang="en-US" sz="2200" dirty="0" smtClean="0">
                <a:latin typeface="Courier New" pitchFamily="49" charset="0"/>
                <a:cs typeface="Courier New" pitchFamily="49" charset="0"/>
              </a:rPr>
              <a:t>)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a:latin typeface="Courier New" pitchFamily="49" charset="0"/>
                <a:cs typeface="Courier New" pitchFamily="49" charset="0"/>
              </a:rPr>
              <a:t>	</a:t>
            </a:r>
            <a:r>
              <a:rPr lang="en-US" sz="2200" dirty="0" smtClean="0">
                <a:latin typeface="Courier New" pitchFamily="49" charset="0"/>
                <a:cs typeface="Courier New" pitchFamily="49" charset="0"/>
              </a:rPr>
              <a:t>v1 &lt;- 1:ntrim</a:t>
            </a:r>
          </a:p>
          <a:p>
            <a:pPr marL="457200" lvl="1" indent="0">
              <a:buNone/>
            </a:pPr>
            <a:r>
              <a:rPr lang="en-US" sz="2200" dirty="0">
                <a:latin typeface="Courier New" pitchFamily="49" charset="0"/>
                <a:cs typeface="Courier New" pitchFamily="49" charset="0"/>
              </a:rPr>
              <a:t>	</a:t>
            </a:r>
            <a:r>
              <a:rPr lang="en-US" sz="2200" dirty="0" smtClean="0">
                <a:latin typeface="Courier New" pitchFamily="49" charset="0"/>
                <a:cs typeface="Courier New" pitchFamily="49" charset="0"/>
              </a:rPr>
              <a:t>v2 &lt;- (n-ntrim+1):n</a:t>
            </a:r>
          </a:p>
          <a:p>
            <a:pPr marL="457200" lvl="1" indent="0">
              <a:buNone/>
            </a:pPr>
            <a:r>
              <a:rPr lang="en-US" sz="2200" dirty="0" smtClean="0">
                <a:latin typeface="Courier New" pitchFamily="49" charset="0"/>
                <a:cs typeface="Courier New" pitchFamily="49" charset="0"/>
              </a:rPr>
              <a:t>	y &lt;- y[-c(v1,v2)]</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1045386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Checking out what your function is doing</a:t>
            </a:r>
            <a:endParaRPr lang="en-US" sz="3600" dirty="0"/>
          </a:p>
        </p:txBody>
      </p:sp>
      <p:sp>
        <p:nvSpPr>
          <p:cNvPr id="3" name="Content Placeholder 2"/>
          <p:cNvSpPr>
            <a:spLocks noGrp="1"/>
          </p:cNvSpPr>
          <p:nvPr>
            <p:ph idx="1"/>
          </p:nvPr>
        </p:nvSpPr>
        <p:spPr/>
        <p:txBody>
          <a:bodyPr/>
          <a:lstStyle/>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r>
              <a:rPr lang="en-US" sz="2200" dirty="0" err="1" smtClean="0">
                <a:latin typeface="Courier New" pitchFamily="49" charset="0"/>
                <a:cs typeface="Courier New" pitchFamily="49" charset="0"/>
              </a:rPr>
              <a:t>ntrim</a:t>
            </a:r>
            <a:r>
              <a:rPr lang="en-US" sz="2200" dirty="0" smtClean="0">
                <a:latin typeface="Courier New" pitchFamily="49" charset="0"/>
                <a:cs typeface="Courier New" pitchFamily="49" charset="0"/>
              </a:rPr>
              <a:t>=1)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smtClean="0">
                <a:latin typeface="Courier New" pitchFamily="49" charset="0"/>
                <a:cs typeface="Courier New" pitchFamily="49" charset="0"/>
              </a:rPr>
              <a:t>	v1 &lt;- 1:ntrim</a:t>
            </a:r>
          </a:p>
          <a:p>
            <a:pPr marL="457200" lvl="1" indent="0">
              <a:buNone/>
            </a:pPr>
            <a:r>
              <a:rPr lang="en-US" sz="2200" dirty="0" smtClean="0">
                <a:latin typeface="Courier New" pitchFamily="49" charset="0"/>
                <a:cs typeface="Courier New" pitchFamily="49" charset="0"/>
              </a:rPr>
              <a:t>	v2 &lt;- (n-ntrim+1):n</a:t>
            </a:r>
          </a:p>
          <a:p>
            <a:pPr marL="457200" lvl="1" indent="0">
              <a:buNone/>
            </a:pPr>
            <a:r>
              <a:rPr lang="en-US" sz="2200" dirty="0" smtClean="0">
                <a:solidFill>
                  <a:srgbClr val="00B050"/>
                </a:solidFill>
                <a:latin typeface="Courier New" pitchFamily="49" charset="0"/>
                <a:cs typeface="Courier New" pitchFamily="49" charset="0"/>
              </a:rPr>
              <a:t>print(c(v1,v2))</a:t>
            </a:r>
          </a:p>
          <a:p>
            <a:pPr marL="457200" lvl="1" indent="0">
              <a:buNone/>
            </a:pPr>
            <a:r>
              <a:rPr lang="en-US" sz="2200" dirty="0" smtClean="0">
                <a:latin typeface="Courier New" pitchFamily="49" charset="0"/>
                <a:cs typeface="Courier New" pitchFamily="49" charset="0"/>
              </a:rPr>
              <a:t>	y &lt;- y[-c(v1,v2)]</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a:p>
            <a:endParaRPr lang="en-US" dirty="0"/>
          </a:p>
        </p:txBody>
      </p:sp>
    </p:spTree>
    <p:extLst>
      <p:ext uri="{BB962C8B-B14F-4D97-AF65-F5344CB8AC3E}">
        <p14:creationId xmlns:p14="http://schemas.microsoft.com/office/powerpoint/2010/main" val="3777279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again</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z &lt;- c(-20,1,2,4,7,9,50,100)</a:t>
            </a:r>
          </a:p>
          <a:p>
            <a:pPr marL="0" indent="0">
              <a:buNone/>
            </a:pPr>
            <a:r>
              <a:rPr lang="en-US" sz="2400" dirty="0" smtClean="0">
                <a:latin typeface="Courier New" pitchFamily="49" charset="0"/>
                <a:cs typeface="Courier New" pitchFamily="49" charset="0"/>
              </a:rPr>
              <a:t>mean(z)</a:t>
            </a:r>
          </a:p>
          <a:p>
            <a:pPr marL="0" indent="0">
              <a:buNone/>
            </a:pPr>
            <a:r>
              <a:rPr lang="en-US" sz="2400" dirty="0" err="1" smtClean="0">
                <a:latin typeface="Courier New" pitchFamily="49" charset="0"/>
                <a:cs typeface="Courier New" pitchFamily="49" charset="0"/>
              </a:rPr>
              <a:t>trimmean</a:t>
            </a:r>
            <a:r>
              <a:rPr lang="en-US" sz="2400" dirty="0" smtClean="0">
                <a:latin typeface="Courier New" pitchFamily="49" charset="0"/>
                <a:cs typeface="Courier New" pitchFamily="49" charset="0"/>
              </a:rPr>
              <a:t>(z, </a:t>
            </a:r>
            <a:r>
              <a:rPr lang="en-US" sz="2400" dirty="0" err="1" smtClean="0">
                <a:latin typeface="Courier New" pitchFamily="49" charset="0"/>
                <a:cs typeface="Courier New" pitchFamily="49" charset="0"/>
              </a:rPr>
              <a:t>ntrim</a:t>
            </a:r>
            <a:r>
              <a:rPr lang="en-US" sz="2400" dirty="0" smtClean="0">
                <a:latin typeface="Courier New" pitchFamily="49" charset="0"/>
                <a:cs typeface="Courier New" pitchFamily="49" charset="0"/>
              </a:rPr>
              <a:t>=2)</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z &lt;- (1:100)^2</a:t>
            </a:r>
          </a:p>
          <a:p>
            <a:pPr marL="0" indent="0">
              <a:buNone/>
            </a:pPr>
            <a:r>
              <a:rPr lang="en-US" sz="2400" dirty="0" smtClean="0">
                <a:latin typeface="Courier New" pitchFamily="49" charset="0"/>
                <a:cs typeface="Courier New" pitchFamily="49" charset="0"/>
              </a:rPr>
              <a:t>mean(z)</a:t>
            </a:r>
          </a:p>
          <a:p>
            <a:pPr marL="0" indent="0">
              <a:buNone/>
            </a:pPr>
            <a:r>
              <a:rPr lang="en-US" sz="2400" dirty="0" err="1" smtClean="0">
                <a:latin typeface="Courier New" pitchFamily="49" charset="0"/>
                <a:cs typeface="Courier New" pitchFamily="49" charset="0"/>
              </a:rPr>
              <a:t>trimmean</a:t>
            </a:r>
            <a:r>
              <a:rPr lang="en-US" sz="2400" dirty="0" smtClean="0">
                <a:latin typeface="Courier New" pitchFamily="49" charset="0"/>
                <a:cs typeface="Courier New" pitchFamily="49" charset="0"/>
              </a:rPr>
              <a:t>(z, </a:t>
            </a:r>
            <a:r>
              <a:rPr lang="en-US" sz="2400" dirty="0" err="1" smtClean="0">
                <a:latin typeface="Courier New" pitchFamily="49" charset="0"/>
                <a:cs typeface="Courier New" pitchFamily="49" charset="0"/>
              </a:rPr>
              <a:t>ntrim</a:t>
            </a:r>
            <a:r>
              <a:rPr lang="en-US" sz="2400" dirty="0" smtClean="0">
                <a:latin typeface="Courier New" pitchFamily="49" charset="0"/>
                <a:cs typeface="Courier New" pitchFamily="49" charset="0"/>
              </a:rPr>
              <a:t>=10)</a:t>
            </a:r>
          </a:p>
          <a:p>
            <a:endParaRPr lang="en-US" dirty="0"/>
          </a:p>
        </p:txBody>
      </p:sp>
    </p:spTree>
    <p:extLst>
      <p:ext uri="{BB962C8B-B14F-4D97-AF65-F5344CB8AC3E}">
        <p14:creationId xmlns:p14="http://schemas.microsoft.com/office/powerpoint/2010/main" val="340795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ones to have saved</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err="1" smtClean="0">
                <a:latin typeface="Courier New" pitchFamily="49" charset="0"/>
                <a:cs typeface="Courier New" pitchFamily="49" charset="0"/>
              </a:rPr>
              <a:t>logit</a:t>
            </a:r>
            <a:r>
              <a:rPr lang="en-US" sz="2000" dirty="0" smtClean="0">
                <a:latin typeface="Courier New" pitchFamily="49" charset="0"/>
                <a:cs typeface="Courier New" pitchFamily="49" charset="0"/>
              </a:rPr>
              <a:t> &lt;- function(p) {</a:t>
            </a:r>
          </a:p>
          <a:p>
            <a:pPr marL="457200" lvl="1" indent="0">
              <a:buNone/>
            </a:pPr>
            <a:r>
              <a:rPr lang="en-US" sz="2000" dirty="0" smtClean="0">
                <a:latin typeface="Courier New" pitchFamily="49" charset="0"/>
                <a:cs typeface="Courier New" pitchFamily="49" charset="0"/>
              </a:rPr>
              <a:t>	return(log(p/(1-p)))</a:t>
            </a:r>
          </a:p>
          <a:p>
            <a:pPr marL="457200" lvl="1" indent="0">
              <a:buNone/>
            </a:pPr>
            <a:r>
              <a:rPr lang="en-US" sz="2000" dirty="0" smtClean="0">
                <a:latin typeface="Courier New" pitchFamily="49" charset="0"/>
                <a:cs typeface="Courier New" pitchFamily="49" charset="0"/>
              </a:rPr>
              <a:t>}</a:t>
            </a:r>
          </a:p>
          <a:p>
            <a:pPr marL="457200" lvl="1" indent="0">
              <a:buNone/>
            </a:pPr>
            <a:endParaRPr lang="en-US" sz="2000" dirty="0" smtClean="0">
              <a:latin typeface="Courier New" pitchFamily="49" charset="0"/>
              <a:cs typeface="Courier New" pitchFamily="49" charset="0"/>
            </a:endParaRPr>
          </a:p>
          <a:p>
            <a:pPr marL="57150" indent="0">
              <a:buNone/>
            </a:pPr>
            <a:r>
              <a:rPr lang="en-US" sz="2000" dirty="0" err="1" smtClean="0">
                <a:latin typeface="Courier New" pitchFamily="49" charset="0"/>
                <a:cs typeface="Courier New" pitchFamily="49" charset="0"/>
              </a:rPr>
              <a:t>unlogit</a:t>
            </a:r>
            <a:r>
              <a:rPr lang="en-US" sz="2000" dirty="0" smtClean="0">
                <a:latin typeface="Courier New" pitchFamily="49" charset="0"/>
                <a:cs typeface="Courier New" pitchFamily="49" charset="0"/>
              </a:rPr>
              <a:t> &lt;- function(x)</a:t>
            </a:r>
          </a:p>
          <a:p>
            <a:pPr marL="457200" lvl="1"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return(</a:t>
            </a:r>
            <a:r>
              <a:rPr lang="en-US" sz="2000" dirty="0" err="1" smtClean="0">
                <a:latin typeface="Courier New" pitchFamily="49" charset="0"/>
                <a:cs typeface="Courier New" pitchFamily="49" charset="0"/>
              </a:rPr>
              <a:t>exp</a:t>
            </a:r>
            <a:r>
              <a:rPr lang="en-US" sz="2000" dirty="0" smtClean="0">
                <a:latin typeface="Courier New" pitchFamily="49" charset="0"/>
                <a:cs typeface="Courier New" pitchFamily="49" charset="0"/>
              </a:rPr>
              <a:t>(x)/(1+exp(x)))</a:t>
            </a:r>
          </a:p>
          <a:p>
            <a:pPr marL="457200" lvl="1" indent="0">
              <a:buNone/>
            </a:pPr>
            <a:endParaRPr lang="en-US" sz="2000" dirty="0">
              <a:latin typeface="Courier New" pitchFamily="49" charset="0"/>
              <a:cs typeface="Courier New" pitchFamily="49" charset="0"/>
            </a:endParaRPr>
          </a:p>
          <a:p>
            <a:pPr marL="57150" indent="0">
              <a:buNone/>
            </a:pPr>
            <a:r>
              <a:rPr lang="en-US" sz="2000" dirty="0" err="1" smtClean="0">
                <a:latin typeface="Courier New" pitchFamily="49" charset="0"/>
                <a:cs typeface="Courier New" pitchFamily="49" charset="0"/>
              </a:rPr>
              <a:t>oddsratio</a:t>
            </a:r>
            <a:r>
              <a:rPr lang="en-US" sz="2000" dirty="0" smtClean="0">
                <a:latin typeface="Courier New" pitchFamily="49" charset="0"/>
                <a:cs typeface="Courier New" pitchFamily="49" charset="0"/>
              </a:rPr>
              <a:t> &lt;- function(</a:t>
            </a:r>
            <a:r>
              <a:rPr lang="en-US" sz="2000" dirty="0" err="1" smtClean="0">
                <a:latin typeface="Courier New" pitchFamily="49" charset="0"/>
                <a:cs typeface="Courier New" pitchFamily="49" charset="0"/>
              </a:rPr>
              <a:t>x,y</a:t>
            </a:r>
            <a:r>
              <a:rPr lang="en-US" sz="2000" dirty="0" smtClean="0">
                <a:latin typeface="Courier New" pitchFamily="49" charset="0"/>
                <a:cs typeface="Courier New" pitchFamily="49" charset="0"/>
              </a:rPr>
              <a:t>) {</a:t>
            </a:r>
          </a:p>
          <a:p>
            <a:pPr marL="457200" lvl="1" indent="0">
              <a:buNone/>
            </a:pP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 &lt;- table(</a:t>
            </a:r>
            <a:r>
              <a:rPr lang="en-US" sz="2000" dirty="0" err="1" smtClean="0">
                <a:latin typeface="Courier New" pitchFamily="49" charset="0"/>
                <a:cs typeface="Courier New" pitchFamily="49" charset="0"/>
              </a:rPr>
              <a:t>x,y</a:t>
            </a:r>
            <a:r>
              <a:rPr lang="en-US" sz="2000" dirty="0" smtClean="0">
                <a:latin typeface="Courier New" pitchFamily="49" charset="0"/>
                <a:cs typeface="Courier New" pitchFamily="49" charset="0"/>
              </a:rPr>
              <a:t>)</a:t>
            </a:r>
          </a:p>
          <a:p>
            <a:pPr marL="457200" lvl="1" indent="0">
              <a:buNone/>
            </a:pP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or &lt;- (</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[1,1]*</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[2,2])/(</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[1,2]*</a:t>
            </a:r>
            <a:r>
              <a:rPr lang="en-US" sz="1800" dirty="0" err="1" smtClean="0">
                <a:latin typeface="Courier New" pitchFamily="49" charset="0"/>
                <a:cs typeface="Courier New" pitchFamily="49" charset="0"/>
              </a:rPr>
              <a:t>tabi</a:t>
            </a:r>
            <a:r>
              <a:rPr lang="en-US" sz="1800" dirty="0" smtClean="0">
                <a:latin typeface="Courier New" pitchFamily="49" charset="0"/>
                <a:cs typeface="Courier New" pitchFamily="49" charset="0"/>
              </a:rPr>
              <a:t>[2,1])</a:t>
            </a:r>
          </a:p>
          <a:p>
            <a:pPr marL="457200" lvl="1"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return(or)</a:t>
            </a:r>
          </a:p>
          <a:p>
            <a:pPr marL="457200" lvl="1" indent="0">
              <a:buNone/>
            </a:pPr>
            <a:r>
              <a:rPr lang="en-US" sz="2000" dirty="0" smtClean="0">
                <a:latin typeface="Courier New" pitchFamily="49" charset="0"/>
                <a:cs typeface="Courier New" pitchFamily="49" charset="0"/>
              </a:rPr>
              <a:t>}</a:t>
            </a:r>
          </a:p>
          <a:p>
            <a:pPr marL="457200" lvl="1" indent="0">
              <a:buNone/>
            </a:pPr>
            <a:endParaRPr lang="en-US" sz="2000" dirty="0">
              <a:latin typeface="Courier New" pitchFamily="49" charset="0"/>
              <a:cs typeface="Courier New" pitchFamily="49" charset="0"/>
            </a:endParaRPr>
          </a:p>
          <a:p>
            <a:pPr marL="457200" lvl="1" indent="0">
              <a:buNone/>
            </a:pPr>
            <a:endParaRPr lang="en-US" sz="2000" dirty="0">
              <a:latin typeface="Courier New" pitchFamily="49" charset="0"/>
              <a:cs typeface="Courier New" pitchFamily="49" charset="0"/>
            </a:endParaRPr>
          </a:p>
        </p:txBody>
      </p:sp>
      <p:sp>
        <p:nvSpPr>
          <p:cNvPr id="4" name="TextBox 3"/>
          <p:cNvSpPr txBox="1"/>
          <p:nvPr/>
        </p:nvSpPr>
        <p:spPr>
          <a:xfrm>
            <a:off x="5791200" y="2667000"/>
            <a:ext cx="2949561" cy="923330"/>
          </a:xfrm>
          <a:prstGeom prst="rect">
            <a:avLst/>
          </a:prstGeom>
          <a:noFill/>
        </p:spPr>
        <p:txBody>
          <a:bodyPr wrap="square" rtlCol="0">
            <a:spAutoFit/>
          </a:bodyPr>
          <a:lstStyle/>
          <a:p>
            <a:r>
              <a:rPr lang="en-US" i="1" dirty="0" smtClean="0">
                <a:solidFill>
                  <a:srgbClr val="00B050"/>
                </a:solidFill>
              </a:rPr>
              <a:t>**note: no need to have</a:t>
            </a:r>
          </a:p>
          <a:p>
            <a:r>
              <a:rPr lang="en-US" i="1" dirty="0" smtClean="0">
                <a:solidFill>
                  <a:srgbClr val="00B050"/>
                </a:solidFill>
              </a:rPr>
              <a:t>“{“ and “} “if your function only has one  line</a:t>
            </a:r>
            <a:endParaRPr lang="en-US" i="1" dirty="0">
              <a:solidFill>
                <a:srgbClr val="00B050"/>
              </a:solidFill>
            </a:endParaRPr>
          </a:p>
        </p:txBody>
      </p:sp>
    </p:spTree>
    <p:extLst>
      <p:ext uri="{BB962C8B-B14F-4D97-AF65-F5344CB8AC3E}">
        <p14:creationId xmlns:p14="http://schemas.microsoft.com/office/powerpoint/2010/main" val="102356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Ford Study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Objectives.</a:t>
            </a:r>
            <a:r>
              <a:rPr lang="en-US" dirty="0"/>
              <a:t> We conducted a community based cancer clinical trials education intervention in South Carolina (SC), which has high rates of cancer disparities. However, African Americans are less likely than other groups to participate in clinical trials. Low participation rates appear to be an outcome of negative trial perceptions. </a:t>
            </a:r>
          </a:p>
          <a:p>
            <a:pPr marL="0" indent="0">
              <a:buNone/>
            </a:pPr>
            <a:endParaRPr lang="en-US" dirty="0"/>
          </a:p>
          <a:p>
            <a:r>
              <a:rPr lang="en-US" b="1" dirty="0"/>
              <a:t>Methods. </a:t>
            </a:r>
            <a:r>
              <a:rPr lang="en-US" dirty="0"/>
              <a:t>We conducted the intervention at 10 sites in eight counties. The intervention consisted of a 30-minute cancer clinical trials educational presentation. It was a component of a larger 4-hour cancer education program. Pre- and post-intervention surveys were administered. The 7-item </a:t>
            </a:r>
            <a:r>
              <a:rPr lang="en-US" dirty="0" err="1"/>
              <a:t>Fallowfield</a:t>
            </a:r>
            <a:r>
              <a:rPr lang="en-US" dirty="0"/>
              <a:t> instrument was used to assess perceptions of cancer clinical trials. Fisher’s exact tests were used to compare the proportion of participants who changed their responses from pre-test to post-test.</a:t>
            </a:r>
          </a:p>
          <a:p>
            <a:endParaRPr lang="en-US" dirty="0"/>
          </a:p>
        </p:txBody>
      </p:sp>
    </p:spTree>
    <p:extLst>
      <p:ext uri="{BB962C8B-B14F-4D97-AF65-F5344CB8AC3E}">
        <p14:creationId xmlns:p14="http://schemas.microsoft.com/office/powerpoint/2010/main" val="3182000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2230052"/>
              </p:ext>
            </p:extLst>
          </p:nvPr>
        </p:nvGraphicFramePr>
        <p:xfrm>
          <a:off x="457200" y="304801"/>
          <a:ext cx="8534400" cy="6109827"/>
        </p:xfrm>
        <a:graphic>
          <a:graphicData uri="http://schemas.openxmlformats.org/drawingml/2006/table">
            <a:tbl>
              <a:tblPr firstRow="1" firstCol="1" lastRow="1" lastCol="1" bandRow="1" bandCol="1">
                <a:tableStyleId>{5C22544A-7EE6-4342-B048-85BDC9FD1C3A}</a:tableStyleId>
              </a:tblPr>
              <a:tblGrid>
                <a:gridCol w="8534400"/>
              </a:tblGrid>
              <a:tr h="99750">
                <a:tc>
                  <a:txBody>
                    <a:bodyPr/>
                    <a:lstStyle/>
                    <a:p>
                      <a:pPr marL="0" marR="0" algn="ctr">
                        <a:spcBef>
                          <a:spcPts val="0"/>
                        </a:spcBef>
                        <a:spcAft>
                          <a:spcPts val="0"/>
                        </a:spcAft>
                      </a:pPr>
                      <a:r>
                        <a:rPr lang="en-US" sz="1400" dirty="0" err="1" smtClean="0">
                          <a:effectLst/>
                        </a:rPr>
                        <a:t>Fallowfield</a:t>
                      </a:r>
                      <a:r>
                        <a:rPr lang="en-US" sz="1400" dirty="0" smtClean="0">
                          <a:effectLst/>
                        </a:rPr>
                        <a:t> </a:t>
                      </a:r>
                      <a:r>
                        <a:rPr lang="en-US" sz="1400" dirty="0">
                          <a:effectLst/>
                        </a:rPr>
                        <a:t>Instrument </a:t>
                      </a:r>
                      <a:r>
                        <a:rPr lang="en-US" sz="1400" dirty="0" smtClean="0">
                          <a:effectLst/>
                        </a:rPr>
                        <a:t>Items</a:t>
                      </a:r>
                    </a:p>
                    <a:p>
                      <a:pPr marL="0" marR="0" algn="ctr">
                        <a:spcBef>
                          <a:spcPts val="0"/>
                        </a:spcBef>
                        <a:spcAft>
                          <a:spcPts val="0"/>
                        </a:spcAft>
                      </a:pPr>
                      <a:endParaRPr lang="en-US" sz="1400" dirty="0">
                        <a:effectLst/>
                        <a:latin typeface="Times New Roman"/>
                        <a:ea typeface="Times New Roman"/>
                      </a:endParaRPr>
                    </a:p>
                  </a:txBody>
                  <a:tcPr marL="34935" marR="34935" marT="0" marB="0"/>
                </a:tc>
              </a:tr>
              <a:tr h="426719">
                <a:tc>
                  <a:txBody>
                    <a:bodyPr/>
                    <a:lstStyle/>
                    <a:p>
                      <a:pPr marL="342900" marR="0" lvl="0" indent="-342900" algn="l">
                        <a:spcBef>
                          <a:spcPts val="0"/>
                        </a:spcBef>
                        <a:spcAft>
                          <a:spcPts val="600"/>
                        </a:spcAft>
                        <a:buSzPts val="1100"/>
                        <a:buFont typeface="Arial"/>
                        <a:buAutoNum type="arabicPeriod"/>
                        <a:tabLst>
                          <a:tab pos="228600" algn="l"/>
                        </a:tabLst>
                      </a:pPr>
                      <a:r>
                        <a:rPr lang="en-US" sz="1400" dirty="0" smtClean="0">
                          <a:effectLst/>
                        </a:rPr>
                        <a:t>Do </a:t>
                      </a:r>
                      <a:r>
                        <a:rPr lang="en-US" sz="1400" dirty="0">
                          <a:effectLst/>
                        </a:rPr>
                        <a:t>you think that patients should be asked to take part in medical research</a:t>
                      </a:r>
                      <a:r>
                        <a:rPr lang="en-US" sz="1400" dirty="0" smtClean="0">
                          <a:effectLst/>
                        </a:rPr>
                        <a:t>?</a:t>
                      </a:r>
                      <a:endParaRPr lang="en-US" sz="1400" dirty="0">
                        <a:effectLst/>
                      </a:endParaRPr>
                    </a:p>
                  </a:txBody>
                  <a:tcPr marL="34935" marR="34935" marT="0" marB="0"/>
                </a:tc>
              </a:tr>
              <a:tr h="533400">
                <a:tc>
                  <a:txBody>
                    <a:bodyPr/>
                    <a:lstStyle/>
                    <a:p>
                      <a:pPr marL="0" marR="0" algn="l">
                        <a:spcBef>
                          <a:spcPts val="0"/>
                        </a:spcBef>
                        <a:spcAft>
                          <a:spcPts val="0"/>
                        </a:spcAft>
                        <a:tabLst>
                          <a:tab pos="0" algn="l"/>
                        </a:tabLst>
                      </a:pPr>
                      <a:r>
                        <a:rPr lang="en-US" sz="1400" dirty="0">
                          <a:effectLst/>
                        </a:rPr>
                        <a:t> </a:t>
                      </a:r>
                      <a:r>
                        <a:rPr lang="en-US" sz="1400" dirty="0" smtClean="0">
                          <a:effectLst/>
                        </a:rPr>
                        <a:t>2. Suppose </a:t>
                      </a:r>
                      <a:r>
                        <a:rPr lang="en-US" sz="1400" dirty="0">
                          <a:effectLst/>
                        </a:rPr>
                        <a:t>that you were asked to take part in a research study comparing two treatments, both of which were suitable for your </a:t>
                      </a:r>
                      <a:r>
                        <a:rPr lang="en-US" sz="1400" dirty="0" smtClean="0">
                          <a:effectLst/>
                        </a:rPr>
                        <a:t>illness.  Would </a:t>
                      </a:r>
                      <a:r>
                        <a:rPr lang="en-US" sz="1400" dirty="0">
                          <a:effectLst/>
                        </a:rPr>
                        <a:t>you be prepared to take part in a study comparing different treatments?</a:t>
                      </a:r>
                    </a:p>
                    <a:p>
                      <a:pPr marL="0" marR="0" algn="l">
                        <a:spcBef>
                          <a:spcPts val="0"/>
                        </a:spcBef>
                        <a:spcAft>
                          <a:spcPts val="600"/>
                        </a:spcAft>
                        <a:tabLst>
                          <a:tab pos="228600" algn="l"/>
                        </a:tabLst>
                      </a:pPr>
                      <a:r>
                        <a:rPr lang="en-US" sz="1400" dirty="0">
                          <a:effectLst/>
                        </a:rPr>
                        <a:t>		</a:t>
                      </a:r>
                      <a:endParaRPr lang="en-US" sz="1400" dirty="0">
                        <a:effectLst/>
                        <a:latin typeface="Times New Roman"/>
                        <a:ea typeface="Times New Roman"/>
                      </a:endParaRPr>
                    </a:p>
                  </a:txBody>
                  <a:tcPr marL="34935" marR="34935" marT="0" marB="0"/>
                </a:tc>
              </a:tr>
              <a:tr h="670560">
                <a:tc>
                  <a:txBody>
                    <a:bodyPr/>
                    <a:lstStyle/>
                    <a:p>
                      <a:pPr marL="0" marR="0" algn="l">
                        <a:spcBef>
                          <a:spcPts val="0"/>
                        </a:spcBef>
                        <a:spcAft>
                          <a:spcPts val="0"/>
                        </a:spcAft>
                        <a:tabLst>
                          <a:tab pos="228600" algn="l"/>
                        </a:tabLst>
                      </a:pPr>
                      <a:r>
                        <a:rPr lang="en-US" sz="1400" dirty="0">
                          <a:effectLst/>
                        </a:rPr>
                        <a:t> </a:t>
                      </a:r>
                      <a:r>
                        <a:rPr lang="en-US" sz="1400" dirty="0" smtClean="0">
                          <a:effectLst/>
                        </a:rPr>
                        <a:t>3.  Usually </a:t>
                      </a:r>
                      <a:r>
                        <a:rPr lang="en-US" sz="1400" dirty="0">
                          <a:effectLst/>
                        </a:rPr>
                        <a:t>the only scientific way to compare one treatment with another is for the choice between the two to be made randomly, rather like tossing a </a:t>
                      </a:r>
                      <a:r>
                        <a:rPr lang="en-US" sz="1400" dirty="0" smtClean="0">
                          <a:effectLst/>
                        </a:rPr>
                        <a:t>coin.</a:t>
                      </a:r>
                      <a:r>
                        <a:rPr lang="en-US" sz="1400" baseline="0" dirty="0" smtClean="0">
                          <a:effectLst/>
                        </a:rPr>
                        <a:t>  </a:t>
                      </a:r>
                      <a:r>
                        <a:rPr lang="en-US" sz="1400" dirty="0" smtClean="0">
                          <a:effectLst/>
                        </a:rPr>
                        <a:t>Would </a:t>
                      </a:r>
                      <a:r>
                        <a:rPr lang="en-US" sz="1400" dirty="0">
                          <a:effectLst/>
                        </a:rPr>
                        <a:t>you be prepared to take part in a study where treatment was chosen at </a:t>
                      </a:r>
                      <a:r>
                        <a:rPr lang="en-US" sz="1400" dirty="0" smtClean="0">
                          <a:effectLst/>
                        </a:rPr>
                        <a:t>random.</a:t>
                      </a:r>
                      <a:endParaRPr lang="en-US" sz="1400" dirty="0">
                        <a:effectLst/>
                      </a:endParaRPr>
                    </a:p>
                  </a:txBody>
                  <a:tcPr marL="34935" marR="34935" marT="0" marB="0"/>
                </a:tc>
              </a:tr>
              <a:tr h="1080628">
                <a:tc>
                  <a:txBody>
                    <a:bodyPr/>
                    <a:lstStyle/>
                    <a:p>
                      <a:pPr marL="0" marR="0" algn="l">
                        <a:spcBef>
                          <a:spcPts val="0"/>
                        </a:spcBef>
                        <a:spcAft>
                          <a:spcPts val="0"/>
                        </a:spcAft>
                        <a:tabLst>
                          <a:tab pos="228600" algn="l"/>
                        </a:tabLst>
                      </a:pPr>
                      <a:r>
                        <a:rPr lang="en-US" sz="1400" dirty="0">
                          <a:effectLst/>
                        </a:rPr>
                        <a:t> </a:t>
                      </a:r>
                      <a:r>
                        <a:rPr lang="en-US" sz="1400" dirty="0" smtClean="0">
                          <a:effectLst/>
                        </a:rPr>
                        <a:t>4.  If </a:t>
                      </a:r>
                      <a:r>
                        <a:rPr lang="en-US" sz="1400" dirty="0">
                          <a:effectLst/>
                        </a:rPr>
                        <a:t>you answered “No” or “Do not know” to Question 3, we would now like to ask you a bit more about this.  In a randomized study a choice would be made between two treatments, either of which would be suitable for you.  Your doctor and experts in the field do not know for sure if one treatment is better than the other, or if they are both the same, that’s why they want to do the </a:t>
                      </a:r>
                      <a:r>
                        <a:rPr lang="en-US" sz="1400" dirty="0" smtClean="0">
                          <a:effectLst/>
                        </a:rPr>
                        <a:t>study.</a:t>
                      </a:r>
                      <a:r>
                        <a:rPr lang="en-US" sz="1400" baseline="0" dirty="0" smtClean="0">
                          <a:effectLst/>
                        </a:rPr>
                        <a:t>  W</a:t>
                      </a:r>
                      <a:r>
                        <a:rPr lang="en-US" sz="1400" dirty="0" smtClean="0">
                          <a:effectLst/>
                        </a:rPr>
                        <a:t>ould </a:t>
                      </a:r>
                      <a:r>
                        <a:rPr lang="en-US" sz="1400" dirty="0">
                          <a:effectLst/>
                        </a:rPr>
                        <a:t>knowing that encourage you to take part</a:t>
                      </a:r>
                      <a:r>
                        <a:rPr lang="en-US" sz="1400" dirty="0" smtClean="0">
                          <a:effectLst/>
                        </a:rPr>
                        <a:t>?</a:t>
                      </a:r>
                      <a:endParaRPr lang="en-US" sz="1400" dirty="0">
                        <a:effectLst/>
                      </a:endParaRPr>
                    </a:p>
                  </a:txBody>
                  <a:tcPr marL="34935" marR="34935" marT="0" marB="0"/>
                </a:tc>
              </a:tr>
              <a:tr h="595772">
                <a:tc>
                  <a:txBody>
                    <a:bodyPr/>
                    <a:lstStyle/>
                    <a:p>
                      <a:pPr marL="0" marR="0" algn="l">
                        <a:spcBef>
                          <a:spcPts val="0"/>
                        </a:spcBef>
                        <a:spcAft>
                          <a:spcPts val="0"/>
                        </a:spcAft>
                        <a:tabLst>
                          <a:tab pos="228600" algn="l"/>
                        </a:tabLst>
                      </a:pPr>
                      <a:r>
                        <a:rPr lang="en-US" sz="1400" dirty="0">
                          <a:effectLst/>
                        </a:rPr>
                        <a:t> </a:t>
                      </a:r>
                      <a:r>
                        <a:rPr lang="en-US" sz="1400" dirty="0" smtClean="0">
                          <a:effectLst/>
                        </a:rPr>
                        <a:t>5.  In </a:t>
                      </a:r>
                      <a:r>
                        <a:rPr lang="en-US" sz="1400" dirty="0">
                          <a:effectLst/>
                        </a:rPr>
                        <a:t>a random choice study, if the treatment you were receiving did not suit you for any reason you could leave the study.  Your doctor would then give you whatever other treatment might be appropriate for </a:t>
                      </a:r>
                      <a:r>
                        <a:rPr lang="en-US" sz="1400" dirty="0" smtClean="0">
                          <a:effectLst/>
                        </a:rPr>
                        <a:t>you.  Would </a:t>
                      </a:r>
                      <a:r>
                        <a:rPr lang="en-US" sz="1400" dirty="0">
                          <a:effectLst/>
                        </a:rPr>
                        <a:t>that encourage you to take part</a:t>
                      </a:r>
                      <a:r>
                        <a:rPr lang="en-US" sz="1400" dirty="0" smtClean="0">
                          <a:effectLst/>
                        </a:rPr>
                        <a:t>?</a:t>
                      </a:r>
                      <a:r>
                        <a:rPr lang="en-US" sz="1400" dirty="0">
                          <a:effectLst/>
                        </a:rPr>
                        <a:t>		</a:t>
                      </a:r>
                      <a:endParaRPr lang="en-US" sz="1400" dirty="0">
                        <a:effectLst/>
                        <a:latin typeface="Times New Roman"/>
                        <a:ea typeface="Times New Roman"/>
                      </a:endParaRPr>
                    </a:p>
                  </a:txBody>
                  <a:tcPr marL="34935" marR="34935" marT="0" marB="0"/>
                </a:tc>
              </a:tr>
              <a:tr h="609600">
                <a:tc>
                  <a:txBody>
                    <a:bodyPr/>
                    <a:lstStyle/>
                    <a:p>
                      <a:pPr marL="0" marR="0" algn="l">
                        <a:spcBef>
                          <a:spcPts val="0"/>
                        </a:spcBef>
                        <a:spcAft>
                          <a:spcPts val="0"/>
                        </a:spcAft>
                        <a:tabLst>
                          <a:tab pos="228600" algn="l"/>
                        </a:tabLst>
                      </a:pPr>
                      <a:r>
                        <a:rPr lang="en-US" sz="1400" dirty="0">
                          <a:effectLst/>
                        </a:rPr>
                        <a:t> </a:t>
                      </a:r>
                      <a:r>
                        <a:rPr lang="en-US" sz="1400" dirty="0" smtClean="0">
                          <a:effectLst/>
                        </a:rPr>
                        <a:t>6.  Before </a:t>
                      </a:r>
                      <a:r>
                        <a:rPr lang="en-US" sz="1400" dirty="0">
                          <a:effectLst/>
                        </a:rPr>
                        <a:t>you agreed to enter a random choice study the doctor would tell you all about the two treatments being compared, before you were allocated to one or the </a:t>
                      </a:r>
                      <a:r>
                        <a:rPr lang="en-US" sz="1400" dirty="0" smtClean="0">
                          <a:effectLst/>
                        </a:rPr>
                        <a:t>other.  Would </a:t>
                      </a:r>
                      <a:r>
                        <a:rPr lang="en-US" sz="1400" dirty="0">
                          <a:effectLst/>
                        </a:rPr>
                        <a:t>that encourage you to take part?</a:t>
                      </a:r>
                    </a:p>
                    <a:p>
                      <a:pPr marL="0" marR="0" algn="l">
                        <a:spcBef>
                          <a:spcPts val="0"/>
                        </a:spcBef>
                        <a:spcAft>
                          <a:spcPts val="600"/>
                        </a:spcAft>
                        <a:tabLst>
                          <a:tab pos="228600" algn="l"/>
                        </a:tabLst>
                      </a:pPr>
                      <a:endParaRPr lang="en-US" sz="1400" dirty="0">
                        <a:effectLst/>
                        <a:latin typeface="Times New Roman"/>
                        <a:ea typeface="Times New Roman"/>
                      </a:endParaRPr>
                    </a:p>
                  </a:txBody>
                  <a:tcPr marL="34935" marR="34935" marT="0" marB="0"/>
                </a:tc>
              </a:tr>
              <a:tr h="1313378">
                <a:tc>
                  <a:txBody>
                    <a:bodyPr/>
                    <a:lstStyle/>
                    <a:p>
                      <a:pPr marL="0" marR="0" algn="l">
                        <a:spcBef>
                          <a:spcPts val="0"/>
                        </a:spcBef>
                        <a:spcAft>
                          <a:spcPts val="600"/>
                        </a:spcAft>
                        <a:tabLst>
                          <a:tab pos="914400" algn="l"/>
                        </a:tabLst>
                      </a:pPr>
                      <a:r>
                        <a:rPr lang="en-US" sz="1400" dirty="0">
                          <a:effectLst/>
                        </a:rPr>
                        <a:t> </a:t>
                      </a:r>
                      <a:r>
                        <a:rPr lang="en-US" sz="1400" dirty="0" smtClean="0">
                          <a:effectLst/>
                        </a:rPr>
                        <a:t>7. If </a:t>
                      </a:r>
                      <a:r>
                        <a:rPr lang="en-US" sz="1400" dirty="0">
                          <a:effectLst/>
                        </a:rPr>
                        <a:t>you knew all the following things were taken in account, would you change your mind and agree to take part in the study?</a:t>
                      </a:r>
                    </a:p>
                    <a:p>
                      <a:pPr marL="342900" marR="0" lvl="0" indent="-342900" algn="l">
                        <a:spcBef>
                          <a:spcPts val="0"/>
                        </a:spcBef>
                        <a:spcAft>
                          <a:spcPts val="600"/>
                        </a:spcAft>
                        <a:buFont typeface="Wingdings"/>
                        <a:buChar char=""/>
                        <a:tabLst>
                          <a:tab pos="457200" algn="l"/>
                          <a:tab pos="914400" algn="l"/>
                        </a:tabLst>
                      </a:pPr>
                      <a:r>
                        <a:rPr lang="en-US" sz="1400" dirty="0">
                          <a:effectLst/>
                        </a:rPr>
                        <a:t>Both treatments were completely suitable</a:t>
                      </a:r>
                    </a:p>
                    <a:p>
                      <a:pPr marL="342900" marR="0" lvl="0" indent="-342900" algn="l">
                        <a:spcBef>
                          <a:spcPts val="0"/>
                        </a:spcBef>
                        <a:spcAft>
                          <a:spcPts val="600"/>
                        </a:spcAft>
                        <a:buFont typeface="Wingdings"/>
                        <a:buChar char=""/>
                        <a:tabLst>
                          <a:tab pos="457200" algn="l"/>
                          <a:tab pos="914400" algn="l"/>
                        </a:tabLst>
                      </a:pPr>
                      <a:r>
                        <a:rPr lang="en-US" sz="1400" dirty="0">
                          <a:effectLst/>
                        </a:rPr>
                        <a:t>You could leave the study if the treatment did not suit you</a:t>
                      </a:r>
                    </a:p>
                    <a:p>
                      <a:pPr marL="342900" marR="0" lvl="0" indent="-342900" algn="l">
                        <a:spcBef>
                          <a:spcPts val="0"/>
                        </a:spcBef>
                        <a:spcAft>
                          <a:spcPts val="600"/>
                        </a:spcAft>
                        <a:buFont typeface="Wingdings"/>
                        <a:buChar char=""/>
                        <a:tabLst>
                          <a:tab pos="457200" algn="l"/>
                          <a:tab pos="914400" algn="l"/>
                        </a:tabLst>
                      </a:pPr>
                      <a:r>
                        <a:rPr lang="en-US" sz="1400" dirty="0">
                          <a:effectLst/>
                        </a:rPr>
                        <a:t>There is plenty of information before the random choice was made</a:t>
                      </a:r>
                    </a:p>
                    <a:p>
                      <a:pPr marL="0" marR="0" algn="l">
                        <a:spcBef>
                          <a:spcPts val="0"/>
                        </a:spcBef>
                        <a:spcAft>
                          <a:spcPts val="600"/>
                        </a:spcAft>
                        <a:tabLst>
                          <a:tab pos="228600" algn="l"/>
                        </a:tabLst>
                      </a:pPr>
                      <a:r>
                        <a:rPr lang="en-US" sz="1400" dirty="0">
                          <a:effectLst/>
                        </a:rPr>
                        <a:t>		</a:t>
                      </a:r>
                      <a:endParaRPr lang="en-US" sz="1400" dirty="0">
                        <a:effectLst/>
                        <a:latin typeface="Times New Roman"/>
                        <a:ea typeface="Times New Roman"/>
                      </a:endParaRPr>
                    </a:p>
                  </a:txBody>
                  <a:tcPr marL="34935" marR="34935" marT="0" marB="0"/>
                </a:tc>
              </a:tr>
            </a:tbl>
          </a:graphicData>
        </a:graphic>
      </p:graphicFrame>
    </p:spTree>
    <p:extLst>
      <p:ext uri="{BB962C8B-B14F-4D97-AF65-F5344CB8AC3E}">
        <p14:creationId xmlns:p14="http://schemas.microsoft.com/office/powerpoint/2010/main" val="1541088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Example:  </a:t>
            </a:r>
            <a:r>
              <a:rPr lang="en-US" sz="2000" dirty="0"/>
              <a:t>Evaluating an Intervention to Improve Clinical Trial Perceptions among </a:t>
            </a:r>
            <a:r>
              <a:rPr lang="en-US" sz="2000" dirty="0" smtClean="0"/>
              <a:t>Racially </a:t>
            </a:r>
            <a:r>
              <a:rPr lang="en-US" sz="2000" dirty="0"/>
              <a:t>Diverse Communities in South Carolina</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1295400"/>
            <a:ext cx="5562600" cy="4830763"/>
          </a:xfrm>
          <a:prstGeom prst="rect">
            <a:avLst/>
          </a:prstGeom>
          <a:noFill/>
          <a:ln>
            <a:noFill/>
          </a:ln>
        </p:spPr>
      </p:pic>
    </p:spTree>
    <p:extLst>
      <p:ext uri="{BB962C8B-B14F-4D97-AF65-F5344CB8AC3E}">
        <p14:creationId xmlns:p14="http://schemas.microsoft.com/office/powerpoint/2010/main" val="2858465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Create a function for estimating the proportions for all 7 items</a:t>
            </a:r>
            <a:endParaRPr lang="en-US" sz="3200" dirty="0"/>
          </a:p>
        </p:txBody>
      </p:sp>
      <p:sp>
        <p:nvSpPr>
          <p:cNvPr id="3" name="Content Placeholder 2"/>
          <p:cNvSpPr>
            <a:spLocks noGrp="1"/>
          </p:cNvSpPr>
          <p:nvPr>
            <p:ph idx="1"/>
          </p:nvPr>
        </p:nvSpPr>
        <p:spPr/>
        <p:txBody>
          <a:bodyPr/>
          <a:lstStyle/>
          <a:p>
            <a:r>
              <a:rPr lang="en-US" dirty="0" smtClean="0"/>
              <a:t>Goal for EACH item:</a:t>
            </a:r>
          </a:p>
          <a:p>
            <a:pPr lvl="1"/>
            <a:r>
              <a:rPr lang="en-US" dirty="0" smtClean="0"/>
              <a:t>estimate proportion changing from N/DK to Y</a:t>
            </a:r>
          </a:p>
          <a:p>
            <a:pPr lvl="1"/>
            <a:r>
              <a:rPr lang="en-US" dirty="0" smtClean="0"/>
              <a:t>estimate proportion changing from Y to N/DK</a:t>
            </a:r>
          </a:p>
          <a:p>
            <a:pPr lvl="1"/>
            <a:r>
              <a:rPr lang="en-US" dirty="0" smtClean="0"/>
              <a:t>estimate confidence intervals for proportions</a:t>
            </a:r>
          </a:p>
          <a:p>
            <a:pPr lvl="1"/>
            <a:r>
              <a:rPr lang="en-US" dirty="0" smtClean="0"/>
              <a:t>test that proportions are different</a:t>
            </a:r>
          </a:p>
          <a:p>
            <a:pPr lvl="1"/>
            <a:r>
              <a:rPr lang="en-US" dirty="0" smtClean="0"/>
              <a:t>plot each proportion and confidence interval on a graph</a:t>
            </a:r>
          </a:p>
          <a:p>
            <a:pPr lvl="1"/>
            <a:r>
              <a:rPr lang="en-US" dirty="0" smtClean="0"/>
              <a:t>show p-value on figure</a:t>
            </a:r>
            <a:endParaRPr lang="en-US" dirty="0"/>
          </a:p>
        </p:txBody>
      </p:sp>
    </p:spTree>
    <p:extLst>
      <p:ext uri="{BB962C8B-B14F-4D97-AF65-F5344CB8AC3E}">
        <p14:creationId xmlns:p14="http://schemas.microsoft.com/office/powerpoint/2010/main" val="1048753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prects</a:t>
            </a:r>
            <a:r>
              <a:rPr lang="en-US" sz="2400" dirty="0" smtClean="0">
                <a:latin typeface="Courier New" pitchFamily="49" charset="0"/>
                <a:cs typeface="Courier New" pitchFamily="49" charset="0"/>
              </a:rPr>
              <a:t>[,1])</a:t>
            </a:r>
          </a:p>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postcts</a:t>
            </a:r>
            <a:r>
              <a:rPr lang="en-US" sz="2400" dirty="0" smtClean="0">
                <a:latin typeface="Courier New" pitchFamily="49" charset="0"/>
                <a:cs typeface="Courier New" pitchFamily="49" charset="0"/>
              </a:rPr>
              <a:t>[,1])</a:t>
            </a:r>
          </a:p>
          <a:p>
            <a:pPr marL="0" indent="0">
              <a:buNone/>
            </a:pPr>
            <a:r>
              <a:rPr lang="en-US" sz="2400" dirty="0" smtClean="0">
                <a:latin typeface="Courier New" pitchFamily="49" charset="0"/>
                <a:cs typeface="Courier New" pitchFamily="49" charset="0"/>
              </a:rPr>
              <a:t>table(</a:t>
            </a:r>
            <a:r>
              <a:rPr lang="en-US" sz="2400" dirty="0" err="1" smtClean="0">
                <a:latin typeface="Courier New" pitchFamily="49" charset="0"/>
                <a:cs typeface="Courier New" pitchFamily="49" charset="0"/>
              </a:rPr>
              <a:t>prects</a:t>
            </a:r>
            <a:r>
              <a:rPr lang="en-US" sz="2400" dirty="0" smtClean="0">
                <a:latin typeface="Courier New" pitchFamily="49" charset="0"/>
                <a:cs typeface="Courier New" pitchFamily="49" charset="0"/>
              </a:rPr>
              <a:t>[,1], </a:t>
            </a:r>
            <a:r>
              <a:rPr lang="en-US" sz="2400" dirty="0" err="1" smtClean="0">
                <a:latin typeface="Courier New" pitchFamily="49" charset="0"/>
                <a:cs typeface="Courier New" pitchFamily="49" charset="0"/>
              </a:rPr>
              <a:t>postcts</a:t>
            </a:r>
            <a:r>
              <a:rPr lang="en-US" sz="2400" dirty="0" smtClean="0">
                <a:latin typeface="Courier New" pitchFamily="49" charset="0"/>
                <a:cs typeface="Courier New" pitchFamily="49" charset="0"/>
              </a:rPr>
              <a:t>[,1])</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54368601"/>
              </p:ext>
            </p:extLst>
          </p:nvPr>
        </p:nvGraphicFramePr>
        <p:xfrm>
          <a:off x="1676400" y="38100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dirty="0"/>
                    </a:p>
                  </a:txBody>
                  <a:tcPr/>
                </a:tc>
                <a:tc>
                  <a:txBody>
                    <a:bodyPr/>
                    <a:lstStyle/>
                    <a:p>
                      <a:r>
                        <a:rPr lang="en-US" dirty="0" smtClean="0"/>
                        <a:t>Post CTS1</a:t>
                      </a:r>
                      <a:endParaRPr lang="en-US" dirty="0"/>
                    </a:p>
                  </a:txBody>
                  <a:tcPr/>
                </a:tc>
                <a:tc>
                  <a:txBody>
                    <a:bodyPr/>
                    <a:lstStyle/>
                    <a:p>
                      <a:endParaRPr lang="en-US"/>
                    </a:p>
                  </a:txBody>
                  <a:tcPr/>
                </a:tc>
              </a:tr>
              <a:tr h="37084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dirty="0" smtClean="0"/>
                        <a:t>Pre CTS1</a:t>
                      </a:r>
                      <a:endParaRPr lang="en-US" dirty="0"/>
                    </a:p>
                  </a:txBody>
                  <a:tcPr/>
                </a:tc>
                <a:tc>
                  <a:txBody>
                    <a:bodyPr/>
                    <a:lstStyle/>
                    <a:p>
                      <a:r>
                        <a:rPr lang="en-US" dirty="0" smtClean="0"/>
                        <a:t>0</a:t>
                      </a:r>
                      <a:endParaRPr lang="en-US" dirty="0"/>
                    </a:p>
                  </a:txBody>
                  <a:tcPr/>
                </a:tc>
                <a:tc>
                  <a:txBody>
                    <a:bodyPr/>
                    <a:lstStyle/>
                    <a:p>
                      <a:r>
                        <a:rPr lang="en-US" dirty="0" smtClean="0"/>
                        <a:t>a</a:t>
                      </a:r>
                      <a:endParaRPr lang="en-US" dirty="0"/>
                    </a:p>
                  </a:txBody>
                  <a:tcPr/>
                </a:tc>
                <a:tc>
                  <a:txBody>
                    <a:bodyPr/>
                    <a:lstStyle/>
                    <a:p>
                      <a:r>
                        <a:rPr lang="en-US" dirty="0" smtClean="0"/>
                        <a:t>c</a:t>
                      </a:r>
                      <a:endParaRPr lang="en-US" dirty="0"/>
                    </a:p>
                  </a:txBody>
                  <a:tcPr/>
                </a:tc>
              </a:tr>
              <a:tr h="370840">
                <a:tc>
                  <a:txBody>
                    <a:bodyPr/>
                    <a:lstStyle/>
                    <a:p>
                      <a:endParaRPr lang="en-US" dirty="0"/>
                    </a:p>
                  </a:txBody>
                  <a:tcPr/>
                </a:tc>
                <a:tc>
                  <a:txBody>
                    <a:bodyPr/>
                    <a:lstStyle/>
                    <a:p>
                      <a:r>
                        <a:rPr lang="en-US" dirty="0" smtClean="0"/>
                        <a:t>1</a:t>
                      </a:r>
                      <a:endParaRPr lang="en-US" dirty="0"/>
                    </a:p>
                  </a:txBody>
                  <a:tcPr/>
                </a:tc>
                <a:tc>
                  <a:txBody>
                    <a:bodyPr/>
                    <a:lstStyle/>
                    <a:p>
                      <a:r>
                        <a:rPr lang="en-US" dirty="0" smtClean="0"/>
                        <a:t>b</a:t>
                      </a:r>
                      <a:endParaRPr lang="en-US" dirty="0"/>
                    </a:p>
                  </a:txBody>
                  <a:tcPr/>
                </a:tc>
                <a:tc>
                  <a:txBody>
                    <a:bodyPr/>
                    <a:lstStyle/>
                    <a:p>
                      <a:r>
                        <a:rPr lang="en-US" dirty="0" smtClean="0"/>
                        <a:t>d</a:t>
                      </a:r>
                      <a:endParaRPr lang="en-US" dirty="0"/>
                    </a:p>
                  </a:txBody>
                  <a:tcPr/>
                </a:tc>
              </a:tr>
            </a:tbl>
          </a:graphicData>
        </a:graphic>
      </p:graphicFrame>
    </p:spTree>
    <p:extLst>
      <p:ext uri="{BB962C8B-B14F-4D97-AF65-F5344CB8AC3E}">
        <p14:creationId xmlns:p14="http://schemas.microsoft.com/office/powerpoint/2010/main" val="32554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on graphics</a:t>
            </a:r>
            <a:endParaRPr lang="en-US" dirty="0"/>
          </a:p>
        </p:txBody>
      </p:sp>
      <p:sp>
        <p:nvSpPr>
          <p:cNvPr id="3" name="Content Placeholder 2"/>
          <p:cNvSpPr>
            <a:spLocks noGrp="1"/>
          </p:cNvSpPr>
          <p:nvPr>
            <p:ph idx="1"/>
          </p:nvPr>
        </p:nvSpPr>
        <p:spPr/>
        <p:txBody>
          <a:bodyPr/>
          <a:lstStyle/>
          <a:p>
            <a:r>
              <a:rPr lang="en-US" dirty="0" smtClean="0"/>
              <a:t>3-Dish plots</a:t>
            </a:r>
          </a:p>
          <a:p>
            <a:pPr lvl="1"/>
            <a:r>
              <a:rPr lang="en-US" dirty="0" smtClean="0"/>
              <a:t>image</a:t>
            </a:r>
          </a:p>
          <a:p>
            <a:pPr lvl="1"/>
            <a:r>
              <a:rPr lang="en-US" dirty="0" smtClean="0"/>
              <a:t>contour</a:t>
            </a:r>
          </a:p>
          <a:p>
            <a:pPr marL="457200" lvl="1" indent="0">
              <a:buNone/>
            </a:pPr>
            <a:endParaRPr lang="en-US" dirty="0"/>
          </a:p>
        </p:txBody>
      </p:sp>
    </p:spTree>
    <p:extLst>
      <p:ext uri="{BB962C8B-B14F-4D97-AF65-F5344CB8AC3E}">
        <p14:creationId xmlns:p14="http://schemas.microsoft.com/office/powerpoint/2010/main" val="307059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Proportions of interest</a:t>
            </a:r>
            <a:endParaRPr lang="en-US" dirty="0"/>
          </a:p>
        </p:txBody>
      </p:sp>
      <p:sp>
        <p:nvSpPr>
          <p:cNvPr id="3" name="Content Placeholder 2"/>
          <p:cNvSpPr>
            <a:spLocks noGrp="1"/>
          </p:cNvSpPr>
          <p:nvPr>
            <p:ph idx="1"/>
          </p:nvPr>
        </p:nvSpPr>
        <p:spPr/>
        <p:txBody>
          <a:bodyPr/>
          <a:lstStyle/>
          <a:p>
            <a:r>
              <a:rPr lang="en-US" dirty="0" smtClean="0"/>
              <a:t>P(N/DK to Y|N/DK)  = c/(</a:t>
            </a:r>
            <a:r>
              <a:rPr lang="en-US" dirty="0" err="1" smtClean="0"/>
              <a:t>a+c</a:t>
            </a:r>
            <a:r>
              <a:rPr lang="en-US" dirty="0" smtClean="0"/>
              <a:t>)</a:t>
            </a:r>
          </a:p>
          <a:p>
            <a:r>
              <a:rPr lang="en-US" dirty="0" smtClean="0"/>
              <a:t>P(Y to N/DK|Y)	= b/(</a:t>
            </a:r>
            <a:r>
              <a:rPr lang="en-US" dirty="0" err="1" smtClean="0"/>
              <a:t>b+d</a:t>
            </a:r>
            <a:r>
              <a:rPr lang="en-US" dirty="0"/>
              <a:t>)</a:t>
            </a:r>
          </a:p>
        </p:txBody>
      </p:sp>
      <p:graphicFrame>
        <p:nvGraphicFramePr>
          <p:cNvPr id="4" name="Table 3"/>
          <p:cNvGraphicFramePr>
            <a:graphicFrameLocks noGrp="1"/>
          </p:cNvGraphicFramePr>
          <p:nvPr>
            <p:extLst>
              <p:ext uri="{D42A27DB-BD31-4B8C-83A1-F6EECF244321}">
                <p14:modId xmlns:p14="http://schemas.microsoft.com/office/powerpoint/2010/main" val="3906474459"/>
              </p:ext>
            </p:extLst>
          </p:nvPr>
        </p:nvGraphicFramePr>
        <p:xfrm>
          <a:off x="1676400" y="38100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dirty="0"/>
                    </a:p>
                  </a:txBody>
                  <a:tcPr/>
                </a:tc>
                <a:tc>
                  <a:txBody>
                    <a:bodyPr/>
                    <a:lstStyle/>
                    <a:p>
                      <a:r>
                        <a:rPr lang="en-US" dirty="0" smtClean="0"/>
                        <a:t>Post CTS1</a:t>
                      </a:r>
                      <a:endParaRPr lang="en-US" dirty="0"/>
                    </a:p>
                  </a:txBody>
                  <a:tcPr/>
                </a:tc>
                <a:tc>
                  <a:txBody>
                    <a:bodyPr/>
                    <a:lstStyle/>
                    <a:p>
                      <a:endParaRPr lang="en-US"/>
                    </a:p>
                  </a:txBody>
                  <a:tcPr/>
                </a:tc>
              </a:tr>
              <a:tr h="370840">
                <a:tc>
                  <a:txBody>
                    <a:bodyPr/>
                    <a:lstStyle/>
                    <a:p>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dirty="0" smtClean="0"/>
                        <a:t>Pre CTS1</a:t>
                      </a:r>
                      <a:endParaRPr lang="en-US" dirty="0"/>
                    </a:p>
                  </a:txBody>
                  <a:tcPr/>
                </a:tc>
                <a:tc>
                  <a:txBody>
                    <a:bodyPr/>
                    <a:lstStyle/>
                    <a:p>
                      <a:r>
                        <a:rPr lang="en-US" dirty="0" smtClean="0"/>
                        <a:t>0</a:t>
                      </a:r>
                      <a:endParaRPr lang="en-US" dirty="0"/>
                    </a:p>
                  </a:txBody>
                  <a:tcPr/>
                </a:tc>
                <a:tc>
                  <a:txBody>
                    <a:bodyPr/>
                    <a:lstStyle/>
                    <a:p>
                      <a:r>
                        <a:rPr lang="en-US" dirty="0" smtClean="0"/>
                        <a:t>a</a:t>
                      </a:r>
                      <a:endParaRPr lang="en-US" dirty="0"/>
                    </a:p>
                  </a:txBody>
                  <a:tcPr/>
                </a:tc>
                <a:tc>
                  <a:txBody>
                    <a:bodyPr/>
                    <a:lstStyle/>
                    <a:p>
                      <a:r>
                        <a:rPr lang="en-US" dirty="0" smtClean="0"/>
                        <a:t>c</a:t>
                      </a:r>
                      <a:endParaRPr lang="en-US" dirty="0"/>
                    </a:p>
                  </a:txBody>
                  <a:tcPr/>
                </a:tc>
              </a:tr>
              <a:tr h="370840">
                <a:tc>
                  <a:txBody>
                    <a:bodyPr/>
                    <a:lstStyle/>
                    <a:p>
                      <a:endParaRPr lang="en-US" dirty="0"/>
                    </a:p>
                  </a:txBody>
                  <a:tcPr/>
                </a:tc>
                <a:tc>
                  <a:txBody>
                    <a:bodyPr/>
                    <a:lstStyle/>
                    <a:p>
                      <a:r>
                        <a:rPr lang="en-US" dirty="0" smtClean="0"/>
                        <a:t>1</a:t>
                      </a:r>
                      <a:endParaRPr lang="en-US" dirty="0"/>
                    </a:p>
                  </a:txBody>
                  <a:tcPr/>
                </a:tc>
                <a:tc>
                  <a:txBody>
                    <a:bodyPr/>
                    <a:lstStyle/>
                    <a:p>
                      <a:r>
                        <a:rPr lang="en-US" dirty="0" smtClean="0"/>
                        <a:t>b</a:t>
                      </a:r>
                      <a:endParaRPr lang="en-US" dirty="0"/>
                    </a:p>
                  </a:txBody>
                  <a:tcPr/>
                </a:tc>
                <a:tc>
                  <a:txBody>
                    <a:bodyPr/>
                    <a:lstStyle/>
                    <a:p>
                      <a:r>
                        <a:rPr lang="en-US" dirty="0" smtClean="0"/>
                        <a:t>d</a:t>
                      </a:r>
                      <a:endParaRPr lang="en-US" dirty="0"/>
                    </a:p>
                  </a:txBody>
                  <a:tcPr/>
                </a:tc>
              </a:tr>
            </a:tbl>
          </a:graphicData>
        </a:graphic>
      </p:graphicFrame>
    </p:spTree>
    <p:extLst>
      <p:ext uri="{BB962C8B-B14F-4D97-AF65-F5344CB8AC3E}">
        <p14:creationId xmlns:p14="http://schemas.microsoft.com/office/powerpoint/2010/main" val="2792496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a:t>
            </a:r>
            <a:endParaRPr lang="en-US" dirty="0"/>
          </a:p>
        </p:txBody>
      </p:sp>
      <p:sp>
        <p:nvSpPr>
          <p:cNvPr id="5" name="Content Placeholder 4"/>
          <p:cNvSpPr>
            <a:spLocks noGrp="1"/>
          </p:cNvSpPr>
          <p:nvPr>
            <p:ph idx="1"/>
          </p:nvPr>
        </p:nvSpPr>
        <p:spPr/>
        <p:txBody>
          <a:bodyPr>
            <a:normAutofit/>
          </a:bodyPr>
          <a:lstStyle/>
          <a:p>
            <a:r>
              <a:rPr lang="en-US" dirty="0" smtClean="0"/>
              <a:t>Assume you have a table of values, </a:t>
            </a:r>
            <a:r>
              <a:rPr lang="en-US" dirty="0" err="1" smtClean="0">
                <a:latin typeface="Courier New" pitchFamily="49" charset="0"/>
                <a:cs typeface="Courier New" pitchFamily="49" charset="0"/>
              </a:rPr>
              <a:t>tabi</a:t>
            </a:r>
            <a:endParaRPr lang="en-US" dirty="0" smtClean="0">
              <a:latin typeface="Courier New" pitchFamily="49" charset="0"/>
              <a:cs typeface="Courier New" pitchFamily="49" charset="0"/>
            </a:endParaRPr>
          </a:p>
          <a:p>
            <a:r>
              <a:rPr lang="en-US" dirty="0" smtClean="0"/>
              <a:t>What do we want to do with the table?</a:t>
            </a:r>
          </a:p>
          <a:p>
            <a:pPr marL="457200" lvl="1" indent="0">
              <a:buNone/>
            </a:pPr>
            <a:r>
              <a:rPr lang="en-US" sz="22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aa</a:t>
            </a:r>
            <a:r>
              <a:rPr lang="en-US" sz="2000" dirty="0" smtClean="0">
                <a:latin typeface="Courier New" pitchFamily="49" charset="0"/>
                <a:cs typeface="Courier New" pitchFamily="49" charset="0"/>
              </a:rPr>
              <a:t>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[1,1]</a:t>
            </a:r>
          </a:p>
          <a:p>
            <a:pPr marL="0" indent="0">
              <a:buNone/>
            </a:pPr>
            <a:r>
              <a:rPr lang="en-US" sz="2000" dirty="0" smtClean="0">
                <a:latin typeface="Courier New" pitchFamily="49" charset="0"/>
                <a:cs typeface="Courier New" pitchFamily="49" charset="0"/>
              </a:rPr>
              <a:t>	bb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[2,1]</a:t>
            </a:r>
          </a:p>
          <a:p>
            <a:pPr marL="0" indent="0">
              <a:buNone/>
            </a:pPr>
            <a:r>
              <a:rPr lang="en-US" sz="2000" dirty="0" smtClean="0">
                <a:latin typeface="Courier New" pitchFamily="49" charset="0"/>
                <a:cs typeface="Courier New" pitchFamily="49" charset="0"/>
              </a:rPr>
              <a:t>	cc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[1,2]</a:t>
            </a:r>
          </a:p>
          <a:p>
            <a:pPr marL="0" indent="0">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dd</a:t>
            </a:r>
            <a:r>
              <a:rPr lang="en-US" sz="2000" dirty="0" smtClean="0">
                <a:latin typeface="Courier New" pitchFamily="49" charset="0"/>
                <a:cs typeface="Courier New" pitchFamily="49" charset="0"/>
              </a:rPr>
              <a:t> &lt;- </a:t>
            </a:r>
            <a:r>
              <a:rPr lang="en-US" sz="2000" dirty="0" err="1" smtClean="0">
                <a:latin typeface="Courier New" pitchFamily="49" charset="0"/>
                <a:cs typeface="Courier New" pitchFamily="49" charset="0"/>
              </a:rPr>
              <a:t>tabi</a:t>
            </a:r>
            <a:r>
              <a:rPr lang="en-US" sz="2000" dirty="0" smtClean="0">
                <a:latin typeface="Courier New" pitchFamily="49" charset="0"/>
                <a:cs typeface="Courier New" pitchFamily="49" charset="0"/>
              </a:rPr>
              <a:t>[2,2]</a:t>
            </a:r>
          </a:p>
          <a:p>
            <a:pPr marL="0" indent="0">
              <a:buNone/>
            </a:pP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t1 &lt;- </a:t>
            </a:r>
            <a:r>
              <a:rPr lang="en-US" sz="2000" dirty="0" err="1" smtClean="0">
                <a:latin typeface="Courier New" pitchFamily="49" charset="0"/>
                <a:cs typeface="Courier New" pitchFamily="49" charset="0"/>
              </a:rPr>
              <a:t>binom.test</a:t>
            </a:r>
            <a:r>
              <a:rPr lang="en-US" sz="2000" dirty="0" smtClean="0">
                <a:latin typeface="Courier New" pitchFamily="49" charset="0"/>
                <a:cs typeface="Courier New" pitchFamily="49" charset="0"/>
              </a:rPr>
              <a:t>(bb, </a:t>
            </a:r>
            <a:r>
              <a:rPr lang="en-US" sz="2000" dirty="0" err="1" smtClean="0">
                <a:latin typeface="Courier New" pitchFamily="49" charset="0"/>
                <a:cs typeface="Courier New" pitchFamily="49" charset="0"/>
              </a:rPr>
              <a:t>bb+dd</a:t>
            </a:r>
            <a:r>
              <a:rPr lang="en-US" sz="2000" dirty="0" smtClean="0">
                <a:latin typeface="Courier New" pitchFamily="49" charset="0"/>
                <a:cs typeface="Courier New" pitchFamily="49" charset="0"/>
              </a:rPr>
              <a:t> )  # y to n/</a:t>
            </a:r>
            <a:r>
              <a:rPr lang="en-US" sz="2000" dirty="0" err="1" smtClean="0">
                <a:latin typeface="Courier New" pitchFamily="49" charset="0"/>
                <a:cs typeface="Courier New" pitchFamily="49" charset="0"/>
              </a:rPr>
              <a:t>dk</a:t>
            </a: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t2 &lt;- </a:t>
            </a:r>
            <a:r>
              <a:rPr lang="en-US" sz="2000" dirty="0" err="1" smtClean="0">
                <a:latin typeface="Courier New" pitchFamily="49" charset="0"/>
                <a:cs typeface="Courier New" pitchFamily="49" charset="0"/>
              </a:rPr>
              <a:t>binom.test</a:t>
            </a:r>
            <a:r>
              <a:rPr lang="en-US" sz="2000" dirty="0" smtClean="0">
                <a:latin typeface="Courier New" pitchFamily="49" charset="0"/>
                <a:cs typeface="Courier New" pitchFamily="49" charset="0"/>
              </a:rPr>
              <a:t>(cc, </a:t>
            </a:r>
            <a:r>
              <a:rPr lang="en-US" sz="2000" dirty="0" err="1" smtClean="0">
                <a:latin typeface="Courier New" pitchFamily="49" charset="0"/>
                <a:cs typeface="Courier New" pitchFamily="49" charset="0"/>
              </a:rPr>
              <a:t>aa+cc</a:t>
            </a:r>
            <a:r>
              <a:rPr lang="en-US" sz="2000" dirty="0" smtClean="0">
                <a:latin typeface="Courier New" pitchFamily="49" charset="0"/>
                <a:cs typeface="Courier New" pitchFamily="49" charset="0"/>
              </a:rPr>
              <a:t>)	# n/</a:t>
            </a:r>
            <a:r>
              <a:rPr lang="en-US" sz="2000" dirty="0" err="1" smtClean="0">
                <a:latin typeface="Courier New" pitchFamily="49" charset="0"/>
                <a:cs typeface="Courier New" pitchFamily="49" charset="0"/>
              </a:rPr>
              <a:t>dk</a:t>
            </a:r>
            <a:r>
              <a:rPr lang="en-US" sz="2000" dirty="0" smtClean="0">
                <a:latin typeface="Courier New" pitchFamily="49" charset="0"/>
                <a:cs typeface="Courier New" pitchFamily="49" charset="0"/>
              </a:rPr>
              <a:t> to y</a:t>
            </a:r>
          </a:p>
          <a:p>
            <a:pPr marL="0" indent="0">
              <a:buNone/>
            </a:pPr>
            <a:r>
              <a:rPr lang="en-US" sz="2000" dirty="0" smtClean="0">
                <a:latin typeface="Courier New" pitchFamily="49" charset="0"/>
                <a:cs typeface="Courier New" pitchFamily="49" charset="0"/>
              </a:rPr>
              <a:t>	</a:t>
            </a:r>
            <a:r>
              <a:rPr lang="en-US" sz="1800" dirty="0">
                <a:latin typeface="Courier New" pitchFamily="49" charset="0"/>
                <a:cs typeface="Courier New" pitchFamily="49" charset="0"/>
              </a:rPr>
              <a:t>tab2 &lt;- matrix( c(</a:t>
            </a:r>
            <a:r>
              <a:rPr lang="en-US" sz="1800" dirty="0" err="1">
                <a:latin typeface="Courier New" pitchFamily="49" charset="0"/>
                <a:cs typeface="Courier New" pitchFamily="49" charset="0"/>
              </a:rPr>
              <a:t>aa</a:t>
            </a: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dd</a:t>
            </a:r>
            <a:r>
              <a:rPr lang="en-US" sz="1800" dirty="0">
                <a:latin typeface="Courier New" pitchFamily="49" charset="0"/>
                <a:cs typeface="Courier New" pitchFamily="49" charset="0"/>
              </a:rPr>
              <a:t>, cc, bb), </a:t>
            </a:r>
            <a:r>
              <a:rPr lang="en-US" sz="1800" dirty="0" err="1">
                <a:latin typeface="Courier New" pitchFamily="49" charset="0"/>
                <a:cs typeface="Courier New" pitchFamily="49" charset="0"/>
              </a:rPr>
              <a:t>byrow</a:t>
            </a:r>
            <a:r>
              <a:rPr lang="en-US" sz="1800" dirty="0">
                <a:latin typeface="Courier New" pitchFamily="49" charset="0"/>
                <a:cs typeface="Courier New" pitchFamily="49" charset="0"/>
              </a:rPr>
              <a:t>=F, </a:t>
            </a:r>
            <a:r>
              <a:rPr lang="en-US" sz="1800" dirty="0" err="1">
                <a:latin typeface="Courier New" pitchFamily="49" charset="0"/>
                <a:cs typeface="Courier New" pitchFamily="49" charset="0"/>
              </a:rPr>
              <a:t>ncol</a:t>
            </a:r>
            <a:r>
              <a:rPr lang="en-US" sz="1800" dirty="0">
                <a:latin typeface="Courier New" pitchFamily="49" charset="0"/>
                <a:cs typeface="Courier New" pitchFamily="49" charset="0"/>
              </a:rPr>
              <a:t>=2)</a:t>
            </a:r>
          </a:p>
          <a:p>
            <a:pPr marL="0" indent="0">
              <a:buNone/>
            </a:pPr>
            <a:r>
              <a:rPr lang="en-US" sz="2000" dirty="0">
                <a:latin typeface="Courier New" pitchFamily="49" charset="0"/>
                <a:cs typeface="Courier New" pitchFamily="49" charset="0"/>
              </a:rPr>
              <a:t>	p &lt;- </a:t>
            </a:r>
            <a:r>
              <a:rPr lang="en-US" sz="2000" dirty="0" err="1">
                <a:latin typeface="Courier New" pitchFamily="49" charset="0"/>
                <a:cs typeface="Courier New" pitchFamily="49" charset="0"/>
              </a:rPr>
              <a:t>fisher.test</a:t>
            </a:r>
            <a:r>
              <a:rPr lang="en-US" sz="2000" dirty="0">
                <a:latin typeface="Courier New" pitchFamily="49" charset="0"/>
                <a:cs typeface="Courier New" pitchFamily="49" charset="0"/>
              </a:rPr>
              <a:t>(tab2)$</a:t>
            </a:r>
            <a:r>
              <a:rPr lang="en-US" sz="2000" dirty="0" err="1">
                <a:latin typeface="Courier New" pitchFamily="49" charset="0"/>
                <a:cs typeface="Courier New" pitchFamily="49" charset="0"/>
              </a:rPr>
              <a:t>p.value</a:t>
            </a: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2731241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Create a vector of output, with labels</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err="1" smtClean="0">
                <a:latin typeface="Courier New" pitchFamily="49" charset="0"/>
                <a:cs typeface="Courier New" pitchFamily="49" charset="0"/>
              </a:rPr>
              <a:t>vectr</a:t>
            </a:r>
            <a:r>
              <a:rPr lang="en-US" sz="1800" dirty="0" smtClean="0">
                <a:latin typeface="Courier New" pitchFamily="49" charset="0"/>
                <a:cs typeface="Courier New" pitchFamily="49" charset="0"/>
              </a:rPr>
              <a:t> &lt;- c(	t1$estimate, t1$conf.int[1], t1$conf.int[2],</a:t>
            </a:r>
          </a:p>
          <a:p>
            <a:pPr marL="0" indent="0">
              <a:buNone/>
            </a:pPr>
            <a:r>
              <a:rPr lang="en-US" sz="1800" dirty="0" smtClean="0">
                <a:latin typeface="Courier New" pitchFamily="49" charset="0"/>
                <a:cs typeface="Courier New" pitchFamily="49" charset="0"/>
              </a:rPr>
              <a:t>	</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	t2$estimate, t2$conf.int[1], t2$conf.int[2],</a:t>
            </a:r>
          </a:p>
          <a:p>
            <a:pPr marL="0" indent="0">
              <a:buNone/>
            </a:pPr>
            <a:r>
              <a:rPr lang="en-US" sz="1800" dirty="0" smtClean="0">
                <a:latin typeface="Courier New" pitchFamily="49" charset="0"/>
                <a:cs typeface="Courier New" pitchFamily="49" charset="0"/>
              </a:rPr>
              <a:t>		p)</a:t>
            </a:r>
          </a:p>
          <a:p>
            <a:pPr marL="0" indent="0">
              <a:buNone/>
            </a:pPr>
            <a:endParaRPr lang="en-US" sz="20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names(</a:t>
            </a:r>
            <a:r>
              <a:rPr lang="en-US" sz="1600" dirty="0" err="1" smtClean="0">
                <a:latin typeface="Courier New" pitchFamily="49" charset="0"/>
                <a:cs typeface="Courier New" pitchFamily="49" charset="0"/>
              </a:rPr>
              <a:t>vectr</a:t>
            </a:r>
            <a:r>
              <a:rPr lang="en-US" sz="1600" dirty="0" smtClean="0">
                <a:latin typeface="Courier New" pitchFamily="49" charset="0"/>
                <a:cs typeface="Courier New" pitchFamily="49" charset="0"/>
              </a:rPr>
              <a:t>) &lt;- c("p1","Lci1", “Uci1", "p2", "Lci2", "Uci2", "p")</a:t>
            </a:r>
          </a:p>
          <a:p>
            <a:pPr marL="0" indent="0">
              <a:buNone/>
            </a:pPr>
            <a:endParaRPr lang="en-US" sz="2000" dirty="0" smtClean="0">
              <a:latin typeface="Courier New" pitchFamily="49" charset="0"/>
              <a:cs typeface="Courier New" pitchFamily="49" charset="0"/>
            </a:endParaRPr>
          </a:p>
          <a:p>
            <a:pPr marL="0" indent="0">
              <a:buNone/>
            </a:pPr>
            <a:r>
              <a:rPr lang="en-US" sz="2000" dirty="0" err="1" smtClean="0">
                <a:latin typeface="Courier New" pitchFamily="49" charset="0"/>
                <a:cs typeface="Courier New" pitchFamily="49" charset="0"/>
              </a:rPr>
              <a:t>vectr</a:t>
            </a:r>
            <a:r>
              <a:rPr lang="en-US" sz="2000" dirty="0" smtClean="0">
                <a:latin typeface="Courier New" pitchFamily="49" charset="0"/>
                <a:cs typeface="Courier New" pitchFamily="49" charset="0"/>
              </a:rPr>
              <a:t> &lt;- round(vectr,4)	</a:t>
            </a:r>
          </a:p>
          <a:p>
            <a:pPr marL="0" indent="0">
              <a:buNone/>
            </a:pPr>
            <a:endParaRPr lang="en-US" sz="2000" dirty="0">
              <a:latin typeface="Courier New" pitchFamily="49" charset="0"/>
              <a:cs typeface="Courier New" pitchFamily="49" charset="0"/>
            </a:endParaRPr>
          </a:p>
        </p:txBody>
      </p:sp>
    </p:spTree>
    <p:extLst>
      <p:ext uri="{BB962C8B-B14F-4D97-AF65-F5344CB8AC3E}">
        <p14:creationId xmlns:p14="http://schemas.microsoft.com/office/powerpoint/2010/main" val="3893968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 it all together in a function</a:t>
            </a:r>
            <a:endParaRPr lang="en-US" dirty="0"/>
          </a:p>
        </p:txBody>
      </p:sp>
      <p:sp>
        <p:nvSpPr>
          <p:cNvPr id="3" name="Content Placeholder 2"/>
          <p:cNvSpPr>
            <a:spLocks noGrp="1"/>
          </p:cNvSpPr>
          <p:nvPr>
            <p:ph idx="1"/>
          </p:nvPr>
        </p:nvSpPr>
        <p:spPr/>
        <p:txBody>
          <a:bodyPr>
            <a:noAutofit/>
          </a:bodyPr>
          <a:lstStyle/>
          <a:p>
            <a:pPr marL="0" indent="0">
              <a:buNone/>
            </a:pPr>
            <a:r>
              <a:rPr lang="en-US" sz="1200" dirty="0" err="1" smtClean="0">
                <a:latin typeface="Courier New" pitchFamily="49" charset="0"/>
                <a:cs typeface="Courier New" pitchFamily="49" charset="0"/>
              </a:rPr>
              <a:t>twobytwo</a:t>
            </a:r>
            <a:r>
              <a:rPr lang="en-US" sz="1200" dirty="0" smtClean="0">
                <a:latin typeface="Courier New" pitchFamily="49" charset="0"/>
                <a:cs typeface="Courier New" pitchFamily="49" charset="0"/>
              </a:rPr>
              <a:t> &lt;- function(</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 {</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aa</a:t>
            </a:r>
            <a:r>
              <a:rPr lang="en-US" sz="1200" dirty="0" smtClean="0">
                <a:latin typeface="Courier New" pitchFamily="49" charset="0"/>
                <a:cs typeface="Courier New" pitchFamily="49" charset="0"/>
              </a:rPr>
              <a:t>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[1,1]</a:t>
            </a:r>
          </a:p>
          <a:p>
            <a:pPr marL="0" indent="0">
              <a:buNone/>
            </a:pPr>
            <a:r>
              <a:rPr lang="en-US" sz="1200" dirty="0" smtClean="0">
                <a:latin typeface="Courier New" pitchFamily="49" charset="0"/>
                <a:cs typeface="Courier New" pitchFamily="49" charset="0"/>
              </a:rPr>
              <a:t>	bb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[2,1]</a:t>
            </a:r>
          </a:p>
          <a:p>
            <a:pPr marL="0" indent="0">
              <a:buNone/>
            </a:pPr>
            <a:r>
              <a:rPr lang="en-US" sz="1200" dirty="0" smtClean="0">
                <a:latin typeface="Courier New" pitchFamily="49" charset="0"/>
                <a:cs typeface="Courier New" pitchFamily="49" charset="0"/>
              </a:rPr>
              <a:t>	cc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[1,2]</a:t>
            </a: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dd</a:t>
            </a:r>
            <a:r>
              <a:rPr lang="en-US" sz="1200" dirty="0" smtClean="0">
                <a:latin typeface="Courier New" pitchFamily="49" charset="0"/>
                <a:cs typeface="Courier New" pitchFamily="49" charset="0"/>
              </a:rPr>
              <a:t> &lt;- </a:t>
            </a:r>
            <a:r>
              <a:rPr lang="en-US" sz="1200" dirty="0" err="1" smtClean="0">
                <a:latin typeface="Courier New" pitchFamily="49" charset="0"/>
                <a:cs typeface="Courier New" pitchFamily="49" charset="0"/>
              </a:rPr>
              <a:t>tabi</a:t>
            </a:r>
            <a:r>
              <a:rPr lang="en-US" sz="1200" dirty="0" smtClean="0">
                <a:latin typeface="Courier New" pitchFamily="49" charset="0"/>
                <a:cs typeface="Courier New" pitchFamily="49" charset="0"/>
              </a:rPr>
              <a:t>[2,2]</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t1 &lt;- </a:t>
            </a:r>
            <a:r>
              <a:rPr lang="en-US" sz="1200" dirty="0" err="1" smtClean="0">
                <a:latin typeface="Courier New" pitchFamily="49" charset="0"/>
                <a:cs typeface="Courier New" pitchFamily="49" charset="0"/>
              </a:rPr>
              <a:t>binom.test</a:t>
            </a:r>
            <a:r>
              <a:rPr lang="en-US" sz="1200" dirty="0" smtClean="0">
                <a:latin typeface="Courier New" pitchFamily="49" charset="0"/>
                <a:cs typeface="Courier New" pitchFamily="49" charset="0"/>
              </a:rPr>
              <a:t>(bb, </a:t>
            </a:r>
            <a:r>
              <a:rPr lang="en-US" sz="1200" dirty="0" err="1" smtClean="0">
                <a:latin typeface="Courier New" pitchFamily="49" charset="0"/>
                <a:cs typeface="Courier New" pitchFamily="49" charset="0"/>
              </a:rPr>
              <a:t>bb+dd</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	t2 &lt;- </a:t>
            </a:r>
            <a:r>
              <a:rPr lang="en-US" sz="1200" dirty="0" err="1" smtClean="0">
                <a:latin typeface="Courier New" pitchFamily="49" charset="0"/>
                <a:cs typeface="Courier New" pitchFamily="49" charset="0"/>
              </a:rPr>
              <a:t>binom.test</a:t>
            </a:r>
            <a:r>
              <a:rPr lang="en-US" sz="1200" dirty="0" smtClean="0">
                <a:latin typeface="Courier New" pitchFamily="49" charset="0"/>
                <a:cs typeface="Courier New" pitchFamily="49" charset="0"/>
              </a:rPr>
              <a:t>(cc, </a:t>
            </a:r>
            <a:r>
              <a:rPr lang="en-US" sz="1200" dirty="0" err="1" smtClean="0">
                <a:latin typeface="Courier New" pitchFamily="49" charset="0"/>
                <a:cs typeface="Courier New" pitchFamily="49" charset="0"/>
              </a:rPr>
              <a:t>aa+cc</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	</a:t>
            </a:r>
            <a:r>
              <a:rPr lang="en-US" sz="1200" dirty="0">
                <a:latin typeface="Courier New" pitchFamily="49" charset="0"/>
                <a:cs typeface="Courier New" pitchFamily="49" charset="0"/>
              </a:rPr>
              <a:t>tab2 &lt;- matrix( c(</a:t>
            </a:r>
            <a:r>
              <a:rPr lang="en-US" sz="1200" dirty="0" err="1">
                <a:latin typeface="Courier New" pitchFamily="49" charset="0"/>
                <a:cs typeface="Courier New" pitchFamily="49" charset="0"/>
              </a:rPr>
              <a:t>aa</a:t>
            </a:r>
            <a:r>
              <a:rPr lang="en-US" sz="1200" dirty="0">
                <a:latin typeface="Courier New" pitchFamily="49" charset="0"/>
                <a:cs typeface="Courier New" pitchFamily="49" charset="0"/>
              </a:rPr>
              <a:t>, </a:t>
            </a:r>
            <a:r>
              <a:rPr lang="en-US" sz="1200" dirty="0" err="1">
                <a:latin typeface="Courier New" pitchFamily="49" charset="0"/>
                <a:cs typeface="Courier New" pitchFamily="49" charset="0"/>
              </a:rPr>
              <a:t>dd</a:t>
            </a:r>
            <a:r>
              <a:rPr lang="en-US" sz="1200" dirty="0">
                <a:latin typeface="Courier New" pitchFamily="49" charset="0"/>
                <a:cs typeface="Courier New" pitchFamily="49" charset="0"/>
              </a:rPr>
              <a:t>, cc, bb), </a:t>
            </a:r>
            <a:r>
              <a:rPr lang="en-US" sz="1200" dirty="0" err="1">
                <a:latin typeface="Courier New" pitchFamily="49" charset="0"/>
                <a:cs typeface="Courier New" pitchFamily="49" charset="0"/>
              </a:rPr>
              <a:t>byrow</a:t>
            </a:r>
            <a:r>
              <a:rPr lang="en-US" sz="1200" dirty="0">
                <a:latin typeface="Courier New" pitchFamily="49" charset="0"/>
                <a:cs typeface="Courier New" pitchFamily="49" charset="0"/>
              </a:rPr>
              <a:t>=F, </a:t>
            </a:r>
            <a:r>
              <a:rPr lang="en-US" sz="1200" dirty="0" err="1">
                <a:latin typeface="Courier New" pitchFamily="49" charset="0"/>
                <a:cs typeface="Courier New" pitchFamily="49" charset="0"/>
              </a:rPr>
              <a:t>ncol</a:t>
            </a:r>
            <a:r>
              <a:rPr lang="en-US" sz="1200" dirty="0">
                <a:latin typeface="Courier New" pitchFamily="49" charset="0"/>
                <a:cs typeface="Courier New" pitchFamily="49" charset="0"/>
              </a:rPr>
              <a:t>=2)</a:t>
            </a:r>
          </a:p>
          <a:p>
            <a:pPr marL="0" indent="0">
              <a:buNone/>
            </a:pPr>
            <a:r>
              <a:rPr lang="en-US" sz="1200" dirty="0">
                <a:latin typeface="Courier New" pitchFamily="49" charset="0"/>
                <a:cs typeface="Courier New" pitchFamily="49" charset="0"/>
              </a:rPr>
              <a:t>	p &lt;- </a:t>
            </a:r>
            <a:r>
              <a:rPr lang="en-US" sz="1200" dirty="0" err="1">
                <a:latin typeface="Courier New" pitchFamily="49" charset="0"/>
                <a:cs typeface="Courier New" pitchFamily="49" charset="0"/>
              </a:rPr>
              <a:t>fisher.test</a:t>
            </a:r>
            <a:r>
              <a:rPr lang="en-US" sz="1200" dirty="0">
                <a:latin typeface="Courier New" pitchFamily="49" charset="0"/>
                <a:cs typeface="Courier New" pitchFamily="49" charset="0"/>
              </a:rPr>
              <a:t>(tab2)$</a:t>
            </a:r>
            <a:r>
              <a:rPr lang="en-US" sz="1200" dirty="0" err="1">
                <a:latin typeface="Courier New" pitchFamily="49" charset="0"/>
                <a:cs typeface="Courier New" pitchFamily="49" charset="0"/>
              </a:rPr>
              <a:t>p.value</a:t>
            </a:r>
            <a:r>
              <a:rPr lang="en-US" sz="1200" dirty="0" smtClean="0">
                <a:latin typeface="Courier New" pitchFamily="49" charset="0"/>
                <a:cs typeface="Courier New" pitchFamily="49" charset="0"/>
              </a:rPr>
              <a:t> </a:t>
            </a:r>
          </a:p>
          <a:p>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c(t1$estimate, t1$conf.int[1], t1$conf.int[2],</a:t>
            </a:r>
          </a:p>
          <a:p>
            <a:pPr marL="0" indent="0">
              <a:buNone/>
            </a:pPr>
            <a:r>
              <a:rPr lang="en-US" sz="1200" dirty="0" smtClean="0">
                <a:latin typeface="Courier New" pitchFamily="49" charset="0"/>
                <a:cs typeface="Courier New" pitchFamily="49" charset="0"/>
              </a:rPr>
              <a:t>			t2$estimate, t2$conf.int[1], t2$conf.int[2],</a:t>
            </a:r>
          </a:p>
          <a:p>
            <a:pPr marL="0" indent="0">
              <a:buNone/>
            </a:pPr>
            <a:r>
              <a:rPr lang="en-US" sz="1200" dirty="0" smtClean="0">
                <a:latin typeface="Courier New" pitchFamily="49" charset="0"/>
                <a:cs typeface="Courier New" pitchFamily="49" charset="0"/>
              </a:rPr>
              <a:t>			p)</a:t>
            </a:r>
          </a:p>
          <a:p>
            <a:pPr marL="0" indent="0">
              <a:buNone/>
            </a:pPr>
            <a:r>
              <a:rPr lang="en-US" sz="1200" dirty="0" smtClean="0">
                <a:latin typeface="Courier New" pitchFamily="49" charset="0"/>
                <a:cs typeface="Courier New" pitchFamily="49" charset="0"/>
              </a:rPr>
              <a:t>	names(</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c("p1","Lci1", "Uci1","p2","Lci2","Uci2","p")</a:t>
            </a:r>
          </a:p>
          <a:p>
            <a:pPr marL="0" indent="0">
              <a:buNone/>
            </a:pP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 &lt;- round(vectr,4)	</a:t>
            </a:r>
          </a:p>
          <a:p>
            <a:pPr marL="0" indent="0">
              <a:buNone/>
            </a:pPr>
            <a:endParaRPr lang="en-US" sz="1200" dirty="0" smtClean="0">
              <a:latin typeface="Courier New" pitchFamily="49" charset="0"/>
              <a:cs typeface="Courier New" pitchFamily="49" charset="0"/>
            </a:endParaRPr>
          </a:p>
          <a:p>
            <a:pPr marL="0" indent="0">
              <a:buNone/>
            </a:pPr>
            <a:r>
              <a:rPr lang="en-US" sz="1200" dirty="0" smtClean="0">
                <a:latin typeface="Courier New" pitchFamily="49" charset="0"/>
                <a:cs typeface="Courier New" pitchFamily="49" charset="0"/>
              </a:rPr>
              <a:t>	return(</a:t>
            </a:r>
            <a:r>
              <a:rPr lang="en-US" sz="1200" dirty="0" err="1" smtClean="0">
                <a:latin typeface="Courier New" pitchFamily="49" charset="0"/>
                <a:cs typeface="Courier New" pitchFamily="49" charset="0"/>
              </a:rPr>
              <a:t>vectr</a:t>
            </a:r>
            <a:r>
              <a:rPr lang="en-US" sz="1200" dirty="0" smtClean="0">
                <a:latin typeface="Courier New" pitchFamily="49" charset="0"/>
                <a:cs typeface="Courier New" pitchFamily="49" charset="0"/>
              </a:rPr>
              <a:t>)</a:t>
            </a:r>
          </a:p>
          <a:p>
            <a:pPr marL="0" indent="0">
              <a:buNone/>
            </a:pPr>
            <a:r>
              <a:rPr lang="en-US" sz="1200" dirty="0" smtClean="0">
                <a:latin typeface="Courier New" pitchFamily="49" charset="0"/>
                <a:cs typeface="Courier New" pitchFamily="49" charset="0"/>
              </a:rPr>
              <a:t>}</a:t>
            </a:r>
          </a:p>
          <a:p>
            <a:pPr marL="0" indent="0">
              <a:buNone/>
            </a:pPr>
            <a:endParaRPr lang="en-US" sz="1200" dirty="0" smtClean="0">
              <a:latin typeface="Courier New" pitchFamily="49" charset="0"/>
              <a:cs typeface="Courier New" pitchFamily="49" charset="0"/>
            </a:endParaRPr>
          </a:p>
          <a:p>
            <a:pPr marL="0" indent="0">
              <a:buNone/>
            </a:pPr>
            <a:endParaRPr lang="en-US" sz="1200" dirty="0">
              <a:latin typeface="Courier New" pitchFamily="49" charset="0"/>
              <a:cs typeface="Courier New" pitchFamily="49" charset="0"/>
            </a:endParaRPr>
          </a:p>
        </p:txBody>
      </p:sp>
    </p:spTree>
    <p:extLst>
      <p:ext uri="{BB962C8B-B14F-4D97-AF65-F5344CB8AC3E}">
        <p14:creationId xmlns:p14="http://schemas.microsoft.com/office/powerpoint/2010/main" val="157678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making the figure?</a:t>
            </a:r>
            <a:endParaRPr lang="en-US" dirty="0"/>
          </a:p>
        </p:txBody>
      </p:sp>
      <p:sp>
        <p:nvSpPr>
          <p:cNvPr id="3" name="Content Placeholder 2"/>
          <p:cNvSpPr>
            <a:spLocks noGrp="1"/>
          </p:cNvSpPr>
          <p:nvPr>
            <p:ph idx="1"/>
          </p:nvPr>
        </p:nvSpPr>
        <p:spPr/>
        <p:txBody>
          <a:bodyPr/>
          <a:lstStyle/>
          <a:p>
            <a:r>
              <a:rPr lang="en-US" dirty="0" smtClean="0"/>
              <a:t>All of the results needed are already generated in the function and stored in </a:t>
            </a:r>
            <a:r>
              <a:rPr lang="en-US" dirty="0" err="1" smtClean="0">
                <a:latin typeface="Courier New" pitchFamily="49" charset="0"/>
                <a:cs typeface="Courier New" pitchFamily="49" charset="0"/>
              </a:rPr>
              <a:t>vectr</a:t>
            </a:r>
            <a:r>
              <a:rPr lang="en-US" dirty="0" smtClean="0"/>
              <a:t>.</a:t>
            </a:r>
          </a:p>
          <a:p>
            <a:r>
              <a:rPr lang="en-US" dirty="0" smtClean="0"/>
              <a:t>Just need to include where to put the results:</a:t>
            </a:r>
          </a:p>
          <a:p>
            <a:pPr lvl="1"/>
            <a:r>
              <a:rPr lang="en-US" dirty="0" smtClean="0"/>
              <a:t>Step 1:  set up a plotting area</a:t>
            </a:r>
          </a:p>
          <a:p>
            <a:pPr lvl="1"/>
            <a:r>
              <a:rPr lang="en-US" dirty="0" smtClean="0"/>
              <a:t>Step 2:  include points and lines commands within function</a:t>
            </a:r>
          </a:p>
          <a:p>
            <a:pPr marL="0" indent="0">
              <a:buNone/>
            </a:pPr>
            <a:endParaRPr lang="en-US" dirty="0"/>
          </a:p>
        </p:txBody>
      </p:sp>
    </p:spTree>
    <p:extLst>
      <p:ext uri="{BB962C8B-B14F-4D97-AF65-F5344CB8AC3E}">
        <p14:creationId xmlns:p14="http://schemas.microsoft.com/office/powerpoint/2010/main" val="2664636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Add options to function, code to function</a:t>
            </a:r>
            <a:endParaRPr lang="en-US" sz="3600" dirty="0"/>
          </a:p>
        </p:txBody>
      </p:sp>
      <p:sp>
        <p:nvSpPr>
          <p:cNvPr id="3" name="Content Placeholder 2"/>
          <p:cNvSpPr>
            <a:spLocks noGrp="1"/>
          </p:cNvSpPr>
          <p:nvPr>
            <p:ph idx="1"/>
          </p:nvPr>
        </p:nvSpPr>
        <p:spPr/>
        <p:txBody>
          <a:bodyPr>
            <a:normAutofit lnSpcReduction="10000"/>
          </a:bodyPr>
          <a:lstStyle/>
          <a:p>
            <a:pPr marL="0" indent="0">
              <a:buNone/>
            </a:pPr>
            <a:endParaRPr lang="en-US" sz="1400" dirty="0" smtClean="0">
              <a:latin typeface="Courier New" pitchFamily="49" charset="0"/>
              <a:cs typeface="Courier New" pitchFamily="49" charset="0"/>
            </a:endParaRPr>
          </a:p>
          <a:p>
            <a:pPr marL="0" indent="0">
              <a:buNone/>
            </a:pPr>
            <a:r>
              <a:rPr lang="en-US" sz="1400" dirty="0" err="1" smtClean="0">
                <a:latin typeface="Courier New" pitchFamily="49" charset="0"/>
                <a:cs typeface="Courier New" pitchFamily="49" charset="0"/>
              </a:rPr>
              <a:t>twobytwo.figure</a:t>
            </a:r>
            <a:r>
              <a:rPr lang="en-US" sz="1400" dirty="0" smtClean="0">
                <a:latin typeface="Courier New" pitchFamily="49" charset="0"/>
                <a:cs typeface="Courier New" pitchFamily="49" charset="0"/>
              </a:rPr>
              <a:t> &lt;- function(</a:t>
            </a:r>
            <a:r>
              <a:rPr lang="en-US" sz="1400" dirty="0" err="1" smtClean="0">
                <a:latin typeface="Courier New" pitchFamily="49" charset="0"/>
                <a:cs typeface="Courier New" pitchFamily="49" charset="0"/>
              </a:rPr>
              <a:t>tabi</a:t>
            </a:r>
            <a:r>
              <a:rPr lang="en-US" sz="1400" dirty="0" smtClean="0">
                <a:latin typeface="Courier New" pitchFamily="49" charset="0"/>
                <a:cs typeface="Courier New" pitchFamily="49" charset="0"/>
              </a:rPr>
              <a:t>, </a:t>
            </a:r>
            <a:r>
              <a:rPr lang="en-US" sz="1400" b="1" dirty="0" smtClean="0">
                <a:solidFill>
                  <a:srgbClr val="00B050"/>
                </a:solidFill>
                <a:latin typeface="Courier New" pitchFamily="49" charset="0"/>
                <a:cs typeface="Courier New" pitchFamily="49" charset="0"/>
              </a:rPr>
              <a:t>i=1, </a:t>
            </a:r>
            <a:r>
              <a:rPr lang="en-US" sz="1400" b="1" dirty="0" err="1" smtClean="0">
                <a:solidFill>
                  <a:srgbClr val="00B050"/>
                </a:solidFill>
                <a:latin typeface="Courier New" pitchFamily="49" charset="0"/>
                <a:cs typeface="Courier New" pitchFamily="49" charset="0"/>
              </a:rPr>
              <a:t>coll</a:t>
            </a:r>
            <a:r>
              <a:rPr lang="en-US" sz="1400" b="1" dirty="0" smtClean="0">
                <a:solidFill>
                  <a:srgbClr val="00B050"/>
                </a:solidFill>
                <a:latin typeface="Courier New" pitchFamily="49" charset="0"/>
                <a:cs typeface="Courier New" pitchFamily="49" charset="0"/>
              </a:rPr>
              <a:t>=1, diff = 0.2, </a:t>
            </a:r>
            <a:r>
              <a:rPr lang="en-US" sz="1400" b="1" dirty="0" err="1" smtClean="0">
                <a:solidFill>
                  <a:srgbClr val="00B050"/>
                </a:solidFill>
                <a:latin typeface="Courier New" pitchFamily="49" charset="0"/>
                <a:cs typeface="Courier New" pitchFamily="49" charset="0"/>
              </a:rPr>
              <a:t>plt</a:t>
            </a:r>
            <a:r>
              <a:rPr lang="en-US" sz="1400" b="1" dirty="0" smtClean="0">
                <a:solidFill>
                  <a:srgbClr val="00B050"/>
                </a:solidFill>
                <a:latin typeface="Courier New" pitchFamily="49" charset="0"/>
                <a:cs typeface="Courier New" pitchFamily="49" charset="0"/>
              </a:rPr>
              <a:t>=F</a:t>
            </a:r>
            <a:r>
              <a:rPr lang="en-US" sz="1400" dirty="0" smtClean="0">
                <a:latin typeface="Courier New" pitchFamily="49" charset="0"/>
                <a:cs typeface="Courier New" pitchFamily="49" charset="0"/>
              </a:rPr>
              <a:t>) {</a:t>
            </a:r>
          </a:p>
          <a:p>
            <a:pPr marL="0" indent="0">
              <a:buNone/>
            </a:pPr>
            <a:endParaRPr lang="en-US" sz="1400" dirty="0" smtClean="0">
              <a:latin typeface="Courier New" pitchFamily="49" charset="0"/>
              <a:cs typeface="Courier New" pitchFamily="49" charset="0"/>
            </a:endParaRPr>
          </a:p>
          <a:p>
            <a:pPr marL="0" indent="0">
              <a:buNone/>
            </a:pP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if(</a:t>
            </a:r>
            <a:r>
              <a:rPr lang="en-US" sz="1400" dirty="0" err="1" smtClean="0">
                <a:latin typeface="Courier New" pitchFamily="49" charset="0"/>
                <a:cs typeface="Courier New" pitchFamily="49" charset="0"/>
              </a:rPr>
              <a:t>plt</a:t>
            </a:r>
            <a:r>
              <a:rPr lang="en-US" sz="1400" dirty="0" smtClean="0">
                <a:latin typeface="Courier New" pitchFamily="49" charset="0"/>
                <a:cs typeface="Courier New" pitchFamily="49" charset="0"/>
              </a:rPr>
              <a:t>==T) {	</a:t>
            </a:r>
          </a:p>
          <a:p>
            <a:pPr marL="0" indent="0">
              <a:buNone/>
            </a:pPr>
            <a:r>
              <a:rPr lang="en-US" sz="1400" dirty="0" smtClean="0">
                <a:latin typeface="Courier New" pitchFamily="49" charset="0"/>
                <a:cs typeface="Courier New" pitchFamily="49" charset="0"/>
              </a:rPr>
              <a:t>	points(c(</a:t>
            </a:r>
            <a:r>
              <a:rPr lang="en-US" sz="1400" dirty="0" err="1" smtClean="0">
                <a:latin typeface="Courier New" pitchFamily="49" charset="0"/>
                <a:cs typeface="Courier New" pitchFamily="49" charset="0"/>
              </a:rPr>
              <a:t>i-diff,i+diff</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[c(1,4)], </a:t>
            </a:r>
            <a:r>
              <a:rPr lang="en-US" sz="1400" dirty="0" err="1" smtClean="0">
                <a:latin typeface="Courier New" pitchFamily="49" charset="0"/>
                <a:cs typeface="Courier New" pitchFamily="49" charset="0"/>
              </a:rPr>
              <a:t>pch</a:t>
            </a:r>
            <a:r>
              <a:rPr lang="en-US" sz="1400" dirty="0" smtClean="0">
                <a:latin typeface="Courier New" pitchFamily="49" charset="0"/>
                <a:cs typeface="Courier New" pitchFamily="49" charset="0"/>
              </a:rPr>
              <a:t>=16, </a:t>
            </a:r>
            <a:r>
              <a:rPr lang="en-US" sz="1400" dirty="0" err="1" smtClean="0">
                <a:latin typeface="Courier New" pitchFamily="49" charset="0"/>
                <a:cs typeface="Courier New" pitchFamily="49" charset="0"/>
              </a:rPr>
              <a:t>cex</a:t>
            </a:r>
            <a:r>
              <a:rPr lang="en-US" sz="1400" dirty="0" smtClean="0">
                <a:latin typeface="Courier New" pitchFamily="49" charset="0"/>
                <a:cs typeface="Courier New" pitchFamily="49" charset="0"/>
              </a:rPr>
              <a:t>=1.5,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lines(rep(i-diff,2),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[c(2,3)], </a:t>
            </a:r>
            <a:r>
              <a:rPr lang="en-US" sz="1400" dirty="0" err="1" smtClean="0">
                <a:latin typeface="Courier New" pitchFamily="49" charset="0"/>
                <a:cs typeface="Courier New" pitchFamily="49" charset="0"/>
              </a:rPr>
              <a:t>lty</a:t>
            </a:r>
            <a:r>
              <a:rPr lang="en-US" sz="1400" dirty="0" smtClean="0">
                <a:latin typeface="Courier New" pitchFamily="49" charset="0"/>
                <a:cs typeface="Courier New" pitchFamily="49" charset="0"/>
              </a:rPr>
              <a:t>=1, </a:t>
            </a:r>
            <a:r>
              <a:rPr lang="en-US" sz="1400" dirty="0" err="1" smtClean="0">
                <a:latin typeface="Courier New" pitchFamily="49" charset="0"/>
                <a:cs typeface="Courier New" pitchFamily="49" charset="0"/>
              </a:rPr>
              <a:t>lwd</a:t>
            </a:r>
            <a:r>
              <a:rPr lang="en-US" sz="1400" dirty="0" smtClean="0">
                <a:latin typeface="Courier New" pitchFamily="49" charset="0"/>
                <a:cs typeface="Courier New" pitchFamily="49" charset="0"/>
              </a:rPr>
              <a:t>=2,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lines(rep(i+diff,2), </a:t>
            </a:r>
            <a:r>
              <a:rPr lang="en-US" sz="1400" dirty="0" err="1" smtClean="0">
                <a:latin typeface="Courier New" pitchFamily="49" charset="0"/>
                <a:cs typeface="Courier New" pitchFamily="49" charset="0"/>
              </a:rPr>
              <a:t>vectr</a:t>
            </a:r>
            <a:r>
              <a:rPr lang="en-US" sz="1400" dirty="0" smtClean="0">
                <a:latin typeface="Courier New" pitchFamily="49" charset="0"/>
                <a:cs typeface="Courier New" pitchFamily="49" charset="0"/>
              </a:rPr>
              <a:t>[c(5,6)], </a:t>
            </a:r>
            <a:r>
              <a:rPr lang="en-US" sz="1400" dirty="0" err="1" smtClean="0">
                <a:latin typeface="Courier New" pitchFamily="49" charset="0"/>
                <a:cs typeface="Courier New" pitchFamily="49" charset="0"/>
              </a:rPr>
              <a:t>lty</a:t>
            </a:r>
            <a:r>
              <a:rPr lang="en-US" sz="1400" dirty="0" smtClean="0">
                <a:latin typeface="Courier New" pitchFamily="49" charset="0"/>
                <a:cs typeface="Courier New" pitchFamily="49" charset="0"/>
              </a:rPr>
              <a:t>=2, </a:t>
            </a:r>
            <a:r>
              <a:rPr lang="en-US" sz="1400" dirty="0" err="1" smtClean="0">
                <a:latin typeface="Courier New" pitchFamily="49" charset="0"/>
                <a:cs typeface="Courier New" pitchFamily="49" charset="0"/>
              </a:rPr>
              <a:t>lwd</a:t>
            </a:r>
            <a:r>
              <a:rPr lang="en-US" sz="1400" dirty="0" smtClean="0">
                <a:latin typeface="Courier New" pitchFamily="49" charset="0"/>
                <a:cs typeface="Courier New" pitchFamily="49" charset="0"/>
              </a:rPr>
              <a:t>=2, col=</a:t>
            </a:r>
            <a:r>
              <a:rPr lang="en-US" sz="1400" dirty="0" err="1" smtClean="0">
                <a:latin typeface="Courier New" pitchFamily="49" charset="0"/>
                <a:cs typeface="Courier New" pitchFamily="49" charset="0"/>
              </a:rPr>
              <a:t>coll</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ptext</a:t>
            </a:r>
            <a:r>
              <a:rPr lang="en-US" sz="1400" dirty="0" smtClean="0">
                <a:latin typeface="Courier New" pitchFamily="49" charset="0"/>
                <a:cs typeface="Courier New" pitchFamily="49" charset="0"/>
              </a:rPr>
              <a:t> &lt;- </a:t>
            </a:r>
            <a:r>
              <a:rPr lang="en-US" sz="1400" dirty="0" err="1" smtClean="0">
                <a:latin typeface="Courier New" pitchFamily="49" charset="0"/>
                <a:cs typeface="Courier New" pitchFamily="49" charset="0"/>
              </a:rPr>
              <a:t>ifelse</a:t>
            </a:r>
            <a:r>
              <a:rPr lang="en-US" sz="1400" dirty="0" smtClean="0">
                <a:latin typeface="Courier New" pitchFamily="49" charset="0"/>
                <a:cs typeface="Courier New" pitchFamily="49" charset="0"/>
              </a:rPr>
              <a:t>(p&lt;0.0001,"&lt;0.0001",as.character(round(p,4)))</a:t>
            </a:r>
          </a:p>
          <a:p>
            <a:pPr marL="0" indent="0">
              <a:buNone/>
            </a:pPr>
            <a:r>
              <a:rPr lang="en-US" sz="1400" dirty="0" smtClean="0">
                <a:latin typeface="Courier New" pitchFamily="49" charset="0"/>
                <a:cs typeface="Courier New" pitchFamily="49" charset="0"/>
              </a:rPr>
              <a:t>		text(i,-0.1, labels=</a:t>
            </a:r>
            <a:r>
              <a:rPr lang="en-US" sz="1400" dirty="0" err="1" smtClean="0">
                <a:latin typeface="Courier New" pitchFamily="49" charset="0"/>
                <a:cs typeface="Courier New" pitchFamily="49" charset="0"/>
              </a:rPr>
              <a:t>ptext</a:t>
            </a:r>
            <a:r>
              <a:rPr lang="en-US" sz="1400" dirty="0" smtClean="0">
                <a:latin typeface="Courier New" pitchFamily="49" charset="0"/>
                <a:cs typeface="Courier New" pitchFamily="49" charset="0"/>
              </a:rPr>
              <a:t>)</a:t>
            </a:r>
          </a:p>
          <a:p>
            <a:pPr marL="0" indent="0">
              <a:buNone/>
            </a:pPr>
            <a:r>
              <a:rPr lang="en-US" sz="1400" dirty="0" smtClean="0">
                <a:latin typeface="Courier New" pitchFamily="49" charset="0"/>
                <a:cs typeface="Courier New" pitchFamily="49" charset="0"/>
              </a:rPr>
              <a:t>	</a:t>
            </a:r>
          </a:p>
          <a:p>
            <a:pPr marL="0" indent="0">
              <a:buNone/>
            </a:pPr>
            <a:r>
              <a:rPr lang="en-US" sz="14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a:t>
            </a:r>
          </a:p>
          <a:p>
            <a:pPr marL="0" indent="0">
              <a:buNone/>
            </a:pPr>
            <a:r>
              <a:rPr lang="en-US" sz="2000" dirty="0" smtClean="0">
                <a:latin typeface="+mj-lt"/>
                <a:cs typeface="Courier New" pitchFamily="49" charset="0"/>
              </a:rPr>
              <a:t>What is </a:t>
            </a:r>
            <a:r>
              <a:rPr lang="en-US" sz="2000" dirty="0" smtClean="0">
                <a:latin typeface="Courier New" pitchFamily="49" charset="0"/>
                <a:cs typeface="Courier New" pitchFamily="49" charset="0"/>
              </a:rPr>
              <a:t>diff</a:t>
            </a:r>
            <a:r>
              <a:rPr lang="en-US" sz="2000" dirty="0" smtClean="0">
                <a:latin typeface="+mj-lt"/>
                <a:cs typeface="Courier New" pitchFamily="49" charset="0"/>
              </a:rPr>
              <a:t>?</a:t>
            </a:r>
          </a:p>
          <a:p>
            <a:pPr marL="0" indent="0">
              <a:buNone/>
            </a:pPr>
            <a:r>
              <a:rPr lang="en-US" sz="2000" dirty="0" smtClean="0">
                <a:latin typeface="+mj-lt"/>
                <a:cs typeface="Courier New" pitchFamily="49" charset="0"/>
              </a:rPr>
              <a:t>What is </a:t>
            </a:r>
            <a:r>
              <a:rPr lang="en-US" sz="2000" dirty="0" err="1" smtClean="0">
                <a:latin typeface="Courier New" pitchFamily="49" charset="0"/>
                <a:cs typeface="Courier New" pitchFamily="49" charset="0"/>
              </a:rPr>
              <a:t>coll</a:t>
            </a:r>
            <a:r>
              <a:rPr lang="en-US" sz="2000" dirty="0" smtClean="0">
                <a:latin typeface="+mj-lt"/>
                <a:cs typeface="Courier New" pitchFamily="49" charset="0"/>
              </a:rPr>
              <a:t>?</a:t>
            </a:r>
          </a:p>
          <a:p>
            <a:pPr marL="0" indent="0">
              <a:buNone/>
            </a:pPr>
            <a:r>
              <a:rPr lang="en-US" sz="2000" dirty="0">
                <a:latin typeface="+mj-lt"/>
                <a:cs typeface="Courier New" pitchFamily="49" charset="0"/>
              </a:rPr>
              <a:t>W</a:t>
            </a:r>
            <a:r>
              <a:rPr lang="en-US" sz="2000" dirty="0" smtClean="0">
                <a:latin typeface="+mj-lt"/>
                <a:cs typeface="Courier New" pitchFamily="49" charset="0"/>
              </a:rPr>
              <a:t>hy </a:t>
            </a:r>
            <a:r>
              <a:rPr lang="en-US" sz="2000" dirty="0" err="1" smtClean="0">
                <a:latin typeface="Courier New" pitchFamily="49" charset="0"/>
                <a:cs typeface="Courier New" pitchFamily="49" charset="0"/>
              </a:rPr>
              <a:t>plt</a:t>
            </a:r>
            <a:r>
              <a:rPr lang="en-US" sz="2000" dirty="0" smtClean="0">
                <a:latin typeface="Courier New" pitchFamily="49" charset="0"/>
                <a:cs typeface="Courier New" pitchFamily="49" charset="0"/>
              </a:rPr>
              <a:t>=T or F</a:t>
            </a:r>
            <a:r>
              <a:rPr lang="en-US" sz="2000" dirty="0" smtClean="0">
                <a:latin typeface="+mj-lt"/>
                <a:cs typeface="Courier New" pitchFamily="49" charset="0"/>
              </a:rPr>
              <a:t>?</a:t>
            </a:r>
            <a:endParaRPr lang="en-US" sz="2000" dirty="0">
              <a:latin typeface="+mj-lt"/>
              <a:cs typeface="Courier New" pitchFamily="49" charset="0"/>
            </a:endParaRPr>
          </a:p>
        </p:txBody>
      </p:sp>
    </p:spTree>
    <p:extLst>
      <p:ext uri="{BB962C8B-B14F-4D97-AF65-F5344CB8AC3E}">
        <p14:creationId xmlns:p14="http://schemas.microsoft.com/office/powerpoint/2010/main" val="2315029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 plotting figure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set up plot</a:t>
            </a:r>
          </a:p>
          <a:p>
            <a:pPr marL="0" indent="0">
              <a:buNone/>
            </a:pPr>
            <a:r>
              <a:rPr lang="en-US" dirty="0" smtClean="0">
                <a:latin typeface="Courier New" pitchFamily="49" charset="0"/>
                <a:cs typeface="Courier New" pitchFamily="49" charset="0"/>
              </a:rPr>
              <a:t>par(mar=c(6.5,4,2,2))</a:t>
            </a:r>
          </a:p>
          <a:p>
            <a:pPr marL="0" indent="0">
              <a:buNone/>
            </a:pPr>
            <a:r>
              <a:rPr lang="en-US" dirty="0" smtClean="0">
                <a:latin typeface="Courier New" pitchFamily="49" charset="0"/>
                <a:cs typeface="Courier New" pitchFamily="49" charset="0"/>
              </a:rPr>
              <a:t>plot(c(0.5,7.5), c(0,1), type="n", </a:t>
            </a:r>
            <a:r>
              <a:rPr lang="en-US" dirty="0" err="1" smtClean="0">
                <a:latin typeface="Courier New" pitchFamily="49" charset="0"/>
                <a:cs typeface="Courier New" pitchFamily="49" charset="0"/>
              </a:rPr>
              <a:t>xaxt</a:t>
            </a:r>
            <a:r>
              <a:rPr lang="en-US" dirty="0" smtClean="0">
                <a:latin typeface="Courier New" pitchFamily="49" charset="0"/>
                <a:cs typeface="Courier New" pitchFamily="49" charset="0"/>
              </a:rPr>
              <a:t>="n", </a:t>
            </a:r>
            <a:r>
              <a:rPr lang="en-US" dirty="0" err="1" smtClean="0">
                <a:latin typeface="Courier New" pitchFamily="49" charset="0"/>
                <a:cs typeface="Courier New" pitchFamily="49" charset="0"/>
              </a:rPr>
              <a:t>xlab</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ylab</a:t>
            </a:r>
            <a:r>
              <a:rPr lang="en-US" dirty="0" smtClean="0">
                <a:latin typeface="Courier New" pitchFamily="49" charset="0"/>
                <a:cs typeface="Courier New" pitchFamily="49" charset="0"/>
              </a:rPr>
              <a:t>="Proportion Changing")</a:t>
            </a:r>
          </a:p>
          <a:p>
            <a:pPr marL="0" indent="0">
              <a:buNone/>
            </a:pPr>
            <a:r>
              <a:rPr lang="en-US" dirty="0" err="1" smtClean="0">
                <a:latin typeface="Courier New" pitchFamily="49" charset="0"/>
                <a:cs typeface="Courier New" pitchFamily="49" charset="0"/>
              </a:rPr>
              <a:t>abline</a:t>
            </a:r>
            <a:r>
              <a:rPr lang="en-US" dirty="0" smtClean="0">
                <a:latin typeface="Courier New" pitchFamily="49" charset="0"/>
                <a:cs typeface="Courier New" pitchFamily="49" charset="0"/>
              </a:rPr>
              <a:t>(h=c(0,1))</a:t>
            </a:r>
          </a:p>
          <a:p>
            <a:pPr marL="0" indent="0">
              <a:buNone/>
            </a:pPr>
            <a:r>
              <a:rPr lang="en-US" dirty="0" err="1" smtClean="0">
                <a:latin typeface="Courier New" pitchFamily="49" charset="0"/>
                <a:cs typeface="Courier New" pitchFamily="49" charset="0"/>
              </a:rPr>
              <a:t>abline</a:t>
            </a:r>
            <a:r>
              <a:rPr lang="en-US" dirty="0" smtClean="0">
                <a:latin typeface="Courier New" pitchFamily="49" charset="0"/>
                <a:cs typeface="Courier New" pitchFamily="49" charset="0"/>
              </a:rPr>
              <a:t>(v=</a:t>
            </a:r>
            <a:r>
              <a:rPr lang="en-US" dirty="0" err="1" smtClean="0">
                <a:latin typeface="Courier New" pitchFamily="49" charset="0"/>
                <a:cs typeface="Courier New" pitchFamily="49" charset="0"/>
              </a:rPr>
              <a:t>seq</a:t>
            </a:r>
            <a:r>
              <a:rPr lang="en-US" dirty="0" smtClean="0">
                <a:latin typeface="Courier New" pitchFamily="49" charset="0"/>
                <a:cs typeface="Courier New" pitchFamily="49" charset="0"/>
              </a:rPr>
              <a:t>(0.5,7.5,1), </a:t>
            </a:r>
            <a:r>
              <a:rPr lang="en-US" dirty="0" err="1" smtClean="0">
                <a:latin typeface="Courier New" pitchFamily="49" charset="0"/>
                <a:cs typeface="Courier New" pitchFamily="49" charset="0"/>
              </a:rPr>
              <a:t>lty</a:t>
            </a:r>
            <a:r>
              <a:rPr lang="en-US" dirty="0" smtClean="0">
                <a:latin typeface="Courier New" pitchFamily="49" charset="0"/>
                <a:cs typeface="Courier New" pitchFamily="49" charset="0"/>
              </a:rPr>
              <a:t>=3)</a:t>
            </a:r>
          </a:p>
          <a:p>
            <a:pPr marL="0" indent="0">
              <a:buNone/>
            </a:pPr>
            <a:r>
              <a:rPr lang="en-US" dirty="0" smtClean="0">
                <a:latin typeface="Courier New" pitchFamily="49" charset="0"/>
                <a:cs typeface="Courier New" pitchFamily="49" charset="0"/>
              </a:rPr>
              <a:t>labs &lt;- paste("Item ",c(1,2,3,4,5,6,7))</a:t>
            </a:r>
          </a:p>
          <a:p>
            <a:pPr marL="0" indent="0">
              <a:buNone/>
            </a:pPr>
            <a:r>
              <a:rPr lang="en-US" dirty="0" err="1" smtClean="0">
                <a:latin typeface="Courier New" pitchFamily="49" charset="0"/>
                <a:cs typeface="Courier New" pitchFamily="49" charset="0"/>
              </a:rPr>
              <a:t>mtext</a:t>
            </a:r>
            <a:r>
              <a:rPr lang="en-US" dirty="0" smtClean="0">
                <a:latin typeface="Courier New" pitchFamily="49" charset="0"/>
                <a:cs typeface="Courier New" pitchFamily="49" charset="0"/>
              </a:rPr>
              <a:t>(labs, side=1, at=1:7, line=5)</a:t>
            </a:r>
          </a:p>
          <a:p>
            <a:pPr marL="0" indent="0">
              <a:buNone/>
            </a:pPr>
            <a:r>
              <a:rPr lang="en-US" dirty="0" smtClean="0">
                <a:latin typeface="Courier New" pitchFamily="49" charset="0"/>
                <a:cs typeface="Courier New" pitchFamily="49" charset="0"/>
              </a:rPr>
              <a:t>axis(1, at=(sort(rep(1:7,2))+rep(c(-0.2,0.2),7)), </a:t>
            </a:r>
          </a:p>
          <a:p>
            <a:pPr marL="0" indent="0">
              <a:buNone/>
            </a:pPr>
            <a:r>
              <a:rPr lang="en-US" dirty="0" smtClean="0">
                <a:latin typeface="Courier New" pitchFamily="49" charset="0"/>
                <a:cs typeface="Courier New" pitchFamily="49" charset="0"/>
              </a:rPr>
              <a:t>	labels=rep(c("Y to N/DK","N/DK to Y"),7) , </a:t>
            </a:r>
            <a:r>
              <a:rPr lang="en-US" dirty="0" err="1" smtClean="0">
                <a:latin typeface="Courier New" pitchFamily="49" charset="0"/>
                <a:cs typeface="Courier New" pitchFamily="49" charset="0"/>
              </a:rPr>
              <a:t>las</a:t>
            </a:r>
            <a:r>
              <a:rPr lang="en-US" dirty="0" smtClean="0">
                <a:latin typeface="Courier New" pitchFamily="49" charset="0"/>
                <a:cs typeface="Courier New" pitchFamily="49" charset="0"/>
              </a:rPr>
              <a:t>=2, 	</a:t>
            </a:r>
            <a:r>
              <a:rPr lang="en-US" dirty="0" err="1" smtClean="0">
                <a:latin typeface="Courier New" pitchFamily="49" charset="0"/>
                <a:cs typeface="Courier New" pitchFamily="49" charset="0"/>
              </a:rPr>
              <a:t>cex.axis</a:t>
            </a:r>
            <a:r>
              <a:rPr lang="en-US" dirty="0" smtClean="0">
                <a:latin typeface="Courier New" pitchFamily="49" charset="0"/>
                <a:cs typeface="Courier New" pitchFamily="49" charset="0"/>
              </a:rPr>
              <a:t>=0.8)</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add lines to figure</a:t>
            </a:r>
          </a:p>
          <a:p>
            <a:pPr marL="0" indent="0">
              <a:buNone/>
            </a:pPr>
            <a:r>
              <a:rPr lang="en-US" dirty="0" smtClean="0">
                <a:latin typeface="Courier New" pitchFamily="49" charset="0"/>
                <a:cs typeface="Courier New" pitchFamily="49" charset="0"/>
              </a:rPr>
              <a:t>for(i in 1:7)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tabi</a:t>
            </a:r>
            <a:r>
              <a:rPr lang="en-US" dirty="0" smtClean="0">
                <a:latin typeface="Courier New" pitchFamily="49" charset="0"/>
                <a:cs typeface="Courier New" pitchFamily="49" charset="0"/>
              </a:rPr>
              <a:t> &lt;- table(</a:t>
            </a:r>
            <a:r>
              <a:rPr lang="en-US" dirty="0" err="1" smtClean="0">
                <a:latin typeface="Courier New" pitchFamily="49" charset="0"/>
                <a:cs typeface="Courier New" pitchFamily="49" charset="0"/>
              </a:rPr>
              <a:t>prects</a:t>
            </a:r>
            <a:r>
              <a:rPr lang="en-US" dirty="0" smtClean="0">
                <a:latin typeface="Courier New" pitchFamily="49" charset="0"/>
                <a:cs typeface="Courier New" pitchFamily="49" charset="0"/>
              </a:rPr>
              <a:t>[,i], </a:t>
            </a:r>
            <a:r>
              <a:rPr lang="en-US" dirty="0" err="1" smtClean="0">
                <a:latin typeface="Courier New" pitchFamily="49" charset="0"/>
                <a:cs typeface="Courier New" pitchFamily="49" charset="0"/>
              </a:rPr>
              <a:t>postcts</a:t>
            </a:r>
            <a:r>
              <a:rPr lang="en-US" dirty="0" smtClean="0">
                <a:latin typeface="Courier New" pitchFamily="49" charset="0"/>
                <a:cs typeface="Courier New" pitchFamily="49" charset="0"/>
              </a:rPr>
              <a:t>[,i])</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twobytwo.figure</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tabi,i</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plt</a:t>
            </a:r>
            <a:r>
              <a:rPr lang="en-US" dirty="0" smtClean="0">
                <a:latin typeface="Courier New" pitchFamily="49" charset="0"/>
                <a:cs typeface="Courier New" pitchFamily="49" charset="0"/>
              </a:rPr>
              <a:t>=T, </a:t>
            </a:r>
            <a:r>
              <a:rPr lang="en-US" dirty="0" err="1" smtClean="0">
                <a:latin typeface="Courier New" pitchFamily="49" charset="0"/>
                <a:cs typeface="Courier New" pitchFamily="49" charset="0"/>
              </a:rPr>
              <a:t>coll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darkgreen</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847475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4775" y="236538"/>
            <a:ext cx="6392863" cy="638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423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contour and image plot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93152541"/>
              </p:ext>
            </p:extLst>
          </p:nvPr>
        </p:nvGraphicFramePr>
        <p:xfrm>
          <a:off x="1129566" y="1219200"/>
          <a:ext cx="6725938" cy="5197476"/>
        </p:xfrm>
        <a:graphic>
          <a:graphicData uri="http://schemas.openxmlformats.org/presentationml/2006/ole">
            <mc:AlternateContent xmlns:mc="http://schemas.openxmlformats.org/markup-compatibility/2006">
              <mc:Choice xmlns:v="urn:schemas-microsoft-com:vml" Requires="v">
                <p:oleObj spid="_x0000_s3079" name="Acrobat Document" r:id="rId3" imgW="6034986" imgH="4663440" progId="AcroExch.Document.7">
                  <p:embed/>
                </p:oleObj>
              </mc:Choice>
              <mc:Fallback>
                <p:oleObj name="Acrobat Document" r:id="rId3" imgW="6034986" imgH="4663440" progId="AcroExch.Document.7">
                  <p:embed/>
                  <p:pic>
                    <p:nvPicPr>
                      <p:cNvPr id="0" name=""/>
                      <p:cNvPicPr/>
                      <p:nvPr/>
                    </p:nvPicPr>
                    <p:blipFill>
                      <a:blip r:embed="rId4"/>
                      <a:stretch>
                        <a:fillRect/>
                      </a:stretch>
                    </p:blipFill>
                    <p:spPr>
                      <a:xfrm>
                        <a:off x="1129566" y="1219200"/>
                        <a:ext cx="6725938" cy="5197476"/>
                      </a:xfrm>
                      <a:prstGeom prst="rect">
                        <a:avLst/>
                      </a:prstGeom>
                    </p:spPr>
                  </p:pic>
                </p:oleObj>
              </mc:Fallback>
            </mc:AlternateContent>
          </a:graphicData>
        </a:graphic>
      </p:graphicFrame>
    </p:spTree>
    <p:extLst>
      <p:ext uri="{BB962C8B-B14F-4D97-AF65-F5344CB8AC3E}">
        <p14:creationId xmlns:p14="http://schemas.microsoft.com/office/powerpoint/2010/main" val="1108222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(exploratory data analysis)</a:t>
            </a:r>
            <a:endParaRPr lang="en-US" dirty="0"/>
          </a:p>
        </p:txBody>
      </p:sp>
      <p:sp>
        <p:nvSpPr>
          <p:cNvPr id="3" name="Content Placeholder 2"/>
          <p:cNvSpPr>
            <a:spLocks noGrp="1"/>
          </p:cNvSpPr>
          <p:nvPr>
            <p:ph idx="1"/>
          </p:nvPr>
        </p:nvSpPr>
        <p:spPr/>
        <p:txBody>
          <a:bodyPr>
            <a:normAutofit/>
          </a:bodyPr>
          <a:lstStyle/>
          <a:p>
            <a:r>
              <a:rPr lang="en-US" dirty="0" smtClean="0"/>
              <a:t>Make figures!</a:t>
            </a:r>
          </a:p>
          <a:p>
            <a:r>
              <a:rPr lang="en-US" dirty="0" smtClean="0"/>
              <a:t>plot, boxplot, </a:t>
            </a:r>
            <a:r>
              <a:rPr lang="en-US" dirty="0" err="1" smtClean="0"/>
              <a:t>hist</a:t>
            </a:r>
            <a:r>
              <a:rPr lang="en-US" dirty="0" smtClean="0"/>
              <a:t>, etc.</a:t>
            </a:r>
          </a:p>
          <a:p>
            <a:r>
              <a:rPr lang="en-US" dirty="0" smtClean="0"/>
              <a:t>Point estimates and confidence intervals</a:t>
            </a:r>
          </a:p>
          <a:p>
            <a:pPr lvl="1"/>
            <a:r>
              <a:rPr lang="en-US" dirty="0" err="1" smtClean="0">
                <a:latin typeface="Courier New" pitchFamily="49" charset="0"/>
                <a:cs typeface="Courier New" pitchFamily="49" charset="0"/>
              </a:rPr>
              <a:t>t.test</a:t>
            </a:r>
            <a:r>
              <a:rPr lang="en-US" dirty="0" smtClean="0"/>
              <a:t>: in addition to p-value, gives mean and confidence interval.</a:t>
            </a:r>
          </a:p>
          <a:p>
            <a:pPr lvl="1"/>
            <a:r>
              <a:rPr lang="en-US" dirty="0" err="1" smtClean="0">
                <a:latin typeface="Courier New" pitchFamily="49" charset="0"/>
                <a:cs typeface="Courier New" pitchFamily="49" charset="0"/>
              </a:rPr>
              <a:t>binom.test</a:t>
            </a:r>
            <a:r>
              <a:rPr lang="en-US" dirty="0" smtClean="0"/>
              <a:t>:  estimate + one-sample test + confidence interval. </a:t>
            </a:r>
            <a:r>
              <a:rPr lang="en-US" b="1" dirty="0" smtClean="0"/>
              <a:t>Exact calculations.</a:t>
            </a:r>
          </a:p>
          <a:p>
            <a:pPr lvl="2"/>
            <a:endParaRPr lang="en-US" dirty="0" smtClean="0"/>
          </a:p>
        </p:txBody>
      </p:sp>
    </p:spTree>
    <p:extLst>
      <p:ext uri="{BB962C8B-B14F-4D97-AF65-F5344CB8AC3E}">
        <p14:creationId xmlns:p14="http://schemas.microsoft.com/office/powerpoint/2010/main" val="2644664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Binomial tests</a:t>
            </a:r>
            <a:endParaRPr lang="en-US" dirty="0"/>
          </a:p>
        </p:txBody>
      </p:sp>
      <p:sp>
        <p:nvSpPr>
          <p:cNvPr id="3" name="Content Placeholder 2"/>
          <p:cNvSpPr>
            <a:spLocks noGrp="1"/>
          </p:cNvSpPr>
          <p:nvPr>
            <p:ph idx="1"/>
          </p:nvPr>
        </p:nvSpPr>
        <p:spPr/>
        <p:txBody>
          <a:bodyPr/>
          <a:lstStyle/>
          <a:p>
            <a:pPr lvl="1"/>
            <a:r>
              <a:rPr lang="en-US" dirty="0" err="1" smtClean="0">
                <a:latin typeface="Courier New" pitchFamily="49" charset="0"/>
                <a:cs typeface="Courier New" pitchFamily="49" charset="0"/>
              </a:rPr>
              <a:t>binom.test</a:t>
            </a:r>
            <a:r>
              <a:rPr lang="en-US" dirty="0" smtClean="0">
                <a:latin typeface="Courier New" pitchFamily="49" charset="0"/>
                <a:cs typeface="Courier New" pitchFamily="49" charset="0"/>
              </a:rPr>
              <a:t>: </a:t>
            </a:r>
            <a:r>
              <a:rPr lang="en-US" dirty="0" smtClean="0"/>
              <a:t>one-sample test and confidence interval.  assumes null is p=0.50 unless specified.  </a:t>
            </a:r>
            <a:r>
              <a:rPr lang="en-US" b="1" dirty="0" smtClean="0"/>
              <a:t>Exact calculations</a:t>
            </a:r>
            <a:r>
              <a:rPr lang="en-US" dirty="0" smtClean="0"/>
              <a:t>.</a:t>
            </a:r>
          </a:p>
          <a:p>
            <a:pPr lvl="1"/>
            <a:r>
              <a:rPr lang="en-US" dirty="0" err="1" smtClean="0">
                <a:latin typeface="Courier New" pitchFamily="49" charset="0"/>
                <a:cs typeface="Courier New" pitchFamily="49" charset="0"/>
              </a:rPr>
              <a:t>prop.test</a:t>
            </a:r>
            <a:r>
              <a:rPr lang="en-US" dirty="0" smtClean="0">
                <a:latin typeface="Courier New" pitchFamily="49" charset="0"/>
                <a:cs typeface="Courier New" pitchFamily="49" charset="0"/>
              </a:rPr>
              <a:t>:</a:t>
            </a:r>
            <a:r>
              <a:rPr lang="en-US" dirty="0" smtClean="0"/>
              <a:t>  tests that proportions are the same across groups.  </a:t>
            </a:r>
            <a:r>
              <a:rPr lang="en-US" b="1" dirty="0" smtClean="0"/>
              <a:t>Chi-square-based</a:t>
            </a:r>
            <a:r>
              <a:rPr lang="en-US" dirty="0" smtClean="0"/>
              <a:t>.</a:t>
            </a:r>
          </a:p>
          <a:p>
            <a:pPr lvl="1"/>
            <a:r>
              <a:rPr lang="en-US" dirty="0" err="1" smtClean="0">
                <a:latin typeface="Courier New" pitchFamily="49" charset="0"/>
                <a:cs typeface="Courier New" pitchFamily="49" charset="0"/>
              </a:rPr>
              <a:t>fisher.test</a:t>
            </a:r>
            <a:r>
              <a:rPr lang="en-US" dirty="0" smtClean="0">
                <a:latin typeface="Courier New" pitchFamily="49" charset="0"/>
                <a:cs typeface="Courier New" pitchFamily="49" charset="0"/>
              </a:rPr>
              <a:t>: </a:t>
            </a:r>
            <a:r>
              <a:rPr lang="en-US" dirty="0" smtClean="0"/>
              <a:t>tests that proportions are the same across groups.  </a:t>
            </a:r>
            <a:r>
              <a:rPr lang="en-US" b="1" dirty="0" smtClean="0"/>
              <a:t>Exact calculations</a:t>
            </a:r>
            <a:r>
              <a:rPr lang="en-US" dirty="0" smtClean="0"/>
              <a:t>.</a:t>
            </a:r>
          </a:p>
          <a:p>
            <a:endParaRPr lang="en-US" dirty="0"/>
          </a:p>
        </p:txBody>
      </p:sp>
    </p:spTree>
    <p:extLst>
      <p:ext uri="{BB962C8B-B14F-4D97-AF65-F5344CB8AC3E}">
        <p14:creationId xmlns:p14="http://schemas.microsoft.com/office/powerpoint/2010/main" val="3069591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basic tests</a:t>
            </a:r>
            <a:endParaRPr lang="en-US" dirty="0"/>
          </a:p>
        </p:txBody>
      </p:sp>
      <p:sp>
        <p:nvSpPr>
          <p:cNvPr id="3" name="Content Placeholder 2"/>
          <p:cNvSpPr>
            <a:spLocks noGrp="1"/>
          </p:cNvSpPr>
          <p:nvPr>
            <p:ph idx="1"/>
          </p:nvPr>
        </p:nvSpPr>
        <p:spPr/>
        <p:txBody>
          <a:bodyPr/>
          <a:lstStyle/>
          <a:p>
            <a:r>
              <a:rPr lang="en-US" sz="2800" dirty="0" err="1" smtClean="0">
                <a:latin typeface="Courier New" pitchFamily="49" charset="0"/>
                <a:cs typeface="Courier New" pitchFamily="49" charset="0"/>
              </a:rPr>
              <a:t>wilcox.test</a:t>
            </a:r>
            <a:r>
              <a:rPr lang="en-US" dirty="0" smtClean="0"/>
              <a:t>:  </a:t>
            </a:r>
            <a:r>
              <a:rPr lang="en-US" dirty="0" err="1" smtClean="0"/>
              <a:t>ranksum</a:t>
            </a:r>
            <a:r>
              <a:rPr lang="en-US" dirty="0" smtClean="0"/>
              <a:t> test (2 groups) or signed rank.</a:t>
            </a:r>
          </a:p>
          <a:p>
            <a:r>
              <a:rPr lang="en-US" sz="2800" dirty="0" err="1" smtClean="0">
                <a:latin typeface="Courier New" pitchFamily="49" charset="0"/>
                <a:cs typeface="Courier New" pitchFamily="49" charset="0"/>
              </a:rPr>
              <a:t>kruskal.test</a:t>
            </a:r>
            <a:r>
              <a:rPr lang="en-US" dirty="0" smtClean="0"/>
              <a:t>:  </a:t>
            </a:r>
            <a:r>
              <a:rPr lang="en-US" dirty="0" err="1" smtClean="0"/>
              <a:t>ranksum</a:t>
            </a:r>
            <a:r>
              <a:rPr lang="en-US" dirty="0" smtClean="0"/>
              <a:t> test (&gt;= 2 groups)</a:t>
            </a:r>
          </a:p>
          <a:p>
            <a:r>
              <a:rPr lang="en-US" sz="2800" dirty="0" err="1" smtClean="0">
                <a:latin typeface="Courier New" pitchFamily="49" charset="0"/>
                <a:cs typeface="Courier New" pitchFamily="49" charset="0"/>
              </a:rPr>
              <a:t>shapiro.test</a:t>
            </a:r>
            <a:r>
              <a:rPr lang="en-US" dirty="0" smtClean="0"/>
              <a:t>:  Shapiro-</a:t>
            </a:r>
            <a:r>
              <a:rPr lang="en-US" dirty="0" err="1" smtClean="0"/>
              <a:t>Wilk</a:t>
            </a:r>
            <a:r>
              <a:rPr lang="en-US" dirty="0" smtClean="0"/>
              <a:t> normality test</a:t>
            </a:r>
          </a:p>
          <a:p>
            <a:r>
              <a:rPr lang="en-US" sz="2800" dirty="0" err="1" smtClean="0">
                <a:latin typeface="Courier New" pitchFamily="49" charset="0"/>
                <a:cs typeface="Courier New" pitchFamily="49" charset="0"/>
              </a:rPr>
              <a:t>mantelhaen.test</a:t>
            </a:r>
            <a:r>
              <a:rPr lang="en-US" dirty="0" smtClean="0"/>
              <a:t>:  Mantel-</a:t>
            </a:r>
            <a:r>
              <a:rPr lang="en-US" dirty="0" err="1" smtClean="0"/>
              <a:t>Haenszel</a:t>
            </a:r>
            <a:r>
              <a:rPr lang="en-US" dirty="0" smtClean="0"/>
              <a:t> test</a:t>
            </a:r>
            <a:endParaRPr lang="en-US" dirty="0"/>
          </a:p>
        </p:txBody>
      </p:sp>
    </p:spTree>
    <p:extLst>
      <p:ext uri="{BB962C8B-B14F-4D97-AF65-F5344CB8AC3E}">
        <p14:creationId xmlns:p14="http://schemas.microsoft.com/office/powerpoint/2010/main" val="97100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commands in 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General syntax</a:t>
            </a:r>
          </a:p>
          <a:p>
            <a:endParaRPr lang="en-US" dirty="0"/>
          </a:p>
          <a:p>
            <a:pPr marL="0" indent="0">
              <a:buNone/>
            </a:pPr>
            <a:r>
              <a:rPr lang="en-US" dirty="0"/>
              <a:t> </a:t>
            </a:r>
            <a:r>
              <a:rPr lang="en-US" dirty="0" smtClean="0"/>
              <a:t> </a:t>
            </a:r>
            <a:r>
              <a:rPr lang="en-US" sz="2200" dirty="0" smtClean="0">
                <a:latin typeface="Courier New" pitchFamily="49" charset="0"/>
                <a:cs typeface="Courier New" pitchFamily="49" charset="0"/>
              </a:rPr>
              <a:t>function.name &lt;- </a:t>
            </a:r>
            <a:r>
              <a:rPr lang="en-US" sz="2200" b="1" dirty="0" smtClean="0">
                <a:latin typeface="Courier New" pitchFamily="49" charset="0"/>
                <a:cs typeface="Courier New" pitchFamily="49" charset="0"/>
              </a:rPr>
              <a:t>function(</a:t>
            </a:r>
            <a:r>
              <a:rPr lang="en-US" sz="2200" dirty="0" smtClean="0">
                <a:latin typeface="Courier New" pitchFamily="49" charset="0"/>
                <a:cs typeface="Courier New" pitchFamily="49" charset="0"/>
              </a:rPr>
              <a:t>x, y,… z=T, w=NULL</a:t>
            </a:r>
            <a:r>
              <a:rPr lang="en-US" sz="2200" b="1" dirty="0" smtClean="0">
                <a:latin typeface="Courier New" pitchFamily="49" charset="0"/>
                <a:cs typeface="Courier New" pitchFamily="49" charset="0"/>
              </a:rPr>
              <a:t>)</a:t>
            </a:r>
          </a:p>
          <a:p>
            <a:pPr marL="0" indent="0">
              <a:buNone/>
            </a:pPr>
            <a:r>
              <a:rPr lang="en-US" sz="2200" b="1" dirty="0" smtClean="0">
                <a:latin typeface="Courier New" pitchFamily="49" charset="0"/>
                <a:cs typeface="Courier New" pitchFamily="49" charset="0"/>
              </a:rPr>
              <a:t>    { </a:t>
            </a:r>
            <a:r>
              <a:rPr lang="en-US" sz="1700" dirty="0" smtClean="0">
                <a:latin typeface="Courier New" pitchFamily="49" charset="0"/>
                <a:cs typeface="Courier New" pitchFamily="49" charset="0"/>
              </a:rPr>
              <a:t># type in all the stuff you want the function to do</a:t>
            </a:r>
          </a:p>
          <a:p>
            <a:pPr marL="0" indent="0">
              <a:buNone/>
            </a:pP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 at the end, you usually return something</a:t>
            </a:r>
          </a:p>
          <a:p>
            <a:pPr marL="0" indent="0">
              <a:buNone/>
            </a:pPr>
            <a:r>
              <a:rPr lang="en-US" sz="1700" dirty="0" smtClean="0">
                <a:latin typeface="Courier New" pitchFamily="49" charset="0"/>
                <a:cs typeface="Courier New" pitchFamily="49" charset="0"/>
              </a:rPr>
              <a:t>   </a:t>
            </a:r>
          </a:p>
          <a:p>
            <a:pPr marL="0" indent="0">
              <a:buNone/>
            </a:pPr>
            <a:r>
              <a:rPr lang="en-US" sz="1700" dirty="0">
                <a:latin typeface="Courier New" pitchFamily="49" charset="0"/>
                <a:cs typeface="Courier New" pitchFamily="49" charset="0"/>
              </a:rPr>
              <a:t> </a:t>
            </a:r>
            <a:r>
              <a:rPr lang="en-US" sz="1700" dirty="0" smtClean="0">
                <a:latin typeface="Courier New" pitchFamily="49" charset="0"/>
                <a:cs typeface="Courier New" pitchFamily="49" charset="0"/>
              </a:rPr>
              <a:t>  	return(z)</a:t>
            </a:r>
          </a:p>
          <a:p>
            <a:pPr marL="0" indent="0">
              <a:buNone/>
            </a:pPr>
            <a:r>
              <a:rPr lang="en-US" sz="1700" b="1" dirty="0" smtClean="0">
                <a:latin typeface="Courier New" pitchFamily="49" charset="0"/>
                <a:cs typeface="Courier New" pitchFamily="49" charset="0"/>
              </a:rPr>
              <a:t>     </a:t>
            </a:r>
            <a:r>
              <a:rPr lang="en-US" sz="1900" b="1" dirty="0" smtClean="0">
                <a:latin typeface="Courier New" pitchFamily="49" charset="0"/>
                <a:cs typeface="Courier New" pitchFamily="49" charset="0"/>
              </a:rPr>
              <a:t>} </a:t>
            </a:r>
            <a:r>
              <a:rPr lang="en-US" sz="1700" dirty="0" smtClean="0">
                <a:latin typeface="Courier New" pitchFamily="49" charset="0"/>
                <a:cs typeface="Courier New" pitchFamily="49" charset="0"/>
              </a:rPr>
              <a:t>	</a:t>
            </a:r>
            <a:endParaRPr lang="en-US" dirty="0"/>
          </a:p>
          <a:p>
            <a:pPr lvl="1"/>
            <a:r>
              <a:rPr lang="en-US" dirty="0" smtClean="0"/>
              <a:t>choose a meaningful function name!</a:t>
            </a:r>
          </a:p>
          <a:p>
            <a:pPr lvl="1"/>
            <a:r>
              <a:rPr lang="en-US" dirty="0" smtClean="0"/>
              <a:t>in above,</a:t>
            </a:r>
          </a:p>
          <a:p>
            <a:pPr lvl="2"/>
            <a:r>
              <a:rPr lang="en-US" dirty="0" smtClean="0"/>
              <a:t>x, y would be required.</a:t>
            </a:r>
          </a:p>
          <a:p>
            <a:pPr lvl="2"/>
            <a:r>
              <a:rPr lang="en-US" dirty="0" smtClean="0"/>
              <a:t>z and w have defaults and so are NOT required arguments</a:t>
            </a:r>
          </a:p>
          <a:p>
            <a:pPr marL="0" indent="0">
              <a:buNone/>
            </a:pPr>
            <a:endParaRPr lang="en-US" dirty="0"/>
          </a:p>
        </p:txBody>
      </p:sp>
    </p:spTree>
    <p:extLst>
      <p:ext uri="{BB962C8B-B14F-4D97-AF65-F5344CB8AC3E}">
        <p14:creationId xmlns:p14="http://schemas.microsoft.com/office/powerpoint/2010/main" val="326235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create a function?</a:t>
            </a:r>
            <a:endParaRPr lang="en-US" dirty="0"/>
          </a:p>
        </p:txBody>
      </p:sp>
      <p:sp>
        <p:nvSpPr>
          <p:cNvPr id="3" name="Content Placeholder 2"/>
          <p:cNvSpPr>
            <a:spLocks noGrp="1"/>
          </p:cNvSpPr>
          <p:nvPr>
            <p:ph idx="1"/>
          </p:nvPr>
        </p:nvSpPr>
        <p:spPr/>
        <p:txBody>
          <a:bodyPr>
            <a:normAutofit lnSpcReduction="10000"/>
          </a:bodyPr>
          <a:lstStyle/>
          <a:p>
            <a:r>
              <a:rPr lang="en-US" dirty="0" smtClean="0"/>
              <a:t>When you have something you want to do more than once</a:t>
            </a:r>
          </a:p>
          <a:p>
            <a:r>
              <a:rPr lang="en-US" dirty="0" smtClean="0"/>
              <a:t>Can be a simple routine that you use regularly</a:t>
            </a:r>
          </a:p>
          <a:p>
            <a:pPr marL="457200" lvl="1" indent="0">
              <a:buNone/>
            </a:pPr>
            <a:r>
              <a:rPr lang="en-US" dirty="0" smtClean="0"/>
              <a:t>e.g. power calculation for an odds ratio based on fixed prevalence of ‘disease’ and varying prevalence of exposure</a:t>
            </a:r>
            <a:endParaRPr lang="en-US" dirty="0"/>
          </a:p>
          <a:p>
            <a:r>
              <a:rPr lang="en-US" dirty="0" smtClean="0"/>
              <a:t>Can be a routine that you want to repeat over a large set of variables, yet is specific to a data analysis</a:t>
            </a:r>
            <a:endParaRPr lang="en-US" dirty="0"/>
          </a:p>
        </p:txBody>
      </p:sp>
    </p:spTree>
    <p:extLst>
      <p:ext uri="{BB962C8B-B14F-4D97-AF65-F5344CB8AC3E}">
        <p14:creationId xmlns:p14="http://schemas.microsoft.com/office/powerpoint/2010/main" val="2687777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simple example</a:t>
            </a:r>
            <a:endParaRPr lang="en-US" dirty="0"/>
          </a:p>
        </p:txBody>
      </p:sp>
      <p:sp>
        <p:nvSpPr>
          <p:cNvPr id="3" name="Content Placeholder 2"/>
          <p:cNvSpPr>
            <a:spLocks noGrp="1"/>
          </p:cNvSpPr>
          <p:nvPr>
            <p:ph idx="1"/>
          </p:nvPr>
        </p:nvSpPr>
        <p:spPr/>
        <p:txBody>
          <a:bodyPr>
            <a:normAutofit/>
          </a:bodyPr>
          <a:lstStyle/>
          <a:p>
            <a:r>
              <a:rPr lang="en-US" dirty="0" smtClean="0"/>
              <a:t>Trimmed mean</a:t>
            </a:r>
          </a:p>
          <a:p>
            <a:pPr marL="0" indent="0">
              <a:buNone/>
            </a:pPr>
            <a:endParaRPr lang="en-US" sz="2200" dirty="0" smtClean="0">
              <a:latin typeface="Courier New" pitchFamily="49" charset="0"/>
              <a:cs typeface="Courier New" pitchFamily="49" charset="0"/>
            </a:endParaRPr>
          </a:p>
          <a:p>
            <a:pPr marL="0" indent="0">
              <a:buNone/>
            </a:pPr>
            <a:r>
              <a:rPr lang="en-US" sz="2200" dirty="0" err="1" smtClean="0">
                <a:latin typeface="Courier New" pitchFamily="49" charset="0"/>
                <a:cs typeface="Courier New" pitchFamily="49" charset="0"/>
              </a:rPr>
              <a:t>trimmean</a:t>
            </a:r>
            <a:r>
              <a:rPr lang="en-US" sz="2200" dirty="0" smtClean="0">
                <a:latin typeface="Courier New" pitchFamily="49" charset="0"/>
                <a:cs typeface="Courier New" pitchFamily="49" charset="0"/>
              </a:rPr>
              <a:t> &lt;- function(x) {</a:t>
            </a:r>
          </a:p>
          <a:p>
            <a:pPr marL="457200" lvl="1" indent="0">
              <a:buNone/>
            </a:pPr>
            <a:r>
              <a:rPr lang="en-US" sz="2200" dirty="0" smtClean="0">
                <a:latin typeface="Courier New" pitchFamily="49" charset="0"/>
                <a:cs typeface="Courier New" pitchFamily="49" charset="0"/>
              </a:rPr>
              <a:t>	y &lt;- sort(x)</a:t>
            </a:r>
          </a:p>
          <a:p>
            <a:pPr marL="457200" lvl="1" indent="0">
              <a:buNone/>
            </a:pPr>
            <a:r>
              <a:rPr lang="en-US" sz="2200" dirty="0" smtClean="0">
                <a:latin typeface="Courier New" pitchFamily="49" charset="0"/>
                <a:cs typeface="Courier New" pitchFamily="49" charset="0"/>
              </a:rPr>
              <a:t>	n &lt;- length(y)</a:t>
            </a:r>
          </a:p>
          <a:p>
            <a:pPr marL="457200" lvl="1" indent="0">
              <a:buNone/>
            </a:pPr>
            <a:r>
              <a:rPr lang="en-US" sz="2200" dirty="0" smtClean="0">
                <a:latin typeface="Courier New" pitchFamily="49" charset="0"/>
                <a:cs typeface="Courier New" pitchFamily="49" charset="0"/>
              </a:rPr>
              <a:t>	y &lt;- y[-c(1,n)]</a:t>
            </a:r>
          </a:p>
          <a:p>
            <a:pPr marL="457200" lvl="1" indent="0">
              <a:buNone/>
            </a:pPr>
            <a:r>
              <a:rPr lang="en-US" sz="2200" dirty="0" smtClean="0">
                <a:latin typeface="Courier New" pitchFamily="49" charset="0"/>
                <a:cs typeface="Courier New" pitchFamily="49" charset="0"/>
              </a:rPr>
              <a:t>	</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 &lt;- mean(y)</a:t>
            </a:r>
          </a:p>
          <a:p>
            <a:pPr marL="457200" lvl="1" indent="0">
              <a:buNone/>
            </a:pPr>
            <a:r>
              <a:rPr lang="en-US" sz="2200" dirty="0" smtClean="0">
                <a:latin typeface="Courier New" pitchFamily="49" charset="0"/>
                <a:cs typeface="Courier New" pitchFamily="49" charset="0"/>
              </a:rPr>
              <a:t>	return(</a:t>
            </a:r>
            <a:r>
              <a:rPr lang="en-US" sz="2200" dirty="0" err="1" smtClean="0">
                <a:latin typeface="Courier New" pitchFamily="49" charset="0"/>
                <a:cs typeface="Courier New" pitchFamily="49" charset="0"/>
              </a:rPr>
              <a:t>meany</a:t>
            </a:r>
            <a:r>
              <a:rPr lang="en-US" sz="2200" dirty="0" smtClean="0">
                <a:latin typeface="Courier New" pitchFamily="49" charset="0"/>
                <a:cs typeface="Courier New" pitchFamily="49" charset="0"/>
              </a:rPr>
              <a:t>)</a:t>
            </a:r>
          </a:p>
          <a:p>
            <a:pPr marL="457200" lvl="1" indent="0">
              <a:buNone/>
            </a:pPr>
            <a:r>
              <a:rPr lang="en-US" sz="2200" dirty="0" smtClean="0">
                <a:latin typeface="Courier New" pitchFamily="49" charset="0"/>
                <a:cs typeface="Courier New" pitchFamily="49" charset="0"/>
              </a:rPr>
              <a:t>	}</a:t>
            </a:r>
          </a:p>
        </p:txBody>
      </p:sp>
    </p:spTree>
    <p:extLst>
      <p:ext uri="{BB962C8B-B14F-4D97-AF65-F5344CB8AC3E}">
        <p14:creationId xmlns:p14="http://schemas.microsoft.com/office/powerpoint/2010/main" val="43316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TotalTime>
  <Words>807</Words>
  <Application>Microsoft Office PowerPoint</Application>
  <PresentationFormat>On-screen Show (4:3)</PresentationFormat>
  <Paragraphs>243</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Acrobat Document</vt:lpstr>
      <vt:lpstr>PowerPoint Presentation</vt:lpstr>
      <vt:lpstr>Some more on graphics</vt:lpstr>
      <vt:lpstr>contour and image plot</vt:lpstr>
      <vt:lpstr>EDA (exploratory data analysis)</vt:lpstr>
      <vt:lpstr>Binomial tests</vt:lpstr>
      <vt:lpstr>Other basic tests</vt:lpstr>
      <vt:lpstr>Creating commands in R</vt:lpstr>
      <vt:lpstr>When to create a function?</vt:lpstr>
      <vt:lpstr>Very simple example</vt:lpstr>
      <vt:lpstr>Try it out</vt:lpstr>
      <vt:lpstr>What about trimming more?</vt:lpstr>
      <vt:lpstr>Checking out what your function is doing</vt:lpstr>
      <vt:lpstr>Try it again</vt:lpstr>
      <vt:lpstr>common ones to have saved</vt:lpstr>
      <vt:lpstr>Example:  Ford Study</vt:lpstr>
      <vt:lpstr>PowerPoint Presentation</vt:lpstr>
      <vt:lpstr>Example:  Evaluating an Intervention to Improve Clinical Trial Perceptions among Racially Diverse Communities in South Carolina</vt:lpstr>
      <vt:lpstr>Create a function for estimating the proportions for all 7 items</vt:lpstr>
      <vt:lpstr>Example</vt:lpstr>
      <vt:lpstr>Proportions of interest</vt:lpstr>
      <vt:lpstr>Example</vt:lpstr>
      <vt:lpstr>Create a vector of output, with labels</vt:lpstr>
      <vt:lpstr>Put it all together in a function</vt:lpstr>
      <vt:lpstr>What about making the figure?</vt:lpstr>
      <vt:lpstr>Add options to function, code to function</vt:lpstr>
      <vt:lpstr>Set up plotting figure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elg26</dc:creator>
  <cp:lastModifiedBy>elg26</cp:lastModifiedBy>
  <cp:revision>19</cp:revision>
  <dcterms:created xsi:type="dcterms:W3CDTF">2011-03-08T14:43:54Z</dcterms:created>
  <dcterms:modified xsi:type="dcterms:W3CDTF">2013-03-26T16:30:01Z</dcterms:modified>
</cp:coreProperties>
</file>