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9" r:id="rId5"/>
    <p:sldId id="263" r:id="rId6"/>
    <p:sldId id="258" r:id="rId7"/>
    <p:sldId id="266" r:id="rId8"/>
    <p:sldId id="264" r:id="rId9"/>
    <p:sldId id="267" r:id="rId10"/>
    <p:sldId id="261" r:id="rId11"/>
    <p:sldId id="265" r:id="rId12"/>
    <p:sldId id="269" r:id="rId13"/>
    <p:sldId id="268" r:id="rId14"/>
    <p:sldId id="270" r:id="rId15"/>
    <p:sldId id="272" r:id="rId16"/>
    <p:sldId id="271" r:id="rId17"/>
    <p:sldId id="273" r:id="rId18"/>
    <p:sldId id="275" r:id="rId19"/>
    <p:sldId id="274"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92C24C-68D3-46D0-9354-CE9D3809B692}"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2C24C-68D3-46D0-9354-CE9D3809B692}"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2C24C-68D3-46D0-9354-CE9D3809B692}"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92C24C-68D3-46D0-9354-CE9D3809B692}"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2C24C-68D3-46D0-9354-CE9D3809B692}"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92C24C-68D3-46D0-9354-CE9D3809B692}" type="datetimeFigureOut">
              <a:rPr lang="en-US" smtClean="0"/>
              <a:pPr/>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92C24C-68D3-46D0-9354-CE9D3809B692}" type="datetimeFigureOut">
              <a:rPr lang="en-US" smtClean="0"/>
              <a:pPr/>
              <a:t>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92C24C-68D3-46D0-9354-CE9D3809B692}" type="datetimeFigureOut">
              <a:rPr lang="en-US" smtClean="0"/>
              <a:pPr/>
              <a:t>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92C24C-68D3-46D0-9354-CE9D3809B692}" type="datetimeFigureOut">
              <a:rPr lang="en-US" smtClean="0"/>
              <a:pPr/>
              <a:t>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2C24C-68D3-46D0-9354-CE9D3809B692}" type="datetimeFigureOut">
              <a:rPr lang="en-US" smtClean="0"/>
              <a:pPr/>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92C24C-68D3-46D0-9354-CE9D3809B692}" type="datetimeFigureOut">
              <a:rPr lang="en-US" smtClean="0"/>
              <a:pPr/>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D99A9C-8F8A-47AC-8ECE-CDE0989CED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2C24C-68D3-46D0-9354-CE9D3809B692}" type="datetimeFigureOut">
              <a:rPr lang="en-US" smtClean="0"/>
              <a:pPr/>
              <a:t>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99A9C-8F8A-47AC-8ECE-CDE0989CED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upport.sas.com/document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06775"/>
            <a:ext cx="7772400" cy="1470025"/>
          </a:xfrm>
        </p:spPr>
        <p:txBody>
          <a:bodyPr>
            <a:normAutofit/>
          </a:bodyPr>
          <a:lstStyle/>
          <a:p>
            <a:r>
              <a:rPr lang="en-US" dirty="0" smtClean="0"/>
              <a:t>An Introduction</a:t>
            </a:r>
            <a:endParaRPr lang="en-US" dirty="0"/>
          </a:p>
        </p:txBody>
      </p:sp>
      <p:sp>
        <p:nvSpPr>
          <p:cNvPr id="3" name="Subtitle 2"/>
          <p:cNvSpPr>
            <a:spLocks noGrp="1"/>
          </p:cNvSpPr>
          <p:nvPr>
            <p:ph type="subTitle" idx="1"/>
          </p:nvPr>
        </p:nvSpPr>
        <p:spPr>
          <a:xfrm>
            <a:off x="1371600" y="4953000"/>
            <a:ext cx="6400800" cy="1752600"/>
          </a:xfrm>
        </p:spPr>
        <p:txBody>
          <a:bodyPr/>
          <a:lstStyle/>
          <a:p>
            <a:r>
              <a:rPr lang="en-US" dirty="0" smtClean="0"/>
              <a:t>Katherine Nicholas</a:t>
            </a:r>
            <a:endParaRPr lang="en-US" dirty="0"/>
          </a:p>
        </p:txBody>
      </p:sp>
      <p:sp>
        <p:nvSpPr>
          <p:cNvPr id="20496" name="AutoShape 16" descr="data:image/jpeg;base64,/9j/4AAQSkZJRgABAQAAAQABAAD/2wCEAAkGBhQQEBQUEhQVFBQVFBUUFxQWFRYYFxcVFBQXFRcYFRUXHSYeFxskGRQVHzMgIycpLCwtFh4xNTAqNScrLCkBCQoKDgwOGg8PGiwlHyUpKSwsLCosLCwsLCwpLCksLCwsLDQsLCwsLDApLCwsKSksKiktKSwpMDQsKSosLCkpKf/AABEIAI4BZAMBIgACEQEDEQH/xAAcAAABBAMBAAAAAAAAAAAAAAAABQYHCAEDBAL/xABPEAACAQICBwUDCAYIAgkFAAABAgMABAURBgcSITFBURNhcYGRCCJCFCMyUoKhscFicnOSorIVNUNTo8LR8GPSVHSDk5Sz0+HxFhcYJDP/xAAaAQEAAwEBAQAAAAAAAAAAAAAAAwQFAgEG/8QAJBEBAQACAQUAAgIDAAAAAAAAAAECEQMEEiExQSKBMpETQlH/2gAMAwEAAhEDEQA/AJxoopLxrG1t16ufor+Z6CvZLbqPLdea7bu+SJdp2Cj8fAc6bV9pix3RLkPrNvPko3D76Qbu8eZtpzmfuA6AchWmrmHBJ/JXy5bfTrnxaaT6Uj+AOQ9FyrlJz476KzlU8knpFvYWuu3xWWP6MjDuJzHocxXKBWRSyX2SnFY6XMN0q5j6y7j6HcfupxWl6kq5owI+8eI5VHorfa3DRsGQkH/e49RVfPhl9JseSz2kOik3CMYE4yO5xxHXvHdSlVSyy6qeXYooorx6KKKKAoozrTJeIvF1HiwH40G6itcc6t9Eg+BB/CtlAUUUUBRRRQFFFFAUUVrkuFX6TAeJA/Gg2UVpS8RuDqfBgfzraDQZooooCiiigKKKKAorBbKtPy6PPLbTP9Zf9aDfRXlXB4b/AAr1QFFFFAUUUUBRRRQcmJ34gjLnluA6k8BUfXNy0jl3OZJzP+g7qWdLb7blEY4IP4iMz6DIetIVXuDDtm1Xky3dCs0V7iiLEBRmScgBzJqfaNhEJIAGZO4AcfIU4sO0SLb5Ts/ojj5ngKVsFwNYFzO+Qjeencv+99KhNU+Tnt8YrGHF/wBcNvgcKcI1Pe3vH7661gUcFA8hWRIOFe6r22+0skaJLNG4op8VFcNxo5C3AFD1U/kd1KtFJlZ6pZKadxg0tu22h2gu/aHEeK9KcWH3oljDDwI6HnXVXJFZ9nIWTcrfSXkDyYfh513c+6efbmY69OuiisE1G7c+I4jHbxNLM6xxoM2djkAPH8udQlpj7Q7Fmjw6MBeHbyjNj3pFwHi2fgKaOtrWK2J3RjjY/JIWIjUHdIw3GVuufLoO8mmBQLeL6a3t2T291M4Pw7ZCeSLko8hSKTSpgeit1fNlawSTZHIlV91T+k591fM077bUNijjfHEnc0yZ/wAG1QR6kpU5gkHqNx+6nBhGsLELQjsbuYAfCzl0/ckzX7qXL7UdisQJECyAf3csZPkpIJ8hTKv8Nlt5DHNG8TjijqVYeRGdBNuhftChmWPEUCZ7vlEQOyO+SPeR4r+7U021ysiK6MGRgGVlIKsDvBBG4iqQVLeovWE1vcLYzMTBM2UWZ/8A5zHgo6K53ZfWIPM0FiKKK8u4AJJyA3kngAOtBpv8Qjt42lmdY40GbOxyUDvNQpph7RBzaPDoxlvHbzA7+9IuXi37tM3WvrIfFLgxxsRaRMRGo3CQjd2rdSeQPAHqTTBoHBi+sC/uye2u5mB+EOUT9xMl+6kF5CTmTmep30p4HotdXzZWsEk2W4lVOyv6zn3V8zTuttQ+KON8cUfc0yf5Nqgj3OlDDtI7m3OcFxNEf0JXX7gcjTyutQ+KIPdijk7kmTP+PZpnY1o5c2T7FzDJCTnltqQGy47LcG8iaCQNFdf15bsFuwLqLgSQElA7nUZN9ob+oqetGNKbfEYBNbPtqdxB3MjZZlXX4WGfnxGY31TOndqx01bC75H2j2EhEc68ihP0suqE7Q8xzNBbWisA0j6XaTR4dZy3Mm8IPdXPIu7bkQeJ58hmeVBo0w05tcLi27l/ebPYiXfJIR9Ven6RyA61BOk+vu+uSVttm0j5bOTSkd8jDd9kDxpi6Q6QTX9w89w+3I58lHJUHwqOQ/8Aekyg7sQxue4Oc80sp6ySM/8AMTXFnTmwPVpiN6oaG1kKHeHfKNSOoaQjaHhnThTUFiZGezCD0Mwz+4ZffQR9bX0kRzjd0PVGKn1Bp3YFrhxO0IyuGmUfBP8AOA/aPvjyYVqxjVJidqpZ7V2UcWiKy+qoSw9KaDLlxoLPaAa5bbEmWGQfJ7k7gjHNJD/w36/onf0zqRKo8jkEEEgg5gjiCOhqzmpnWAcStTHO2dzb5BmPGSM7kkPfuIPeAfioJFooooCiiigjW7m25HY/EzH1JrUBWdmsgVqKIpzaJYdxlI6qv+Y/l602gKkDCYdiCMfoA+ZGZ+8moOfLWOkvFN11schXLLNXS65jKki6cqSDVTGbWLXqW4yrtsr0SDL4hxH50gTXFcYvyjBlO8f731N/j3Effo9aK5MNxFZ0DL4EcwelddQWa8VLvYooorwFNPWpi5tcIu5FOTGPs1PMGZhFmO8ByfKnZUf69Ii2CTkfC8LHw7ZV/FhQVdNOrVlogMUxGOByREAZZctx7NMswDyJYqufLMnlTUqRNROOpa4sokIUTxNAGPAOzI6AnvKbPiwoLLYfh0dvGsUKLHGgyVFACgdwFdNFFAUh6W6HW+JwGK4QHcdiQAbcbH4kbly3cDzpcooKY6UaPSYfdy20v0o2y2hwZSM1YdxUg+dJsMxRgykhlIYEcQQcwR51YjWzqluMVu457ZoVyhEb9ozKSVdipGyjZ7my8hTH/wDx0xH+9tP+8l/9Kgn7RrFvldnbz/3sMchHQsoLDyOY8qamuzSA2mEyBTk9wwtwR0cEyfwKw+1S5oBgUtjh0FtOUaSJWUlCSuRkdlyJAP0SvKo+9oXDri4WzS3hmmAMzt2cbuAco1Xa2QcuLffQV+p9aptX/wDS12e1zFtCA0uW4sSTsRg8trIknop55U3/AP6Lv/8AoV1/4eb/AJasHqKwB7XDD2sbxySzu7K6FGyUKi5hgDl7pPnQP2ww+OCNY4UWONRkqKAFA7gK6aKKArhxrBIbyFobiNZI3GRUj0KnirDkRvFd1FBTvTrRVsMv5bYksqkNGx4tG42kJ78tx7waQRUse0co/pKAj6RtVz8BNLl+fpUTUFxNAL8z4XZyE5s1vFmerKoUn1U1F3tJ4ucrS2B3HbnYdSMo09M5PWpE1U/1NZfsR/M1RP7SUZ+XWzcjbkDxErE/zCgiCpo1B6ARXAe+uEEgSTs4UYZqGUBmkIO5iNoAdDmeOWUL1Yn2d8eSSxktswJYZWfZ5mOTLJh1yYMD093qKCWcqzRRQFRnrc1XR30ElzboFu41LnZGXbqozKuBxfLg3Hkd2WUmUUFHaeupvGza4xb78lmJt2HUS7l/xBGfKnTjXs93slzM8L2qxNLI0as8gIRnJUECMgEAgcaMH1BYjBcQy9pa/NyxybpJM/ccNu+a7qCwlFFFAUUUUEe4rbdnPIv6RI8G3j7jXMBTl0tsPoyj9Vv8p/EelNwCtHjy7sZVTKaumMqkHDpNqGM9UX8KYQWnTove5oYzxXeP1T/ofxqLnm5t3x+KXa5MQsu0Xd9IcD+RrroqpLpYpiXUpUkHcRuI76TZ7indpNgpkUyRj31G8D4gPzH++VR7Pc1ocOs4p8m8aU8Nx5raUON44Mv1l/16VI9lerNGroc1YZg/kehqFpZ6WtEdKDaSbLkmFz736J4bY/MdPCuufp+6d2Ptzxc2rq+krUV5jcMAQcwRmCN4IPAg16rMXhSVpTggvbKe3O7tYmQE8mIzVvJgp8qVaKCkd9ZPDK8UilXjYoyniGU5EeorSDVlNa2qEYlnc2uyl0B7wO5ZgBkAT8LgDINwO4HkRXbFcImtZTFcRvFIvFXBB8R1HeNxoJK0L1+XFqqxXaG6jGQEm1lMoHVjuk88j31LGCa4sMussrgQsfgnHZkfaPuejGqo0UF3re6SRQ0bK6ngykMD4Ebq21SawxSW3bahlkib60bsh9VIp6YNruxO2yBmE6j4ZkDfxrk/30FpaKiDRv2ibeUhbyFrc7h2iEyR+JGQdR4BqlXDcUiuYxLBIksbcHRgwPdmOfdxoOqiiigKK577EI4IzJNIkaLxd2CqPEndUbaQe0FYwErbrJdMOajs4/3394+SkUEo0Z1XLFfaJvpMxBFBAORyaRx5sQv8NNTENamKT/TvZh3RkRD/AAwtBbWSUKM2IAHMnIeppnaS63MOslOc6zSDhFARIxPQsPdXzPkaqzeYnLMc5ZZJD1d2Y+rE1z0C1pjpVJid3JcygAtkFQHMIi7lUHn3nmSTzpEr0UIyOXHh38t1eaC2+qn+prL9iP5mpse0Bou1zYJcRjNrVmZgOPYyZBz9kqh7htGnPqp/qay/Yj+ZqdUsYZSrAEEEEEZgg7iCDxFBR6u3B8ams5lmt5GjkQ7mX7wQdxB5g7jUoaytSEtu7z4ehlgObGBczJF12BxkTw94d/GokZCCQRkRuIPEHvoJ10X9oxCAl/CVbh20O9T3tExzXyJ8KkrBtYeH3mXY3cRY8EZuzf8Ackyb7qp9Wc6C8Ias1TPCNLbu0y+T3M0QHwrI2z5pnsnzFPnBPaDv4chOsVyvPaXs38mj931U0Fk6KjzRTXfYXpCSMbWU5DZmI2Ceiyj3f3tmpCBzoM0UUUBRRRQari3EilW3hhkaY17YtC5RuXA9RyIp/VwYthgmTow+ifyPdUvHn21xnjsywK320xRgy7iKw0JUkEZEHIivSrVu+UB42F8JkDDjzHQ11U0MPuzE+Y4cCOop1wTB1DKcwap54dtWMcttlMDTvRorncRD3TvkUcj9cd3X160/68ugIIIzB3EHoacfJePLceZ4TOaqCSa8FqcOmmjfySXaQfNSZlf0TzT8x3eFNsmtvDKZzujLylxuqfGgOlewwtpT7pOUbH4WPwHuPLv3c90jVX7aqXtCNIfldv7xzljyV+/6reYHqDWf1fB2/nP2t9Py7/GnHRRRVBcFJ+M6P295H2dzDHMvIOoOXep4qe8EUoUUES477OtpLmbaaS3J+FvnUHgCQ4/eNMTF/Z+xGHMxdjcDlsPsN5rJkPRjVlaKCmmL6IXlpn8otpogPiaNtjyce6fWkjKrwkUz9JtU+H34JeBYpD/awgRvn1IA2X+0DQVNpf0P02ucLnEtu5yJG3ESezkHRl69GG8V36wtXE+ESgOe0hfPs5gMg2XFWX4XA5Z7+RO/Jo0FytEtJ4sStEuIT7rbmU/SRx9JG7wfUEHnWjTfTOLCrVp5feOezHGDk0khG5R0HMnkBzOQMOeznj5S7ntSfclj7VR0kiIBy8UY5/qCkTXppKbrFHiB+btR2SjPdtkBpW8drJf+zFA2NLdNbnE5u0uZCQCdiMZiOMdEXl4neeZpCrFTxqc1SRGBL29QSNINuGFhmip8MjqdzFuIB3AZHeTuCJsC0Dvr4A21tI6ng+QSPykchT6088P9njEJMjI9vEOhdmb0RSPvqyCqAMgMgNwrNBCFj7NQ3Ga9J6rHDl/Ezn+WnXguonDbcguj3DDf88+a5/qIFUjuOdSJRQVv9oa2WLELZI1VEWzQKqgKoHbTbgo3AVFlSx7R/wDWcH/VF/8AOmqJ6C2+qn+prL9iP5mp2U09VP8AU1l+xH8zU7KApt6S6u7HEMzcW6lz/apmknm65FvtZinJRQQjjXs2qczaXRHRJ0z/AMRMv5aY+L6kcUt88oFmUfFC6t/A2y5/dq01FBSfEMJmt22Z4pIm+rIjIfRgK5Ku7d2STIUlRZEPFXUMp8VbcajXTHUNaXSs9oPks3EAZmFj0ZPg8V4dDQVsqTtVWtuSwkS3unL2jEKCxzMGe4Mp49n1XlxHQx/jeCy2c7wToUkjOTA+oIPMEEEHmDXDQXhRwRmDmDvBHDLur1TB1I48bvCIg5zaBmtyTzCAMnojoPs0/qAooooCiiigScZwrtBtqPfHEfWH+tN9Vp7Ui4thuR21H6w/OpuPPXio8sfsI6pSjhl4Yzkfonj3d9cirW1UqTLz4cTwcynOs0mYdc5e6eHLu7qU6rWaTS7JGlWFi4tJUy94KXT9dN49eHnUKE1YEiq/T5BmA4bRy8M60uhyurFLq55leSaX9BcX+T3qZn3Zfmm+0fdPk2XqabpNeRIQcxxG8eI3ir+eHdjcapY5dtlixAqK9eWmN5hvyRrSXslk7YP7kbZlezK/TU5bmbhUnWVx2kSP9dFb94A/nUea/MCNxhRkUZtbSLL37Bzjf+ZW+zXzrbQ//wDevF/+l/4MH/JU5an9K5cRw0STv2kySyRu2SrwyZdygD6LgcOVVUqRNTWsFcMumjnOVtPshm/u3X6L+G8g+R5UFn6K8QzK6hkYMrAEMpBBB3ggjcR317oCiiigZmuDDVnwa62gM40Eyk8mjYHMd5G0v2jVT6sZr600jhszZIwM8+ztqDvSJWDEt0LFQAOm0arnQP8A1GZ/03b/AKk+fh2L/nlTV0qnMl9dOeLXEzHzlY1Ifs64OZMQlnI92CErn+nKwA/hWSmBpjZmHELuM7itzMPLtGyPpkaBKgj2mVepA9TlV2ra3WNFRRkqqFUdFUZAegqkQNXA0E0sTErGKdGBfZCyrzSUAbYI5b946gg0DiooooCijOou1sa3I7GN7a0cPdsCpZTmIAdxJI/tOi8uJ5AhFOuvH1u8Xl2DmkCrbg9TGSX/AMR3HlTDrLNmc6BQW21Vf1NZfsR/M1RFrC1o4pZ4ndQRXOxGknuL2UJyVlVlGZTM7mHGpb1TSA4LZZf3WXo7A/eKh/2hsCMWIpcAe7cRDf8A8SHJGH7nZUCImuzFsxndbv2MH/JVpLS5EsaOpzV1V1PUMMx9xqkNWG1H6yI5rdLGdws8Q2YSxy7WMcFU/XUbsuYAyzyNBLtFFFAUUVgnKggj2lMNRZbOYDJ3WWNj1EZRl9O0b1qFKkjXhppHiF8scDB4bZWQON4eRiDIVPNfdVc+eySNxFRvQWD9m0n5FddPlC5ePZLn+VTBUc6hsINvhCuwyM8rzd+zujX1Eef2qf8ADexuSEdGI4hWBI8QDuoN9FYzrNAUV5DjMjmOPnXqgKwRWaKBFvbDYOY+ifu7q1IlLroCMjwNJ0lrsnu5Gpcc3FxaUjpTtmzXfy3VypHXbGmQrnKvY48cxEW9vLKfgQkd7ZZKPNiBUDE0+tZekwkYW0ZzVDnIRzccF+zz7/CmETWt0fFccN36zep5O7LU+Mk15JrBNbLS2M0iRrxdlQeLED86u+ptVTzo8MrS3/YxfyLXVd2qyxvHIoZHVkZTwKsCCD3EE17hiCqFHBQAPADIV7r5q3d23ZNTSoesLQmTCrxomBMTZtDJyePPr9ZcwCOu/gRTYq5uk2i1viMBhuU21O8HgyNyZG+E/jwOY3VX3TDUXe2ZZrYG7h3kbA+dUdGi4t4rn4CvHptaLaxr7Dfdt5j2eefYuA8ffkp+jn1Ug1IFj7Sk4Hz1nE55lJHj+5g/41Ds9s0bFXVkYbirAgg94O8V4yoJuk9phsvdsQD33BI9BEKbeOa/cQuFKxdlbKecakvl+u5OXiADUa5UAUGy4uWkYu7M7sSWZiWZieJJO8mvVlZPNIscSl3dgqqozLMdwAFOnRjVRiF+QUgaKM/2swMaZdQCNp/sg1Pur/VVbYSNsfPXJGTTMMsgeKxL8A8yT1y3UHVq00KGFWKxHIzOe0mYcDIQBsg/VUAL35E86iL2gdEWhvFvUHzVwArnksyLlv6bSKCO9WqxNcONYNFeQPBOgeOQZMp9QQeRByII4EUFKqV9G9K7nDpe0tZWjY5BhuKuBydDuYcePDPdlTw041J3dizPbq11b7yGQZyIOkkY3nL6y5jdn7vCo6ZCDkRkRy50Ex4d7Sc6qBPaRSHrHI0efkwet9x7SzkfN2SKerTlh6BB+NQplRlQPnSPXNiV6pQyiCM7ikAKZjvckv5bWVMbjS1o7oXeYgwFtA8gzyL5ZRj9aRslHrnU8au9SUNgyz3RW4uBkVGXzUR6qDvdh9YgZchnvoIQ0i0GnsLS1nuAUa5MmURGTIqCMqX6M22x2eQUZ7yQG3VqdcOhrYlhxEI2poW7aNeb5Ah0HeVOY6lQKqzJEVJVgQQSCCMiCNxBB4GgknQLXbJhloLZrdZ0QsYz2hjKhmLFT7rbQ2iTy41IkkB0pwNnZEimErtBkSQrx7gGY78mBKk94OW6q4ZVZ3UNGRg0eYIzllIzGWYLDeOo76CtF9ZPDI0cqlHRirKwyKsNxBFaVYg5jcRzq1OsPVTb4sNvPsbkDJZlGYYDgsq/EO/iPDdUAaT6sL/Dye1gZ4xn89EDJHkOZIGafaAoFXR7XfiNooVpFuEG4CcFmA/aKQx8yadsPtLuB79ipPVZyB6GM1CeVGVBNN17S0pHzdlGp5F5mYeiov40x9KdbOIYipSSURxNxihGwpHRjmWYdxYjupnZVttLJ5WCRo0jHgqKWY+AXfQaac2gGhMmK3axICI1yaaXkkee/f8AWPADr3A5OnRDUNeXRV7r/wDVh3EhsjMw6CP4PFssuhqftG9F7fDoBDbRhEG8niztzZ24s3/wMhuoI9x5jdfLkXNcOwmAp8mR2QXM0UJbYldfe7JAAuyOJ3+CZJgcYWxaaxtLdLx4o4Z7GaWO6hknTajfeo28sxnvNKmJE2kuL2LjL+kUmuLNiQqyyyw7EkO2xCh9sLkCd4PeM/VlofHhElle9hGqC3SK72ymdvJ2YPyiNnPHa2kYKcyCMgaDrwbWYtkJLXE3JubeVou0UD52MKrRykciyuMx3d9FN5NW/wDT0s+IyEwpPMexVlIZreONI45COW0EJ+/nRQSdpLLJbhbmIbXZ7pU+tETx7ip3g8s2rtwfHIrpNqJs+qncyn9Jfz4V3OgIIIzBGRB5g9ainSjAJMPm7SEssbH3HUkFCfgJH3dR4GrHFhjyfjfF+IOTK4fl8SvWai3DtZdxHkJFWUdT7req7j6UuQa1ICPfilU92ww/EV7l0vLj8Jz4X6e1YIpoNrRtR8Mx+wv5tSde62VA+agYnq7AD0XPP1FczpuW/wCr28/HPp/7h3UwdMdYYUNDaNm3BphwXujPM/pcByz5NDG9Mrm7BDvsof7NPdXz5t5k0hE1e4ei1e7P+lTl6rfjBlmryTWCa8k1pKNoJp8arcAMs5uGHuRZhe+Rh/lU+rCmxo9gEl7MI4xu4u+W5F6n8hzPnlOeE4WltCkUYyVBkOpPEk9STmfOqPWc8wx7J7q30vF3Zd19R2UUUVjNQUZUUUHHiGDwXAynhilHSSNXH8QNIE+qvC3OZsoR+qCv3KRTrooGjDqmwpOFlEf1ttv5mNLeG6M2ttvgtoIj1SJFP7wGdKdFAZUUUUBRRRQFJeKaL2l1vuLaGU/WeNGb94jMetKlFA0H1SYUTn8ij8jIB6Bsq7bHV3h0BBjsrcEcCY1YjwL5mnFRQeUQAAAZAcAOA8BXqiigKQsa0Hsb1tq4tYpH+uVyc+Lrkx9aXaKBsWGrPDYCCllBmOBZdvLw7TPfTmVQBkNwG4Cs0UBRlRRQJGJaI2dyc5rWCQn4miQt+9ln99I8mqTCmO+yj8i4/BhTvooGvbar8MjOa2UB/WXb/nJpfssNigXZhjjiX6saKg9FAFdNFAUUUUHFi2DQ3cRiuIkljO/ZdQRnyI6HvG+kC01V4bG6uLYMV3qJJJZVXwSV2X7qdlFBgLRWaKArTdWiSoySKGVhkVPAit1FBFmk2r+SAl4AZYuOzxdPL4x3jf3c6ZrGrCZUjYzohbXWZkjyc/2ie6/mRubzBrQ4uss8ZqXJ0u/OKESa8k1IN/qmbjDOD3SKR/Euf4U1cQ0TmhJDNGcujN+air+HPx5+qp58WePuEUmvJNKtro5LKclKebN+S05rHVLK2RkmjUH6gZz9+zXefPx4fyrnHizy9QwiacOjOhE96Q2XZw85WHEfoD4z38O+pHwbVzaW5DFTM4+KTIgHuQe76g06AtUeXr/nHP2tcfR/cyCuCvZWojw+OIybQz7d2UN9ZmdFJLcN2WXhTdwPTi+ntLi7eC1WGBLrcsspcyWytuyKZbJZeOeeXKpANR3o7hjLgV9GSu039I5bzl7/AGmWZy7+lZltt3WhJJNRvwLWiJsKuLyaMRy24O1CCTtM6q0GyeOUnaIAfGlvQHSaTEbITyxiJ+0kjZFJIBjcrxPhTFw/QtzcYT76rDJa2r3MYz+ckw+MGE8N4zdQc8ty079V9m0ViysQT8puW3En6UzHmBXj07qKKKAooooCiiigKKKKAooooCiiigKKKKAooooCiiigKKKKAooooCiiigKKKKAooooCiiigKKKKD//Z"/>
          <p:cNvSpPr>
            <a:spLocks noChangeAspect="1" noChangeArrowheads="1"/>
          </p:cNvSpPr>
          <p:nvPr/>
        </p:nvSpPr>
        <p:spPr bwMode="auto">
          <a:xfrm>
            <a:off x="63500" y="-657225"/>
            <a:ext cx="3390900"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98" name="AutoShape 18" descr="data:image/jpeg;base64,/9j/4AAQSkZJRgABAQAAAQABAAD/2wCEAAkGBhQQEBQUEhQVFBQVFBUUFxQWFRYYFxcVFBQXFRcYFRUXHSYeFxskGRQVHzMgIycpLCwtFh4xNTAqNScrLCkBCQoKDgwOGg8PGiwlHyUpKSwsLCosLCwsLCwpLCksLCwsLDQsLCwsLDApLCwsKSksKiktKSwpMDQsKSosLCkpKf/AABEIAI4BZAMBIgACEQEDEQH/xAAcAAABBAMBAAAAAAAAAAAAAAAABQYHCAEDBAL/xABPEAACAQICBwUDCAYIAgkFAAABAgMABAURBgcSITFBURNhcYGRCCJCFCMyUoKhscFicnOSorIVNUNTo8LR8GPSVHSDk5Sz0+HxFhcYJDP/xAAaAQEAAwEBAQAAAAAAAAAAAAAAAwQFAgEG/8QAJBEBAQACAQUAAgIDAAAAAAAAAAECEQMEEiExQSKBMpETQlH/2gAMAwEAAhEDEQA/AJxoopLxrG1t16ufor+Z6CvZLbqPLdea7bu+SJdp2Cj8fAc6bV9pix3RLkPrNvPko3D76Qbu8eZtpzmfuA6AchWmrmHBJ/JXy5bfTrnxaaT6Uj+AOQ9FyrlJz476KzlU8knpFvYWuu3xWWP6MjDuJzHocxXKBWRSyX2SnFY6XMN0q5j6y7j6HcfupxWl6kq5owI+8eI5VHorfa3DRsGQkH/e49RVfPhl9JseSz2kOik3CMYE4yO5xxHXvHdSlVSyy6qeXYooorx6KKKKAoozrTJeIvF1HiwH40G6itcc6t9Eg+BB/CtlAUUUUBRRRQFFFFAUUVrkuFX6TAeJA/Gg2UVpS8RuDqfBgfzraDQZooooCiiigKKKKAorBbKtPy6PPLbTP9Zf9aDfRXlXB4b/AAr1QFFFFAUUUUBRRRQcmJ34gjLnluA6k8BUfXNy0jl3OZJzP+g7qWdLb7blEY4IP4iMz6DIetIVXuDDtm1Xky3dCs0V7iiLEBRmScgBzJqfaNhEJIAGZO4AcfIU4sO0SLb5Ts/ojj5ngKVsFwNYFzO+Qjeencv+99KhNU+Tnt8YrGHF/wBcNvgcKcI1Pe3vH7661gUcFA8hWRIOFe6r22+0skaJLNG4op8VFcNxo5C3AFD1U/kd1KtFJlZ6pZKadxg0tu22h2gu/aHEeK9KcWH3oljDDwI6HnXVXJFZ9nIWTcrfSXkDyYfh513c+6efbmY69OuiisE1G7c+I4jHbxNLM6xxoM2djkAPH8udQlpj7Q7Fmjw6MBeHbyjNj3pFwHi2fgKaOtrWK2J3RjjY/JIWIjUHdIw3GVuufLoO8mmBQLeL6a3t2T291M4Pw7ZCeSLko8hSKTSpgeit1fNlawSTZHIlV91T+k591fM077bUNijjfHEnc0yZ/wAG1QR6kpU5gkHqNx+6nBhGsLELQjsbuYAfCzl0/ckzX7qXL7UdisQJECyAf3csZPkpIJ8hTKv8Nlt5DHNG8TjijqVYeRGdBNuhftChmWPEUCZ7vlEQOyO+SPeR4r+7U021ysiK6MGRgGVlIKsDvBBG4iqQVLeovWE1vcLYzMTBM2UWZ/8A5zHgo6K53ZfWIPM0FiKKK8u4AJJyA3kngAOtBpv8Qjt42lmdY40GbOxyUDvNQpph7RBzaPDoxlvHbzA7+9IuXi37tM3WvrIfFLgxxsRaRMRGo3CQjd2rdSeQPAHqTTBoHBi+sC/uye2u5mB+EOUT9xMl+6kF5CTmTmep30p4HotdXzZWsEk2W4lVOyv6zn3V8zTuttQ+KON8cUfc0yf5Nqgj3OlDDtI7m3OcFxNEf0JXX7gcjTyutQ+KIPdijk7kmTP+PZpnY1o5c2T7FzDJCTnltqQGy47LcG8iaCQNFdf15bsFuwLqLgSQElA7nUZN9ob+oqetGNKbfEYBNbPtqdxB3MjZZlXX4WGfnxGY31TOndqx01bC75H2j2EhEc68ihP0suqE7Q8xzNBbWisA0j6XaTR4dZy3Mm8IPdXPIu7bkQeJ58hmeVBo0w05tcLi27l/ebPYiXfJIR9Ven6RyA61BOk+vu+uSVttm0j5bOTSkd8jDd9kDxpi6Q6QTX9w89w+3I58lHJUHwqOQ/8Aekyg7sQxue4Oc80sp6ySM/8AMTXFnTmwPVpiN6oaG1kKHeHfKNSOoaQjaHhnThTUFiZGezCD0Mwz+4ZffQR9bX0kRzjd0PVGKn1Bp3YFrhxO0IyuGmUfBP8AOA/aPvjyYVqxjVJidqpZ7V2UcWiKy+qoSw9KaDLlxoLPaAa5bbEmWGQfJ7k7gjHNJD/w36/onf0zqRKo8jkEEEgg5gjiCOhqzmpnWAcStTHO2dzb5BmPGSM7kkPfuIPeAfioJFooooCiiigjW7m25HY/EzH1JrUBWdmsgVqKIpzaJYdxlI6qv+Y/l602gKkDCYdiCMfoA+ZGZ+8moOfLWOkvFN11schXLLNXS65jKki6cqSDVTGbWLXqW4yrtsr0SDL4hxH50gTXFcYvyjBlO8f731N/j3Effo9aK5MNxFZ0DL4EcwelddQWa8VLvYooorwFNPWpi5tcIu5FOTGPs1PMGZhFmO8ByfKnZUf69Ii2CTkfC8LHw7ZV/FhQVdNOrVlogMUxGOByREAZZctx7NMswDyJYqufLMnlTUqRNROOpa4sokIUTxNAGPAOzI6AnvKbPiwoLLYfh0dvGsUKLHGgyVFACgdwFdNFFAUh6W6HW+JwGK4QHcdiQAbcbH4kbly3cDzpcooKY6UaPSYfdy20v0o2y2hwZSM1YdxUg+dJsMxRgykhlIYEcQQcwR51YjWzqluMVu457ZoVyhEb9ozKSVdipGyjZ7my8hTH/wDx0xH+9tP+8l/9Kgn7RrFvldnbz/3sMchHQsoLDyOY8qamuzSA2mEyBTk9wwtwR0cEyfwKw+1S5oBgUtjh0FtOUaSJWUlCSuRkdlyJAP0SvKo+9oXDri4WzS3hmmAMzt2cbuAco1Xa2QcuLffQV+p9aptX/wDS12e1zFtCA0uW4sSTsRg8trIknop55U3/AP6Lv/8AoV1/4eb/AJasHqKwB7XDD2sbxySzu7K6FGyUKi5hgDl7pPnQP2ww+OCNY4UWONRkqKAFA7gK6aKKArhxrBIbyFobiNZI3GRUj0KnirDkRvFd1FBTvTrRVsMv5bYksqkNGx4tG42kJ78tx7waQRUse0co/pKAj6RtVz8BNLl+fpUTUFxNAL8z4XZyE5s1vFmerKoUn1U1F3tJ4ucrS2B3HbnYdSMo09M5PWpE1U/1NZfsR/M1RP7SUZ+XWzcjbkDxErE/zCgiCpo1B6ARXAe+uEEgSTs4UYZqGUBmkIO5iNoAdDmeOWUL1Yn2d8eSSxktswJYZWfZ5mOTLJh1yYMD093qKCWcqzRRQFRnrc1XR30ElzboFu41LnZGXbqozKuBxfLg3Hkd2WUmUUFHaeupvGza4xb78lmJt2HUS7l/xBGfKnTjXs93slzM8L2qxNLI0as8gIRnJUECMgEAgcaMH1BYjBcQy9pa/NyxybpJM/ccNu+a7qCwlFFFAUUUUEe4rbdnPIv6RI8G3j7jXMBTl0tsPoyj9Vv8p/EelNwCtHjy7sZVTKaumMqkHDpNqGM9UX8KYQWnTove5oYzxXeP1T/ofxqLnm5t3x+KXa5MQsu0Xd9IcD+RrroqpLpYpiXUpUkHcRuI76TZ7indpNgpkUyRj31G8D4gPzH++VR7Pc1ocOs4p8m8aU8Nx5raUON44Mv1l/16VI9lerNGroc1YZg/kehqFpZ6WtEdKDaSbLkmFz736J4bY/MdPCuufp+6d2Ptzxc2rq+krUV5jcMAQcwRmCN4IPAg16rMXhSVpTggvbKe3O7tYmQE8mIzVvJgp8qVaKCkd9ZPDK8UilXjYoyniGU5EeorSDVlNa2qEYlnc2uyl0B7wO5ZgBkAT8LgDINwO4HkRXbFcImtZTFcRvFIvFXBB8R1HeNxoJK0L1+XFqqxXaG6jGQEm1lMoHVjuk88j31LGCa4sMussrgQsfgnHZkfaPuejGqo0UF3re6SRQ0bK6ngykMD4Ebq21SawxSW3bahlkib60bsh9VIp6YNruxO2yBmE6j4ZkDfxrk/30FpaKiDRv2ibeUhbyFrc7h2iEyR+JGQdR4BqlXDcUiuYxLBIksbcHRgwPdmOfdxoOqiiigKK577EI4IzJNIkaLxd2CqPEndUbaQe0FYwErbrJdMOajs4/3394+SkUEo0Z1XLFfaJvpMxBFBAORyaRx5sQv8NNTENamKT/TvZh3RkRD/AAwtBbWSUKM2IAHMnIeppnaS63MOslOc6zSDhFARIxPQsPdXzPkaqzeYnLMc5ZZJD1d2Y+rE1z0C1pjpVJid3JcygAtkFQHMIi7lUHn3nmSTzpEr0UIyOXHh38t1eaC2+qn+prL9iP5mpse0Bou1zYJcRjNrVmZgOPYyZBz9kqh7htGnPqp/qay/Yj+ZqdUsYZSrAEEEEEZgg7iCDxFBR6u3B8ams5lmt5GjkQ7mX7wQdxB5g7jUoaytSEtu7z4ehlgObGBczJF12BxkTw94d/GokZCCQRkRuIPEHvoJ10X9oxCAl/CVbh20O9T3tExzXyJ8KkrBtYeH3mXY3cRY8EZuzf8Ackyb7qp9Wc6C8Ias1TPCNLbu0y+T3M0QHwrI2z5pnsnzFPnBPaDv4chOsVyvPaXs38mj931U0Fk6KjzRTXfYXpCSMbWU5DZmI2Ceiyj3f3tmpCBzoM0UUUBRRRQari3EilW3hhkaY17YtC5RuXA9RyIp/VwYthgmTow+ifyPdUvHn21xnjsywK320xRgy7iKw0JUkEZEHIivSrVu+UB42F8JkDDjzHQ11U0MPuzE+Y4cCOop1wTB1DKcwap54dtWMcttlMDTvRorncRD3TvkUcj9cd3X160/68ugIIIzB3EHoacfJePLceZ4TOaqCSa8FqcOmmjfySXaQfNSZlf0TzT8x3eFNsmtvDKZzujLylxuqfGgOlewwtpT7pOUbH4WPwHuPLv3c90jVX7aqXtCNIfldv7xzljyV+/6reYHqDWf1fB2/nP2t9Py7/GnHRRRVBcFJ+M6P295H2dzDHMvIOoOXep4qe8EUoUUES477OtpLmbaaS3J+FvnUHgCQ4/eNMTF/Z+xGHMxdjcDlsPsN5rJkPRjVlaKCmmL6IXlpn8otpogPiaNtjyce6fWkjKrwkUz9JtU+H34JeBYpD/awgRvn1IA2X+0DQVNpf0P02ucLnEtu5yJG3ESezkHRl69GG8V36wtXE+ESgOe0hfPs5gMg2XFWX4XA5Z7+RO/Jo0FytEtJ4sStEuIT7rbmU/SRx9JG7wfUEHnWjTfTOLCrVp5feOezHGDk0khG5R0HMnkBzOQMOeznj5S7ntSfclj7VR0kiIBy8UY5/qCkTXppKbrFHiB+btR2SjPdtkBpW8drJf+zFA2NLdNbnE5u0uZCQCdiMZiOMdEXl4neeZpCrFTxqc1SRGBL29QSNINuGFhmip8MjqdzFuIB3AZHeTuCJsC0Dvr4A21tI6ng+QSPykchT6088P9njEJMjI9vEOhdmb0RSPvqyCqAMgMgNwrNBCFj7NQ3Ga9J6rHDl/Ezn+WnXguonDbcguj3DDf88+a5/qIFUjuOdSJRQVv9oa2WLELZI1VEWzQKqgKoHbTbgo3AVFlSx7R/wDWcH/VF/8AOmqJ6C2+qn+prL9iP5mp2U09VP8AU1l+xH8zU7KApt6S6u7HEMzcW6lz/apmknm65FvtZinJRQQjjXs2qczaXRHRJ0z/AMRMv5aY+L6kcUt88oFmUfFC6t/A2y5/dq01FBSfEMJmt22Z4pIm+rIjIfRgK5Ku7d2STIUlRZEPFXUMp8VbcajXTHUNaXSs9oPks3EAZmFj0ZPg8V4dDQVsqTtVWtuSwkS3unL2jEKCxzMGe4Mp49n1XlxHQx/jeCy2c7wToUkjOTA+oIPMEEEHmDXDQXhRwRmDmDvBHDLur1TB1I48bvCIg5zaBmtyTzCAMnojoPs0/qAooooCiiigScZwrtBtqPfHEfWH+tN9Vp7Ui4thuR21H6w/OpuPPXio8sfsI6pSjhl4Yzkfonj3d9cirW1UqTLz4cTwcynOs0mYdc5e6eHLu7qU6rWaTS7JGlWFi4tJUy94KXT9dN49eHnUKE1YEiq/T5BmA4bRy8M60uhyurFLq55leSaX9BcX+T3qZn3Zfmm+0fdPk2XqabpNeRIQcxxG8eI3ir+eHdjcapY5dtlixAqK9eWmN5hvyRrSXslk7YP7kbZlezK/TU5bmbhUnWVx2kSP9dFb94A/nUea/MCNxhRkUZtbSLL37Bzjf+ZW+zXzrbQ//wDevF/+l/4MH/JU5an9K5cRw0STv2kySyRu2SrwyZdygD6LgcOVVUqRNTWsFcMumjnOVtPshm/u3X6L+G8g+R5UFn6K8QzK6hkYMrAEMpBBB3ggjcR317oCiiigZmuDDVnwa62gM40Eyk8mjYHMd5G0v2jVT6sZr600jhszZIwM8+ztqDvSJWDEt0LFQAOm0arnQP8A1GZ/03b/AKk+fh2L/nlTV0qnMl9dOeLXEzHzlY1Ifs64OZMQlnI92CErn+nKwA/hWSmBpjZmHELuM7itzMPLtGyPpkaBKgj2mVepA9TlV2ra3WNFRRkqqFUdFUZAegqkQNXA0E0sTErGKdGBfZCyrzSUAbYI5b946gg0DiooooCijOou1sa3I7GN7a0cPdsCpZTmIAdxJI/tOi8uJ5AhFOuvH1u8Xl2DmkCrbg9TGSX/AMR3HlTDrLNmc6BQW21Vf1NZfsR/M1RFrC1o4pZ4ndQRXOxGknuL2UJyVlVlGZTM7mHGpb1TSA4LZZf3WXo7A/eKh/2hsCMWIpcAe7cRDf8A8SHJGH7nZUCImuzFsxndbv2MH/JVpLS5EsaOpzV1V1PUMMx9xqkNWG1H6yI5rdLGdws8Q2YSxy7WMcFU/XUbsuYAyzyNBLtFFFAUUVgnKggj2lMNRZbOYDJ3WWNj1EZRl9O0b1qFKkjXhppHiF8scDB4bZWQON4eRiDIVPNfdVc+eySNxFRvQWD9m0n5FddPlC5ePZLn+VTBUc6hsINvhCuwyM8rzd+zujX1Eef2qf8ADexuSEdGI4hWBI8QDuoN9FYzrNAUV5DjMjmOPnXqgKwRWaKBFvbDYOY+ifu7q1IlLroCMjwNJ0lrsnu5Gpcc3FxaUjpTtmzXfy3VypHXbGmQrnKvY48cxEW9vLKfgQkd7ZZKPNiBUDE0+tZekwkYW0ZzVDnIRzccF+zz7/CmETWt0fFccN36zep5O7LU+Mk15JrBNbLS2M0iRrxdlQeLED86u+ptVTzo8MrS3/YxfyLXVd2qyxvHIoZHVkZTwKsCCD3EE17hiCqFHBQAPADIV7r5q3d23ZNTSoesLQmTCrxomBMTZtDJyePPr9ZcwCOu/gRTYq5uk2i1viMBhuU21O8HgyNyZG+E/jwOY3VX3TDUXe2ZZrYG7h3kbA+dUdGi4t4rn4CvHptaLaxr7Dfdt5j2eefYuA8ffkp+jn1Ug1IFj7Sk4Hz1nE55lJHj+5g/41Ds9s0bFXVkYbirAgg94O8V4yoJuk9phsvdsQD33BI9BEKbeOa/cQuFKxdlbKecakvl+u5OXiADUa5UAUGy4uWkYu7M7sSWZiWZieJJO8mvVlZPNIscSl3dgqqozLMdwAFOnRjVRiF+QUgaKM/2swMaZdQCNp/sg1Pur/VVbYSNsfPXJGTTMMsgeKxL8A8yT1y3UHVq00KGFWKxHIzOe0mYcDIQBsg/VUAL35E86iL2gdEWhvFvUHzVwArnksyLlv6bSKCO9WqxNcONYNFeQPBOgeOQZMp9QQeRByII4EUFKqV9G9K7nDpe0tZWjY5BhuKuBydDuYcePDPdlTw041J3dizPbq11b7yGQZyIOkkY3nL6y5jdn7vCo6ZCDkRkRy50Ex4d7Sc6qBPaRSHrHI0efkwet9x7SzkfN2SKerTlh6BB+NQplRlQPnSPXNiV6pQyiCM7ikAKZjvckv5bWVMbjS1o7oXeYgwFtA8gzyL5ZRj9aRslHrnU8au9SUNgyz3RW4uBkVGXzUR6qDvdh9YgZchnvoIQ0i0GnsLS1nuAUa5MmURGTIqCMqX6M22x2eQUZ7yQG3VqdcOhrYlhxEI2poW7aNeb5Ah0HeVOY6lQKqzJEVJVgQQSCCMiCNxBB4GgknQLXbJhloLZrdZ0QsYz2hjKhmLFT7rbQ2iTy41IkkB0pwNnZEimErtBkSQrx7gGY78mBKk94OW6q4ZVZ3UNGRg0eYIzllIzGWYLDeOo76CtF9ZPDI0cqlHRirKwyKsNxBFaVYg5jcRzq1OsPVTb4sNvPsbkDJZlGYYDgsq/EO/iPDdUAaT6sL/Dye1gZ4xn89EDJHkOZIGafaAoFXR7XfiNooVpFuEG4CcFmA/aKQx8yadsPtLuB79ipPVZyB6GM1CeVGVBNN17S0pHzdlGp5F5mYeiov40x9KdbOIYipSSURxNxihGwpHRjmWYdxYjupnZVttLJ5WCRo0jHgqKWY+AXfQaac2gGhMmK3axICI1yaaXkkee/f8AWPADr3A5OnRDUNeXRV7r/wDVh3EhsjMw6CP4PFssuhqftG9F7fDoBDbRhEG8niztzZ24s3/wMhuoI9x5jdfLkXNcOwmAp8mR2QXM0UJbYldfe7JAAuyOJ3+CZJgcYWxaaxtLdLx4o4Z7GaWO6hknTajfeo28sxnvNKmJE2kuL2LjL+kUmuLNiQqyyyw7EkO2xCh9sLkCd4PeM/VlofHhElle9hGqC3SK72ymdvJ2YPyiNnPHa2kYKcyCMgaDrwbWYtkJLXE3JubeVou0UD52MKrRykciyuMx3d9FN5NW/wDT0s+IyEwpPMexVlIZreONI45COW0EJ+/nRQSdpLLJbhbmIbXZ7pU+tETx7ip3g8s2rtwfHIrpNqJs+qncyn9Jfz4V3OgIIIzBGRB5g9ainSjAJMPm7SEssbH3HUkFCfgJH3dR4GrHFhjyfjfF+IOTK4fl8SvWai3DtZdxHkJFWUdT7req7j6UuQa1ICPfilU92ww/EV7l0vLj8Jz4X6e1YIpoNrRtR8Mx+wv5tSde62VA+agYnq7AD0XPP1FczpuW/wCr28/HPp/7h3UwdMdYYUNDaNm3BphwXujPM/pcByz5NDG9Mrm7BDvsof7NPdXz5t5k0hE1e4ei1e7P+lTl6rfjBlmryTWCa8k1pKNoJp8arcAMs5uGHuRZhe+Rh/lU+rCmxo9gEl7MI4xu4u+W5F6n8hzPnlOeE4WltCkUYyVBkOpPEk9STmfOqPWc8wx7J7q30vF3Zd19R2UUUVjNQUZUUUHHiGDwXAynhilHSSNXH8QNIE+qvC3OZsoR+qCv3KRTrooGjDqmwpOFlEf1ttv5mNLeG6M2ttvgtoIj1SJFP7wGdKdFAZUUUUBRRRQFJeKaL2l1vuLaGU/WeNGb94jMetKlFA0H1SYUTn8ij8jIB6Bsq7bHV3h0BBjsrcEcCY1YjwL5mnFRQeUQAAAZAcAOA8BXqiigKQsa0Hsb1tq4tYpH+uVyc+Lrkx9aXaKBsWGrPDYCCllBmOBZdvLw7TPfTmVQBkNwG4Cs0UBRlRRQJGJaI2dyc5rWCQn4miQt+9ln99I8mqTCmO+yj8i4/BhTvooGvbar8MjOa2UB/WXb/nJpfssNigXZhjjiX6saKg9FAFdNFAUUUUHFi2DQ3cRiuIkljO/ZdQRnyI6HvG+kC01V4bG6uLYMV3qJJJZVXwSV2X7qdlFBgLRWaKArTdWiSoySKGVhkVPAit1FBFmk2r+SAl4AZYuOzxdPL4x3jf3c6ZrGrCZUjYzohbXWZkjyc/2ie6/mRubzBrQ4uss8ZqXJ0u/OKESa8k1IN/qmbjDOD3SKR/Euf4U1cQ0TmhJDNGcujN+air+HPx5+qp58WePuEUmvJNKtro5LKclKebN+S05rHVLK2RkmjUH6gZz9+zXefPx4fyrnHizy9QwiacOjOhE96Q2XZw85WHEfoD4z38O+pHwbVzaW5DFTM4+KTIgHuQe76g06AtUeXr/nHP2tcfR/cyCuCvZWojw+OIybQz7d2UN9ZmdFJLcN2WXhTdwPTi+ntLi7eC1WGBLrcsspcyWytuyKZbJZeOeeXKpANR3o7hjLgV9GSu039I5bzl7/AGmWZy7+lZltt3WhJJNRvwLWiJsKuLyaMRy24O1CCTtM6q0GyeOUnaIAfGlvQHSaTEbITyxiJ+0kjZFJIBjcrxPhTFw/QtzcYT76rDJa2r3MYz+ckw+MGE8N4zdQc8ty079V9m0ViysQT8puW3En6UzHmBXj07qKKKAooooCiiigKKKKAooooCiiigKKKKAooooCiiigKKKKAooooCiiigKKKKAooooCiiigKKKKD//Z"/>
          <p:cNvSpPr>
            <a:spLocks noChangeAspect="1" noChangeArrowheads="1"/>
          </p:cNvSpPr>
          <p:nvPr/>
        </p:nvSpPr>
        <p:spPr bwMode="auto">
          <a:xfrm>
            <a:off x="63500" y="-657225"/>
            <a:ext cx="3390900" cy="1352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00" name="Picture 20" descr="http://www.simply-communicate.com/sites/default/files/33727382SAS.jpeg"/>
          <p:cNvPicPr>
            <a:picLocks noChangeAspect="1" noChangeArrowheads="1"/>
          </p:cNvPicPr>
          <p:nvPr/>
        </p:nvPicPr>
        <p:blipFill>
          <a:blip r:embed="rId2" cstate="print"/>
          <a:srcRect/>
          <a:stretch>
            <a:fillRect/>
          </a:stretch>
        </p:blipFill>
        <p:spPr bwMode="auto">
          <a:xfrm>
            <a:off x="1219200" y="609600"/>
            <a:ext cx="6629400" cy="264795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Steps: </a:t>
            </a:r>
            <a:br>
              <a:rPr lang="en-US" dirty="0" smtClean="0"/>
            </a:br>
            <a:r>
              <a:rPr lang="en-US" dirty="0" smtClean="0"/>
              <a:t>If/Then</a:t>
            </a:r>
            <a:endParaRPr lang="en-US" dirty="0"/>
          </a:p>
        </p:txBody>
      </p:sp>
      <p:sp>
        <p:nvSpPr>
          <p:cNvPr id="3" name="Content Placeholder 2"/>
          <p:cNvSpPr>
            <a:spLocks noGrp="1"/>
          </p:cNvSpPr>
          <p:nvPr>
            <p:ph idx="1"/>
          </p:nvPr>
        </p:nvSpPr>
        <p:spPr>
          <a:xfrm>
            <a:off x="457200" y="1600200"/>
            <a:ext cx="8229600" cy="4724400"/>
          </a:xfrm>
        </p:spPr>
        <p:txBody>
          <a:bodyPr>
            <a:normAutofit fontScale="55000" lnSpcReduction="20000"/>
          </a:bodyPr>
          <a:lstStyle/>
          <a:p>
            <a:r>
              <a:rPr lang="en-US" dirty="0" smtClean="0"/>
              <a:t>Conditional statements can be used to manipulate data in a data step.</a:t>
            </a:r>
          </a:p>
          <a:p>
            <a:r>
              <a:rPr lang="en-US" dirty="0" smtClean="0"/>
              <a:t>Syntax:</a:t>
            </a:r>
          </a:p>
          <a:p>
            <a:pPr marL="342900" lvl="1" indent="-342900">
              <a:buNone/>
            </a:pPr>
            <a:r>
              <a:rPr lang="en-US" dirty="0"/>
              <a:t>	</a:t>
            </a:r>
            <a:r>
              <a:rPr lang="en-US" dirty="0" smtClean="0"/>
              <a:t>		</a:t>
            </a:r>
            <a:r>
              <a:rPr lang="en-US" dirty="0" smtClean="0">
                <a:solidFill>
                  <a:srgbClr val="FF0000"/>
                </a:solidFill>
              </a:rPr>
              <a:t>if</a:t>
            </a:r>
            <a:r>
              <a:rPr lang="en-US" dirty="0" smtClean="0"/>
              <a:t> </a:t>
            </a:r>
            <a:r>
              <a:rPr lang="en-US" i="1" dirty="0" smtClean="0"/>
              <a:t>condition </a:t>
            </a:r>
            <a:r>
              <a:rPr lang="en-US" dirty="0" smtClean="0">
                <a:solidFill>
                  <a:srgbClr val="FF0000"/>
                </a:solidFill>
              </a:rPr>
              <a:t>then</a:t>
            </a:r>
            <a:r>
              <a:rPr lang="en-US" dirty="0" smtClean="0"/>
              <a:t> </a:t>
            </a:r>
            <a:r>
              <a:rPr lang="en-US" i="1" dirty="0" smtClean="0"/>
              <a:t>action</a:t>
            </a:r>
            <a:r>
              <a:rPr lang="en-US" dirty="0" smtClean="0"/>
              <a:t>;</a:t>
            </a:r>
            <a:endParaRPr lang="en-US" i="1" dirty="0" smtClean="0"/>
          </a:p>
          <a:p>
            <a:pPr marL="342900" lvl="1" indent="-342900">
              <a:buNone/>
            </a:pPr>
            <a:r>
              <a:rPr lang="en-US" i="1" dirty="0"/>
              <a:t> </a:t>
            </a:r>
            <a:r>
              <a:rPr lang="en-US" i="1" dirty="0" smtClean="0"/>
              <a:t>      	  		   </a:t>
            </a:r>
            <a:r>
              <a:rPr lang="en-US" dirty="0" smtClean="0">
                <a:solidFill>
                  <a:srgbClr val="FF0000"/>
                </a:solidFill>
              </a:rPr>
              <a:t>else if </a:t>
            </a:r>
            <a:r>
              <a:rPr lang="en-US" i="1" dirty="0" smtClean="0"/>
              <a:t>condition </a:t>
            </a:r>
            <a:r>
              <a:rPr lang="en-US" dirty="0" smtClean="0">
                <a:solidFill>
                  <a:srgbClr val="FF0000"/>
                </a:solidFill>
              </a:rPr>
              <a:t>then</a:t>
            </a:r>
            <a:r>
              <a:rPr lang="en-US" dirty="0" smtClean="0"/>
              <a:t> </a:t>
            </a:r>
            <a:r>
              <a:rPr lang="en-US" i="1" dirty="0" smtClean="0"/>
              <a:t>action;</a:t>
            </a:r>
            <a:endParaRPr lang="en-US" dirty="0" smtClean="0"/>
          </a:p>
          <a:p>
            <a:pPr marL="342900" lvl="1" indent="-342900">
              <a:buNone/>
            </a:pPr>
            <a:r>
              <a:rPr lang="en-US" i="1" dirty="0"/>
              <a:t>	</a:t>
            </a:r>
            <a:r>
              <a:rPr lang="en-US" i="1" dirty="0" smtClean="0"/>
              <a:t>    		   </a:t>
            </a:r>
            <a:r>
              <a:rPr lang="en-US" dirty="0" smtClean="0">
                <a:solidFill>
                  <a:srgbClr val="FF0000"/>
                </a:solidFill>
              </a:rPr>
              <a:t>else</a:t>
            </a:r>
            <a:r>
              <a:rPr lang="en-US" dirty="0" smtClean="0"/>
              <a:t> </a:t>
            </a:r>
            <a:r>
              <a:rPr lang="en-US" i="1" dirty="0" smtClean="0"/>
              <a:t>action</a:t>
            </a:r>
            <a:r>
              <a:rPr lang="en-US" dirty="0" smtClean="0"/>
              <a:t>;</a:t>
            </a:r>
          </a:p>
          <a:p>
            <a:r>
              <a:rPr lang="en-US" dirty="0" smtClean="0"/>
              <a:t>Rules:</a:t>
            </a:r>
          </a:p>
          <a:p>
            <a:pPr lvl="1"/>
            <a:r>
              <a:rPr lang="en-US" dirty="0" smtClean="0"/>
              <a:t>I can use and/or in the </a:t>
            </a:r>
            <a:r>
              <a:rPr lang="en-US" i="1" dirty="0" smtClean="0"/>
              <a:t>condition</a:t>
            </a:r>
            <a:r>
              <a:rPr lang="en-US" dirty="0" smtClean="0"/>
              <a:t>, but not in the </a:t>
            </a:r>
            <a:r>
              <a:rPr lang="en-US" i="1" dirty="0" smtClean="0"/>
              <a:t>action</a:t>
            </a:r>
          </a:p>
          <a:p>
            <a:pPr lvl="1"/>
            <a:r>
              <a:rPr lang="en-US" dirty="0" smtClean="0"/>
              <a:t>If there are multiple if/then statements in a single data step, previous statements can be overwritten by later ones.  This can be avoided with else if.</a:t>
            </a:r>
          </a:p>
          <a:p>
            <a:pPr lvl="1"/>
            <a:r>
              <a:rPr lang="en-US" dirty="0" smtClean="0"/>
              <a:t>Be careful of missing values.</a:t>
            </a:r>
            <a:endParaRPr lang="en-US" dirty="0"/>
          </a:p>
          <a:p>
            <a:pPr lvl="1"/>
            <a:r>
              <a:rPr lang="en-US" dirty="0" smtClean="0"/>
              <a:t>Where can be used if you only have one condition to specify.</a:t>
            </a:r>
          </a:p>
          <a:p>
            <a:r>
              <a:rPr lang="en-US" dirty="0" smtClean="0"/>
              <a:t>Useful commands:</a:t>
            </a:r>
          </a:p>
          <a:p>
            <a:pPr lvl="1"/>
            <a:r>
              <a:rPr lang="en-US" dirty="0" err="1" smtClean="0"/>
              <a:t>lt</a:t>
            </a:r>
            <a:r>
              <a:rPr lang="en-US" dirty="0" smtClean="0"/>
              <a:t> or &lt;</a:t>
            </a:r>
          </a:p>
          <a:p>
            <a:pPr lvl="1"/>
            <a:r>
              <a:rPr lang="en-US" dirty="0" err="1" smtClean="0"/>
              <a:t>gt</a:t>
            </a:r>
            <a:r>
              <a:rPr lang="en-US" dirty="0" smtClean="0"/>
              <a:t> or &gt;</a:t>
            </a:r>
          </a:p>
          <a:p>
            <a:pPr lvl="1"/>
            <a:r>
              <a:rPr lang="en-US" dirty="0" smtClean="0"/>
              <a:t>le or &lt;=</a:t>
            </a:r>
          </a:p>
          <a:p>
            <a:pPr lvl="1"/>
            <a:r>
              <a:rPr lang="en-US" dirty="0" err="1" smtClean="0"/>
              <a:t>ge</a:t>
            </a:r>
            <a:r>
              <a:rPr lang="en-US" dirty="0" smtClean="0"/>
              <a:t> or &gt;=</a:t>
            </a:r>
          </a:p>
          <a:p>
            <a:pPr lvl="1"/>
            <a:r>
              <a:rPr lang="en-US" dirty="0" err="1" smtClean="0"/>
              <a:t>eq</a:t>
            </a:r>
            <a:r>
              <a:rPr lang="en-US" dirty="0" smtClean="0"/>
              <a:t> or =</a:t>
            </a:r>
          </a:p>
          <a:p>
            <a:pPr lvl="1"/>
            <a:r>
              <a:rPr lang="en-US" dirty="0" smtClean="0"/>
              <a:t>not </a:t>
            </a:r>
            <a:r>
              <a:rPr lang="en-US" dirty="0" err="1" smtClean="0"/>
              <a:t>eq</a:t>
            </a:r>
            <a:r>
              <a:rPr lang="en-US" dirty="0" smtClean="0"/>
              <a:t> or not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Clinical Trial</a:t>
            </a:r>
            <a:endParaRPr lang="en-US" dirty="0"/>
          </a:p>
        </p:txBody>
      </p:sp>
      <p:sp>
        <p:nvSpPr>
          <p:cNvPr id="3" name="Content Placeholder 2"/>
          <p:cNvSpPr>
            <a:spLocks noGrp="1"/>
          </p:cNvSpPr>
          <p:nvPr>
            <p:ph idx="1"/>
          </p:nvPr>
        </p:nvSpPr>
        <p:spPr/>
        <p:txBody>
          <a:bodyPr>
            <a:normAutofit/>
          </a:bodyPr>
          <a:lstStyle/>
          <a:p>
            <a:r>
              <a:rPr lang="en-US" dirty="0" smtClean="0"/>
              <a:t>My clinicians are particularly interested in the </a:t>
            </a:r>
            <a:r>
              <a:rPr lang="en-US" dirty="0" smtClean="0"/>
              <a:t>effect </a:t>
            </a:r>
            <a:r>
              <a:rPr lang="en-US" dirty="0" smtClean="0"/>
              <a:t>of this drug for people between the ages of 40 and 60, so </a:t>
            </a:r>
            <a:r>
              <a:rPr lang="en-US" dirty="0" smtClean="0"/>
              <a:t>let’s </a:t>
            </a:r>
            <a:r>
              <a:rPr lang="en-US" dirty="0" smtClean="0"/>
              <a:t>categorize age as follows:</a:t>
            </a:r>
          </a:p>
          <a:p>
            <a:pPr lvl="1"/>
            <a:r>
              <a:rPr lang="en-US" dirty="0" smtClean="0"/>
              <a:t>20-40</a:t>
            </a:r>
          </a:p>
          <a:p>
            <a:pPr lvl="1"/>
            <a:r>
              <a:rPr lang="en-US" dirty="0" smtClean="0"/>
              <a:t>40-60</a:t>
            </a:r>
          </a:p>
          <a:p>
            <a:pPr lvl="1"/>
            <a:r>
              <a:rPr lang="en-US" dirty="0" smtClean="0"/>
              <a:t>60-80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Procs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Any canned procedure in SAS is called a proc.</a:t>
            </a:r>
          </a:p>
          <a:p>
            <a:r>
              <a:rPr lang="en-US" dirty="0" smtClean="0"/>
              <a:t>Commonly used </a:t>
            </a:r>
            <a:r>
              <a:rPr lang="en-US" dirty="0" err="1" smtClean="0"/>
              <a:t>procs</a:t>
            </a:r>
            <a:r>
              <a:rPr lang="en-US" dirty="0" smtClean="0"/>
              <a:t> include:</a:t>
            </a:r>
          </a:p>
          <a:p>
            <a:pPr lvl="1"/>
            <a:r>
              <a:rPr lang="en-US" dirty="0"/>
              <a:t>s</a:t>
            </a:r>
            <a:r>
              <a:rPr lang="en-US" dirty="0" smtClean="0"/>
              <a:t>ort</a:t>
            </a:r>
          </a:p>
          <a:p>
            <a:pPr lvl="1"/>
            <a:r>
              <a:rPr lang="en-US" dirty="0"/>
              <a:t>f</a:t>
            </a:r>
            <a:r>
              <a:rPr lang="en-US" dirty="0" smtClean="0"/>
              <a:t>req</a:t>
            </a:r>
          </a:p>
          <a:p>
            <a:pPr lvl="1"/>
            <a:r>
              <a:rPr lang="en-US" dirty="0"/>
              <a:t>m</a:t>
            </a:r>
            <a:r>
              <a:rPr lang="en-US" dirty="0" smtClean="0"/>
              <a:t>eans</a:t>
            </a:r>
          </a:p>
          <a:p>
            <a:pPr lvl="1"/>
            <a:r>
              <a:rPr lang="en-US" dirty="0" err="1"/>
              <a:t>u</a:t>
            </a:r>
            <a:r>
              <a:rPr lang="en-US" dirty="0" err="1" smtClean="0"/>
              <a:t>nivariate</a:t>
            </a:r>
            <a:endParaRPr lang="en-US" dirty="0" smtClean="0"/>
          </a:p>
          <a:p>
            <a:pPr lvl="1"/>
            <a:r>
              <a:rPr lang="en-US" dirty="0" err="1"/>
              <a:t>t</a:t>
            </a:r>
            <a:r>
              <a:rPr lang="en-US" dirty="0" err="1" smtClean="0"/>
              <a:t>test</a:t>
            </a:r>
            <a:endParaRPr lang="en-US" dirty="0" smtClean="0"/>
          </a:p>
          <a:p>
            <a:pPr lvl="1"/>
            <a:r>
              <a:rPr lang="en-US" dirty="0" err="1"/>
              <a:t>r</a:t>
            </a:r>
            <a:r>
              <a:rPr lang="en-US" dirty="0" err="1" smtClean="0"/>
              <a:t>eg</a:t>
            </a:r>
            <a:endParaRPr lang="en-US" dirty="0" smtClean="0"/>
          </a:p>
          <a:p>
            <a:pPr lvl="1"/>
            <a:r>
              <a:rPr lang="en-US" dirty="0"/>
              <a:t>l</a:t>
            </a:r>
            <a:r>
              <a:rPr lang="en-US" dirty="0" smtClean="0"/>
              <a:t>ogistic</a:t>
            </a:r>
          </a:p>
          <a:p>
            <a:pPr lvl="1"/>
            <a:r>
              <a:rPr lang="en-US" dirty="0" err="1"/>
              <a:t>a</a:t>
            </a:r>
            <a:r>
              <a:rPr lang="en-US" dirty="0" err="1" smtClean="0"/>
              <a:t>nova</a:t>
            </a:r>
            <a:endParaRPr lang="en-US" dirty="0" smtClean="0"/>
          </a:p>
          <a:p>
            <a:pPr lvl="1"/>
            <a:r>
              <a:rPr lang="en-US" dirty="0" err="1"/>
              <a:t>g</a:t>
            </a:r>
            <a:r>
              <a:rPr lang="en-US" dirty="0" err="1" smtClean="0"/>
              <a:t>lm</a:t>
            </a:r>
            <a:endParaRPr lang="en-US" dirty="0" smtClean="0"/>
          </a:p>
          <a:p>
            <a:pPr lvl="1"/>
            <a:r>
              <a:rPr lang="en-US" dirty="0"/>
              <a:t>m</a:t>
            </a:r>
            <a:r>
              <a:rPr lang="en-US" dirty="0" smtClean="0"/>
              <a:t>ixed</a:t>
            </a:r>
          </a:p>
          <a:p>
            <a:pPr lvl="1"/>
            <a:r>
              <a:rPr lang="en-US" dirty="0" err="1" smtClean="0"/>
              <a:t>glimmix</a:t>
            </a:r>
            <a:endParaRPr lang="en-US" dirty="0" smtClean="0"/>
          </a:p>
          <a:p>
            <a:pPr lvl="1"/>
            <a:r>
              <a:rPr lang="en-US" dirty="0" err="1" smtClean="0"/>
              <a:t>gplot</a:t>
            </a:r>
            <a:endParaRPr lang="en-US" dirty="0" smtClean="0"/>
          </a:p>
          <a:p>
            <a:r>
              <a:rPr lang="en-US" dirty="0" smtClean="0"/>
              <a:t>Syntax is different depending on which proc you are using and can be found in the online SAS documentation @ </a:t>
            </a:r>
            <a:r>
              <a:rPr lang="en-US" dirty="0" smtClean="0">
                <a:hlinkClick r:id="rId2"/>
              </a:rPr>
              <a:t>http://support.sas.com/documentation</a:t>
            </a:r>
            <a:r>
              <a:rPr lang="en-US" dirty="0" smtClean="0"/>
              <a:t>.</a:t>
            </a:r>
          </a:p>
          <a:p>
            <a:r>
              <a:rPr lang="en-US" dirty="0" smtClean="0"/>
              <a:t>Useful Statements:</a:t>
            </a:r>
          </a:p>
          <a:p>
            <a:pPr lvl="1"/>
            <a:r>
              <a:rPr lang="en-US" dirty="0" smtClean="0"/>
              <a:t>By (to do stratified analyses)</a:t>
            </a:r>
          </a:p>
          <a:p>
            <a:pPr lvl="1"/>
            <a:r>
              <a:rPr lang="en-US" dirty="0" smtClean="0"/>
              <a:t>Class (for categorical variables)</a:t>
            </a:r>
          </a:p>
          <a:p>
            <a:pPr lvl="1"/>
            <a:r>
              <a:rPr lang="en-US" dirty="0" err="1" smtClean="0"/>
              <a:t>Var</a:t>
            </a:r>
            <a:r>
              <a:rPr lang="en-US" dirty="0" smtClean="0"/>
              <a:t> (for continuous variables)</a:t>
            </a:r>
          </a:p>
          <a:p>
            <a:pPr lvl="1"/>
            <a:r>
              <a:rPr lang="en-US" dirty="0" smtClean="0"/>
              <a:t>Output (to save data for later)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Clinical Trial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Let’s use proc freq to check on our randomization scheme.</a:t>
            </a:r>
          </a:p>
          <a:p>
            <a:pPr lvl="1"/>
            <a:r>
              <a:rPr lang="en-US" dirty="0"/>
              <a:t>W</a:t>
            </a:r>
            <a:r>
              <a:rPr lang="en-US" dirty="0" smtClean="0"/>
              <a:t>e want gender and age category to be evenly distributed across the two treatment arms.</a:t>
            </a:r>
          </a:p>
          <a:p>
            <a:r>
              <a:rPr lang="en-US" dirty="0" smtClean="0"/>
              <a:t>Then let’s use proc means to examine the treatment effect in our data overall as well as for our subset of 40-60 year olds.</a:t>
            </a:r>
          </a:p>
          <a:p>
            <a:pPr lvl="1"/>
            <a:r>
              <a:rPr lang="en-US" dirty="0" smtClean="0"/>
              <a:t>We need to sort on treatment before we can do this.</a:t>
            </a:r>
          </a:p>
          <a:p>
            <a:pPr lvl="1"/>
            <a:r>
              <a:rPr lang="en-US" dirty="0" smtClean="0"/>
              <a:t>Note: we could also use proc </a:t>
            </a:r>
            <a:r>
              <a:rPr lang="en-US" dirty="0" err="1" smtClean="0"/>
              <a:t>ttest</a:t>
            </a:r>
            <a:r>
              <a:rPr lang="en-US" dirty="0" smtClean="0"/>
              <a:t> to do a formal hypothesis test.</a:t>
            </a:r>
          </a:p>
          <a:p>
            <a:r>
              <a:rPr lang="en-US" dirty="0" smtClean="0"/>
              <a:t>We need to visit the SAS documentation first!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Saving Dataset and Stats:</a:t>
            </a:r>
            <a:br>
              <a:rPr lang="en-US" dirty="0" smtClean="0"/>
            </a:br>
            <a:r>
              <a:rPr lang="en-US" dirty="0" smtClean="0"/>
              <a:t>Labels and Formats</a:t>
            </a:r>
            <a:endParaRPr lang="en-US" dirty="0"/>
          </a:p>
        </p:txBody>
      </p:sp>
      <p:sp>
        <p:nvSpPr>
          <p:cNvPr id="3" name="Content Placeholder 2"/>
          <p:cNvSpPr>
            <a:spLocks noGrp="1"/>
          </p:cNvSpPr>
          <p:nvPr>
            <p:ph idx="1"/>
          </p:nvPr>
        </p:nvSpPr>
        <p:spPr/>
        <p:txBody>
          <a:bodyPr>
            <a:normAutofit fontScale="55000" lnSpcReduction="20000"/>
          </a:bodyPr>
          <a:lstStyle/>
          <a:p>
            <a:r>
              <a:rPr lang="en-US" sz="4500" dirty="0" smtClean="0"/>
              <a:t>Before we can give data or results to others, we need to make sure that the format is meaningful.</a:t>
            </a:r>
          </a:p>
          <a:p>
            <a:r>
              <a:rPr lang="en-US" sz="4500" dirty="0" smtClean="0"/>
              <a:t>The </a:t>
            </a:r>
            <a:r>
              <a:rPr lang="en-US" sz="4500" dirty="0" smtClean="0">
                <a:solidFill>
                  <a:srgbClr val="FF0000"/>
                </a:solidFill>
              </a:rPr>
              <a:t>label= </a:t>
            </a:r>
            <a:r>
              <a:rPr lang="en-US" sz="4500" dirty="0" smtClean="0"/>
              <a:t>options changes the name assigned to a variable and can be used in a data step or proc.</a:t>
            </a:r>
          </a:p>
          <a:p>
            <a:pPr lvl="1"/>
            <a:r>
              <a:rPr lang="en-US" sz="4000" dirty="0" smtClean="0"/>
              <a:t>Syntax: </a:t>
            </a:r>
            <a:r>
              <a:rPr lang="en-US" sz="4000" dirty="0" err="1" smtClean="0"/>
              <a:t>var</a:t>
            </a:r>
            <a:r>
              <a:rPr lang="en-US" sz="4000" dirty="0" smtClean="0"/>
              <a:t>(label=“name”)</a:t>
            </a:r>
          </a:p>
          <a:p>
            <a:r>
              <a:rPr lang="en-US" sz="4500" dirty="0" smtClean="0"/>
              <a:t>The </a:t>
            </a:r>
            <a:r>
              <a:rPr lang="en-US" sz="4500" dirty="0" smtClean="0">
                <a:solidFill>
                  <a:srgbClr val="FF0000"/>
                </a:solidFill>
              </a:rPr>
              <a:t>format</a:t>
            </a:r>
            <a:r>
              <a:rPr lang="en-US" sz="4500" dirty="0" smtClean="0"/>
              <a:t> statement can be used to change the labels associated with the actual values of a variable. </a:t>
            </a:r>
          </a:p>
          <a:p>
            <a:pPr lvl="1"/>
            <a:r>
              <a:rPr lang="en-US" sz="4000" dirty="0" smtClean="0"/>
              <a:t>We first create the format in a proc as follows:</a:t>
            </a:r>
          </a:p>
          <a:p>
            <a:pPr lvl="1">
              <a:buNone/>
            </a:pPr>
            <a:r>
              <a:rPr lang="en-US" sz="2900" dirty="0"/>
              <a:t>	</a:t>
            </a:r>
            <a:r>
              <a:rPr lang="en-US" sz="2900" dirty="0" smtClean="0"/>
              <a:t>	    proc format;</a:t>
            </a:r>
          </a:p>
          <a:p>
            <a:pPr>
              <a:buNone/>
            </a:pPr>
            <a:r>
              <a:rPr lang="en-US" sz="2900" dirty="0" smtClean="0"/>
              <a:t>		    value </a:t>
            </a:r>
            <a:r>
              <a:rPr lang="en-US" sz="2900" i="1" dirty="0" err="1" smtClean="0"/>
              <a:t>format_name</a:t>
            </a:r>
            <a:r>
              <a:rPr lang="en-US" sz="2900" dirty="0" smtClean="0"/>
              <a:t> value1=“label”</a:t>
            </a:r>
          </a:p>
          <a:p>
            <a:pPr>
              <a:buNone/>
            </a:pPr>
            <a:r>
              <a:rPr lang="en-US" sz="2900" dirty="0" smtClean="0"/>
              <a:t>		                                         value2=“label”</a:t>
            </a:r>
          </a:p>
          <a:p>
            <a:pPr>
              <a:buNone/>
            </a:pPr>
            <a:r>
              <a:rPr lang="en-US" sz="2900" dirty="0" smtClean="0"/>
              <a:t>     		     run;</a:t>
            </a:r>
          </a:p>
          <a:p>
            <a:pPr lvl="1"/>
            <a:r>
              <a:rPr lang="en-US" sz="4000" dirty="0" smtClean="0"/>
              <a:t>Then, we apply it in either a data step </a:t>
            </a:r>
            <a:r>
              <a:rPr lang="en-US" sz="4000" dirty="0" smtClean="0"/>
              <a:t>or </a:t>
            </a:r>
            <a:r>
              <a:rPr lang="en-US" sz="4000" dirty="0" smtClean="0"/>
              <a:t>proc with this:</a:t>
            </a:r>
          </a:p>
          <a:p>
            <a:pPr lvl="1">
              <a:buNone/>
            </a:pPr>
            <a:r>
              <a:rPr lang="en-US" dirty="0" smtClean="0"/>
              <a:t>	     </a:t>
            </a:r>
            <a:r>
              <a:rPr lang="en-US" dirty="0"/>
              <a:t> </a:t>
            </a:r>
            <a:r>
              <a:rPr lang="en-US" dirty="0" smtClean="0"/>
              <a:t>   </a:t>
            </a:r>
            <a:r>
              <a:rPr lang="en-US" sz="2900" dirty="0" smtClean="0"/>
              <a:t>format </a:t>
            </a:r>
            <a:r>
              <a:rPr lang="en-US" sz="2900" dirty="0" err="1" smtClean="0"/>
              <a:t>var_name</a:t>
            </a:r>
            <a:r>
              <a:rPr lang="en-US" sz="2900" dirty="0" smtClean="0"/>
              <a:t> </a:t>
            </a:r>
            <a:r>
              <a:rPr lang="en-US" sz="2900" dirty="0" err="1" smtClean="0"/>
              <a:t>format_name</a:t>
            </a:r>
            <a:r>
              <a:rPr lang="en-US" sz="2900" dirty="0" smtClean="0"/>
              <a:t>.;         </a:t>
            </a:r>
            <a:endParaRPr lang="en-US" sz="3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Saving Datasets and Stats:</a:t>
            </a:r>
            <a:br>
              <a:rPr lang="en-US" dirty="0" smtClean="0"/>
            </a:br>
            <a:r>
              <a:rPr lang="en-US" dirty="0" smtClean="0"/>
              <a:t>Dates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Always be sure to format your dates in SAS as </a:t>
            </a:r>
            <a:r>
              <a:rPr lang="en-US" dirty="0" smtClean="0"/>
              <a:t>they </a:t>
            </a:r>
            <a:r>
              <a:rPr lang="en-US" dirty="0" smtClean="0"/>
              <a:t>are particularly troublesome.</a:t>
            </a:r>
          </a:p>
          <a:p>
            <a:r>
              <a:rPr lang="en-US" dirty="0" smtClean="0"/>
              <a:t>My favorite format is date9., and it returns something of the form “19Jul1986”.</a:t>
            </a:r>
          </a:p>
          <a:p>
            <a:r>
              <a:rPr lang="en-US" dirty="0" smtClean="0"/>
              <a:t>Some helpful Functions for working with dates:</a:t>
            </a:r>
          </a:p>
          <a:p>
            <a:pPr lvl="1"/>
            <a:r>
              <a:rPr lang="en-US" dirty="0"/>
              <a:t>d</a:t>
            </a:r>
            <a:r>
              <a:rPr lang="en-US" dirty="0" smtClean="0"/>
              <a:t>ay()</a:t>
            </a:r>
          </a:p>
          <a:p>
            <a:pPr lvl="1"/>
            <a:r>
              <a:rPr lang="en-US" dirty="0"/>
              <a:t>m</a:t>
            </a:r>
            <a:r>
              <a:rPr lang="en-US" dirty="0" smtClean="0"/>
              <a:t>onth()</a:t>
            </a:r>
          </a:p>
          <a:p>
            <a:pPr lvl="1"/>
            <a:r>
              <a:rPr lang="en-US" dirty="0"/>
              <a:t>y</a:t>
            </a:r>
            <a:r>
              <a:rPr lang="en-US" dirty="0" smtClean="0"/>
              <a:t>ear()</a:t>
            </a:r>
          </a:p>
          <a:p>
            <a:pPr lvl="1"/>
            <a:r>
              <a:rPr lang="en-US" dirty="0" err="1" smtClean="0"/>
              <a:t>datepart</a:t>
            </a:r>
            <a:r>
              <a:rPr lang="en-US" dirty="0" smtClean="0"/>
              <a:t>()</a:t>
            </a:r>
          </a:p>
          <a:p>
            <a:pPr lvl="1"/>
            <a:r>
              <a:rPr lang="en-US" dirty="0" err="1"/>
              <a:t>s</a:t>
            </a:r>
            <a:r>
              <a:rPr lang="en-US" dirty="0" err="1" smtClean="0"/>
              <a:t>ubstr</a:t>
            </a:r>
            <a:r>
              <a:rPr lang="en-US"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dirty="0" smtClean="0"/>
              <a:t>Saving Datasets and Stats:</a:t>
            </a:r>
            <a:br>
              <a:rPr lang="en-US" dirty="0" smtClean="0"/>
            </a:br>
            <a:r>
              <a:rPr lang="en-US" dirty="0" smtClean="0"/>
              <a:t>Libraries and Permanent Datasets</a:t>
            </a:r>
            <a:br>
              <a:rPr lang="en-US" dirty="0" smtClean="0"/>
            </a:br>
            <a:endParaRPr lang="en-US" dirty="0"/>
          </a:p>
        </p:txBody>
      </p:sp>
      <p:sp>
        <p:nvSpPr>
          <p:cNvPr id="3" name="Content Placeholder 2"/>
          <p:cNvSpPr>
            <a:spLocks noGrp="1"/>
          </p:cNvSpPr>
          <p:nvPr>
            <p:ph idx="1"/>
          </p:nvPr>
        </p:nvSpPr>
        <p:spPr/>
        <p:txBody>
          <a:bodyPr/>
          <a:lstStyle/>
          <a:p>
            <a:r>
              <a:rPr lang="en-US" dirty="0" smtClean="0"/>
              <a:t>You can save formats and data in a library to use later.</a:t>
            </a:r>
          </a:p>
          <a:p>
            <a:r>
              <a:rPr lang="en-US" dirty="0" smtClean="0"/>
              <a:t>Create a library with </a:t>
            </a:r>
            <a:r>
              <a:rPr lang="en-US" dirty="0" err="1" smtClean="0"/>
              <a:t>libname</a:t>
            </a:r>
            <a:r>
              <a:rPr lang="en-US" dirty="0" smtClean="0"/>
              <a:t>=“</a:t>
            </a:r>
            <a:r>
              <a:rPr lang="en-US" dirty="0" err="1" smtClean="0"/>
              <a:t>name_of_lib</a:t>
            </a:r>
            <a:r>
              <a:rPr lang="en-US" dirty="0" smtClean="0"/>
              <a:t>”.</a:t>
            </a:r>
          </a:p>
          <a:p>
            <a:r>
              <a:rPr lang="en-US" dirty="0" smtClean="0"/>
              <a:t>Then, save formats in that library by adding library= to your format procedure, and save data to the library </a:t>
            </a:r>
            <a:r>
              <a:rPr lang="en-US" dirty="0" smtClean="0"/>
              <a:t>by adding </a:t>
            </a:r>
            <a:r>
              <a:rPr lang="en-US" dirty="0" err="1" smtClean="0"/>
              <a:t>name_of_lib</a:t>
            </a:r>
            <a:r>
              <a:rPr lang="en-US" dirty="0" smtClean="0"/>
              <a:t>. to the beginning of the name </a:t>
            </a:r>
            <a:r>
              <a:rPr lang="en-US" dirty="0" smtClean="0"/>
              <a:t>of</a:t>
            </a:r>
            <a:r>
              <a:rPr lang="en-US" dirty="0" smtClean="0"/>
              <a:t> </a:t>
            </a:r>
            <a:r>
              <a:rPr lang="en-US" dirty="0" smtClean="0"/>
              <a:t>your dataset .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Exporting Datasets and Stats:</a:t>
            </a:r>
            <a:br>
              <a:rPr lang="en-US" dirty="0" smtClean="0"/>
            </a:br>
            <a:r>
              <a:rPr lang="en-US" dirty="0" smtClean="0"/>
              <a:t>Exporting</a:t>
            </a:r>
            <a:endParaRPr lang="en-US" dirty="0"/>
          </a:p>
        </p:txBody>
      </p:sp>
      <p:sp>
        <p:nvSpPr>
          <p:cNvPr id="3" name="Content Placeholder 2"/>
          <p:cNvSpPr>
            <a:spLocks noGrp="1"/>
          </p:cNvSpPr>
          <p:nvPr>
            <p:ph idx="1"/>
          </p:nvPr>
        </p:nvSpPr>
        <p:spPr/>
        <p:txBody>
          <a:bodyPr/>
          <a:lstStyle/>
          <a:p>
            <a:r>
              <a:rPr lang="en-US" dirty="0" smtClean="0"/>
              <a:t>As many of your investigators will not have SAS, you will also need to be able to export your data into other forms including:</a:t>
            </a:r>
          </a:p>
          <a:p>
            <a:pPr lvl="1"/>
            <a:r>
              <a:rPr lang="en-US" dirty="0" smtClean="0"/>
              <a:t>.</a:t>
            </a:r>
            <a:r>
              <a:rPr lang="en-US" dirty="0" err="1" smtClean="0"/>
              <a:t>xls</a:t>
            </a:r>
            <a:r>
              <a:rPr lang="en-US" dirty="0" smtClean="0"/>
              <a:t> (excel)</a:t>
            </a:r>
          </a:p>
          <a:p>
            <a:pPr lvl="1"/>
            <a:r>
              <a:rPr lang="en-US" dirty="0" smtClean="0"/>
              <a:t>.txt (text file)</a:t>
            </a:r>
          </a:p>
          <a:p>
            <a:pPr lvl="1"/>
            <a:r>
              <a:rPr lang="en-US" dirty="0" smtClean="0"/>
              <a:t>.</a:t>
            </a:r>
            <a:r>
              <a:rPr lang="en-US" dirty="0" err="1" smtClean="0"/>
              <a:t>csv</a:t>
            </a:r>
            <a:r>
              <a:rPr lang="en-US" dirty="0" smtClean="0"/>
              <a:t> (works for most software)</a:t>
            </a:r>
          </a:p>
          <a:p>
            <a:r>
              <a:rPr lang="en-US" dirty="0" smtClean="0"/>
              <a:t>The export wizard is very easy to use, but proc export is also available.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Clinical Trial</a:t>
            </a:r>
            <a:endParaRPr lang="en-US" dirty="0"/>
          </a:p>
        </p:txBody>
      </p:sp>
      <p:sp>
        <p:nvSpPr>
          <p:cNvPr id="3" name="Content Placeholder 2"/>
          <p:cNvSpPr>
            <a:spLocks noGrp="1"/>
          </p:cNvSpPr>
          <p:nvPr>
            <p:ph idx="1"/>
          </p:nvPr>
        </p:nvSpPr>
        <p:spPr/>
        <p:txBody>
          <a:bodyPr/>
          <a:lstStyle/>
          <a:p>
            <a:r>
              <a:rPr lang="en-US" dirty="0" smtClean="0"/>
              <a:t>Now that we have all of our data in the proper format, let’s turn it into a .</a:t>
            </a:r>
            <a:r>
              <a:rPr lang="en-US" dirty="0" err="1" smtClean="0"/>
              <a:t>csv</a:t>
            </a:r>
            <a:r>
              <a:rPr lang="en-US" dirty="0" smtClean="0"/>
              <a:t> file to send off to our investigators with the export wizard.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Exporting Datasets and Stats:</a:t>
            </a:r>
            <a:br>
              <a:rPr lang="en-US" dirty="0" smtClean="0"/>
            </a:br>
            <a:r>
              <a:rPr lang="en-US" dirty="0" smtClean="0"/>
              <a:t>ODS</a:t>
            </a:r>
            <a:endParaRPr lang="en-US" dirty="0"/>
          </a:p>
        </p:txBody>
      </p:sp>
      <p:sp>
        <p:nvSpPr>
          <p:cNvPr id="3" name="Content Placeholder 2"/>
          <p:cNvSpPr>
            <a:spLocks noGrp="1"/>
          </p:cNvSpPr>
          <p:nvPr>
            <p:ph idx="1"/>
          </p:nvPr>
        </p:nvSpPr>
        <p:spPr/>
        <p:txBody>
          <a:bodyPr>
            <a:normAutofit lnSpcReduction="10000"/>
          </a:bodyPr>
          <a:lstStyle/>
          <a:p>
            <a:r>
              <a:rPr lang="en-US" dirty="0" smtClean="0"/>
              <a:t>Output can also be formatted and saved for later use with the </a:t>
            </a:r>
            <a:r>
              <a:rPr lang="en-US" dirty="0" smtClean="0">
                <a:solidFill>
                  <a:srgbClr val="FF0000"/>
                </a:solidFill>
              </a:rPr>
              <a:t>ODS</a:t>
            </a:r>
            <a:r>
              <a:rPr lang="en-US" dirty="0" smtClean="0"/>
              <a:t> statement.</a:t>
            </a:r>
          </a:p>
          <a:p>
            <a:r>
              <a:rPr lang="en-US" dirty="0" smtClean="0"/>
              <a:t>Some file types include:</a:t>
            </a:r>
          </a:p>
          <a:p>
            <a:pPr lvl="1"/>
            <a:r>
              <a:rPr lang="en-US" dirty="0" smtClean="0"/>
              <a:t>.rtf</a:t>
            </a:r>
          </a:p>
          <a:p>
            <a:pPr lvl="1"/>
            <a:r>
              <a:rPr lang="en-US" dirty="0" smtClean="0"/>
              <a:t>.</a:t>
            </a:r>
            <a:r>
              <a:rPr lang="en-US" dirty="0" err="1" smtClean="0"/>
              <a:t>pdf</a:t>
            </a:r>
            <a:endParaRPr lang="en-US" dirty="0" smtClean="0"/>
          </a:p>
          <a:p>
            <a:pPr lvl="1"/>
            <a:r>
              <a:rPr lang="en-US" dirty="0" smtClean="0"/>
              <a:t>.html</a:t>
            </a:r>
          </a:p>
          <a:p>
            <a:r>
              <a:rPr lang="en-US" dirty="0" smtClean="0"/>
              <a:t>You can also specify a style with the style= option.</a:t>
            </a:r>
          </a:p>
          <a:p>
            <a:r>
              <a:rPr lang="en-US" dirty="0" smtClean="0"/>
              <a:t>More on ODS graphics later.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Basics</a:t>
            </a:r>
          </a:p>
          <a:p>
            <a:r>
              <a:rPr lang="en-US" dirty="0" smtClean="0"/>
              <a:t>Getting Data Into SAS</a:t>
            </a:r>
          </a:p>
          <a:p>
            <a:r>
              <a:rPr lang="en-US" dirty="0" smtClean="0"/>
              <a:t>Data Steps</a:t>
            </a:r>
          </a:p>
          <a:p>
            <a:r>
              <a:rPr lang="en-US" dirty="0" err="1" smtClean="0"/>
              <a:t>Procs</a:t>
            </a:r>
            <a:endParaRPr lang="en-US" dirty="0" smtClean="0"/>
          </a:p>
          <a:p>
            <a:r>
              <a:rPr lang="en-US" dirty="0" smtClean="0"/>
              <a:t>Saving Datasets and Stats</a:t>
            </a:r>
            <a:endParaRPr lang="en-US" dirty="0"/>
          </a:p>
          <a:p>
            <a:r>
              <a:rPr lang="en-US" dirty="0" smtClean="0"/>
              <a:t>Homework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You want to investigate survivorship among cancer patients in the </a:t>
            </a:r>
          </a:p>
          <a:p>
            <a:pPr>
              <a:buNone/>
            </a:pPr>
            <a:r>
              <a:rPr lang="en-US" dirty="0" smtClean="0"/>
              <a:t>Carolinas, and you have access to registries in both North and South </a:t>
            </a:r>
          </a:p>
          <a:p>
            <a:pPr>
              <a:buNone/>
            </a:pPr>
            <a:r>
              <a:rPr lang="en-US" dirty="0" smtClean="0"/>
              <a:t>Carolina.  </a:t>
            </a:r>
          </a:p>
          <a:p>
            <a:pPr>
              <a:buNone/>
            </a:pPr>
            <a:endParaRPr lang="en-US" dirty="0" smtClean="0"/>
          </a:p>
          <a:p>
            <a:pPr>
              <a:buNone/>
            </a:pPr>
            <a:r>
              <a:rPr lang="en-US" dirty="0" smtClean="0"/>
              <a:t>Import these data into SAS </a:t>
            </a:r>
            <a:r>
              <a:rPr lang="en-US" dirty="0" smtClean="0"/>
              <a:t>by whichever method you prefer, and </a:t>
            </a:r>
          </a:p>
          <a:p>
            <a:pPr>
              <a:buNone/>
            </a:pPr>
            <a:r>
              <a:rPr lang="en-US" dirty="0" smtClean="0"/>
              <a:t>combine it into one dataset (be careful because these two registries </a:t>
            </a:r>
          </a:p>
          <a:p>
            <a:pPr>
              <a:buNone/>
            </a:pPr>
            <a:r>
              <a:rPr lang="en-US" dirty="0" smtClean="0"/>
              <a:t>may not be formatted in the same way).  </a:t>
            </a:r>
          </a:p>
          <a:p>
            <a:pPr>
              <a:buNone/>
            </a:pPr>
            <a:endParaRPr lang="en-US" dirty="0" smtClean="0"/>
          </a:p>
          <a:p>
            <a:pPr>
              <a:buNone/>
            </a:pPr>
            <a:r>
              <a:rPr lang="en-US" dirty="0" smtClean="0"/>
              <a:t>U</a:t>
            </a:r>
            <a:r>
              <a:rPr lang="en-US" dirty="0" smtClean="0"/>
              <a:t>se proc freq to determine the proportion who survived </a:t>
            </a:r>
          </a:p>
          <a:p>
            <a:pPr marL="514350" indent="-514350">
              <a:buAutoNum type="arabicParenBoth"/>
            </a:pPr>
            <a:r>
              <a:rPr lang="en-US" dirty="0" smtClean="0"/>
              <a:t>Overall</a:t>
            </a:r>
          </a:p>
          <a:p>
            <a:pPr marL="514350" indent="-514350">
              <a:buAutoNum type="arabicParenBoth"/>
            </a:pPr>
            <a:r>
              <a:rPr lang="en-US" dirty="0" smtClean="0"/>
              <a:t>Among only those with lung cancer</a:t>
            </a:r>
          </a:p>
          <a:p>
            <a:pPr marL="514350" indent="-514350">
              <a:buAutoNum type="arabicParenBoth"/>
            </a:pPr>
            <a:r>
              <a:rPr lang="en-US" dirty="0" smtClean="0"/>
              <a:t>Among only those with late stage lung cancer.  </a:t>
            </a:r>
          </a:p>
          <a:p>
            <a:pPr marL="514350" indent="-514350">
              <a:buAutoNum type="arabicParenBoth"/>
            </a:pPr>
            <a:endParaRPr lang="en-US" dirty="0" smtClean="0"/>
          </a:p>
          <a:p>
            <a:pPr marL="514350" indent="-514350">
              <a:buNone/>
            </a:pPr>
            <a:r>
              <a:rPr lang="en-US" dirty="0" smtClean="0"/>
              <a:t>Turn in your output (with formatting) in addition to your code.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Basics:</a:t>
            </a:r>
            <a:br>
              <a:rPr lang="en-US" dirty="0" smtClean="0"/>
            </a:br>
            <a:r>
              <a:rPr lang="en-US" dirty="0" smtClean="0"/>
              <a:t>The Windows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4 main windows:</a:t>
            </a:r>
          </a:p>
          <a:p>
            <a:pPr lvl="1"/>
            <a:r>
              <a:rPr lang="en-US" dirty="0" smtClean="0"/>
              <a:t>The </a:t>
            </a:r>
            <a:r>
              <a:rPr lang="en-US" dirty="0" smtClean="0">
                <a:solidFill>
                  <a:srgbClr val="FF0000"/>
                </a:solidFill>
              </a:rPr>
              <a:t>editor</a:t>
            </a:r>
            <a:r>
              <a:rPr lang="en-US" dirty="0" smtClean="0"/>
              <a:t> window is for programming.</a:t>
            </a:r>
          </a:p>
          <a:p>
            <a:pPr lvl="1"/>
            <a:r>
              <a:rPr lang="en-US" dirty="0" smtClean="0"/>
              <a:t>The </a:t>
            </a:r>
            <a:r>
              <a:rPr lang="en-US" dirty="0" smtClean="0">
                <a:solidFill>
                  <a:srgbClr val="FF0000"/>
                </a:solidFill>
              </a:rPr>
              <a:t>log</a:t>
            </a:r>
            <a:r>
              <a:rPr lang="en-US" dirty="0" smtClean="0"/>
              <a:t> allows you to monitor the execution of your program.</a:t>
            </a:r>
          </a:p>
          <a:p>
            <a:pPr lvl="2"/>
            <a:r>
              <a:rPr lang="en-US" dirty="0" smtClean="0"/>
              <a:t>Red -&gt; error</a:t>
            </a:r>
          </a:p>
          <a:p>
            <a:pPr lvl="2"/>
            <a:r>
              <a:rPr lang="en-US" dirty="0" smtClean="0"/>
              <a:t>Blue -&gt; generally means you’re good, but watch out for “0 observations read”</a:t>
            </a:r>
          </a:p>
          <a:p>
            <a:pPr lvl="1"/>
            <a:r>
              <a:rPr lang="en-US" dirty="0" smtClean="0"/>
              <a:t>The </a:t>
            </a:r>
            <a:r>
              <a:rPr lang="en-US" dirty="0" smtClean="0">
                <a:solidFill>
                  <a:srgbClr val="FF0000"/>
                </a:solidFill>
              </a:rPr>
              <a:t>output</a:t>
            </a:r>
            <a:r>
              <a:rPr lang="en-US" dirty="0" smtClean="0"/>
              <a:t> window shows the results of your </a:t>
            </a:r>
            <a:r>
              <a:rPr lang="en-US" dirty="0" err="1" smtClean="0"/>
              <a:t>procs</a:t>
            </a:r>
            <a:r>
              <a:rPr lang="en-US" dirty="0" smtClean="0"/>
              <a:t> and will generally be unchanged by data steps.</a:t>
            </a:r>
          </a:p>
          <a:p>
            <a:pPr lvl="1"/>
            <a:r>
              <a:rPr lang="en-US" dirty="0" smtClean="0"/>
              <a:t>The </a:t>
            </a:r>
            <a:r>
              <a:rPr lang="en-US" dirty="0" smtClean="0">
                <a:solidFill>
                  <a:srgbClr val="FF0000"/>
                </a:solidFill>
              </a:rPr>
              <a:t>results viewer </a:t>
            </a:r>
            <a:r>
              <a:rPr lang="en-US" dirty="0" smtClean="0"/>
              <a:t>window displays results from </a:t>
            </a:r>
            <a:r>
              <a:rPr lang="en-US" dirty="0" err="1" smtClean="0"/>
              <a:t>procs</a:t>
            </a:r>
            <a:r>
              <a:rPr lang="en-US" dirty="0" smtClean="0"/>
              <a:t> in html format.  Version 9.3 always uses this window instead of the output window, but it can be called in any version with an </a:t>
            </a:r>
            <a:r>
              <a:rPr lang="en-US" dirty="0" err="1" smtClean="0"/>
              <a:t>ods</a:t>
            </a:r>
            <a:r>
              <a:rPr lang="en-US" dirty="0" smtClean="0"/>
              <a:t> html statement. </a:t>
            </a:r>
          </a:p>
          <a:p>
            <a:r>
              <a:rPr lang="en-US" dirty="0" smtClean="0"/>
              <a:t>2 secondary windows:</a:t>
            </a:r>
          </a:p>
          <a:p>
            <a:pPr lvl="1"/>
            <a:r>
              <a:rPr lang="en-US" dirty="0" smtClean="0"/>
              <a:t> </a:t>
            </a:r>
            <a:r>
              <a:rPr lang="en-US" dirty="0" smtClean="0">
                <a:solidFill>
                  <a:srgbClr val="FF0000"/>
                </a:solidFill>
              </a:rPr>
              <a:t>Explorer</a:t>
            </a:r>
            <a:r>
              <a:rPr lang="en-US" dirty="0" smtClean="0"/>
              <a:t> shows existing SAS folders and libraries.</a:t>
            </a:r>
          </a:p>
          <a:p>
            <a:pPr lvl="2"/>
            <a:r>
              <a:rPr lang="en-US" dirty="0" smtClean="0"/>
              <a:t>Your datasets will be in Work unless your have specified a different library.</a:t>
            </a:r>
          </a:p>
          <a:p>
            <a:pPr lvl="1"/>
            <a:r>
              <a:rPr lang="en-US" dirty="0" smtClean="0"/>
              <a:t> </a:t>
            </a:r>
            <a:r>
              <a:rPr lang="en-US" dirty="0" smtClean="0">
                <a:solidFill>
                  <a:srgbClr val="FF0000"/>
                </a:solidFill>
              </a:rPr>
              <a:t>Results</a:t>
            </a:r>
            <a:r>
              <a:rPr lang="en-US" dirty="0" smtClean="0"/>
              <a:t> is like a table of contents for the output/results viewer window (depending on which version you are using).</a:t>
            </a:r>
          </a:p>
          <a:p>
            <a:pPr lvl="1"/>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Data Into SAS</a:t>
            </a:r>
            <a:endParaRPr lang="en-US" dirty="0"/>
          </a:p>
        </p:txBody>
      </p:sp>
      <p:sp>
        <p:nvSpPr>
          <p:cNvPr id="3" name="Content Placeholder 2"/>
          <p:cNvSpPr>
            <a:spLocks noGrp="1"/>
          </p:cNvSpPr>
          <p:nvPr>
            <p:ph idx="1"/>
          </p:nvPr>
        </p:nvSpPr>
        <p:spPr/>
        <p:txBody>
          <a:bodyPr>
            <a:normAutofit fontScale="92500" lnSpcReduction="20000"/>
          </a:bodyPr>
          <a:lstStyle/>
          <a:p>
            <a:r>
              <a:rPr lang="en-US" dirty="0"/>
              <a:t>3</a:t>
            </a:r>
            <a:r>
              <a:rPr lang="en-US" dirty="0" smtClean="0"/>
              <a:t> ways:</a:t>
            </a:r>
          </a:p>
          <a:p>
            <a:pPr lvl="1"/>
            <a:r>
              <a:rPr lang="en-US" dirty="0" smtClean="0"/>
              <a:t>Manual input</a:t>
            </a:r>
          </a:p>
          <a:p>
            <a:pPr lvl="1"/>
            <a:r>
              <a:rPr lang="en-US" dirty="0" err="1" smtClean="0"/>
              <a:t>Infile</a:t>
            </a:r>
            <a:endParaRPr lang="en-US" dirty="0" smtClean="0"/>
          </a:p>
          <a:p>
            <a:pPr lvl="1"/>
            <a:r>
              <a:rPr lang="en-US" dirty="0" smtClean="0"/>
              <a:t>Proc </a:t>
            </a:r>
            <a:r>
              <a:rPr lang="en-US" dirty="0" smtClean="0"/>
              <a:t>import </a:t>
            </a:r>
            <a:r>
              <a:rPr lang="en-US" dirty="0" smtClean="0"/>
              <a:t>(program or use the drop down menu)</a:t>
            </a:r>
          </a:p>
          <a:p>
            <a:r>
              <a:rPr lang="en-US" dirty="0" smtClean="0"/>
              <a:t>Issues to Consider:</a:t>
            </a:r>
          </a:p>
          <a:p>
            <a:pPr lvl="1"/>
            <a:r>
              <a:rPr lang="en-US" dirty="0" smtClean="0"/>
              <a:t>Character $ verses Numeric Variables</a:t>
            </a:r>
          </a:p>
          <a:p>
            <a:pPr lvl="2"/>
            <a:r>
              <a:rPr lang="en-US" dirty="0" smtClean="0"/>
              <a:t>Once in SAS, variables </a:t>
            </a:r>
            <a:r>
              <a:rPr lang="en-US" dirty="0" smtClean="0"/>
              <a:t>can be converted </a:t>
            </a:r>
            <a:r>
              <a:rPr lang="en-US" dirty="0" smtClean="0"/>
              <a:t>back and forth with </a:t>
            </a:r>
            <a:r>
              <a:rPr lang="en-US" dirty="0" smtClean="0">
                <a:solidFill>
                  <a:srgbClr val="FF0000"/>
                </a:solidFill>
              </a:rPr>
              <a:t>put</a:t>
            </a:r>
            <a:r>
              <a:rPr lang="en-US" dirty="0" smtClean="0"/>
              <a:t> and </a:t>
            </a:r>
            <a:r>
              <a:rPr lang="en-US" dirty="0" smtClean="0">
                <a:solidFill>
                  <a:srgbClr val="FF0000"/>
                </a:solidFill>
              </a:rPr>
              <a:t>input</a:t>
            </a:r>
            <a:r>
              <a:rPr lang="en-US" dirty="0" smtClean="0"/>
              <a:t>.</a:t>
            </a:r>
          </a:p>
          <a:p>
            <a:pPr lvl="1"/>
            <a:r>
              <a:rPr lang="en-US" dirty="0" smtClean="0"/>
              <a:t>Naming and Coding</a:t>
            </a:r>
          </a:p>
          <a:p>
            <a:pPr lvl="2"/>
            <a:r>
              <a:rPr lang="en-US" dirty="0" smtClean="0"/>
              <a:t>No leading numbers and no SAS keywords</a:t>
            </a:r>
          </a:p>
          <a:p>
            <a:pPr lvl="1"/>
            <a:r>
              <a:rPr lang="en-US" dirty="0" smtClean="0"/>
              <a:t>Long verses Short Form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Clinical Trial</a:t>
            </a:r>
            <a:endParaRPr lang="en-US" dirty="0"/>
          </a:p>
        </p:txBody>
      </p:sp>
      <p:sp>
        <p:nvSpPr>
          <p:cNvPr id="3" name="Content Placeholder 2"/>
          <p:cNvSpPr>
            <a:spLocks noGrp="1"/>
          </p:cNvSpPr>
          <p:nvPr>
            <p:ph idx="1"/>
          </p:nvPr>
        </p:nvSpPr>
        <p:spPr/>
        <p:txBody>
          <a:bodyPr>
            <a:normAutofit/>
          </a:bodyPr>
          <a:lstStyle/>
          <a:p>
            <a:r>
              <a:rPr lang="en-US" dirty="0" smtClean="0"/>
              <a:t>I am involved in a clinical trial to evaluate the effect of a new drug for hypertension.</a:t>
            </a:r>
          </a:p>
          <a:p>
            <a:r>
              <a:rPr lang="en-US" dirty="0" smtClean="0"/>
              <a:t>At this point, the trial has only just begun, so I only have baseline data for 10 subjects.</a:t>
            </a:r>
          </a:p>
          <a:p>
            <a:r>
              <a:rPr lang="en-US" dirty="0" smtClean="0"/>
              <a:t>Important variables include gender, age, systolic blood pressure, and, of course, treatment assignment.</a:t>
            </a:r>
          </a:p>
          <a:p>
            <a:r>
              <a:rPr lang="en-US" dirty="0" smtClean="0"/>
              <a:t>Let’s set this up!</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Steps: </a:t>
            </a:r>
            <a:br>
              <a:rPr lang="en-US" dirty="0" smtClean="0"/>
            </a:br>
            <a:r>
              <a:rPr lang="en-US" dirty="0" smtClean="0"/>
              <a:t>Set, Sort, and Merge</a:t>
            </a:r>
            <a:endParaRPr lang="en-US" dirty="0"/>
          </a:p>
        </p:txBody>
      </p:sp>
      <p:sp>
        <p:nvSpPr>
          <p:cNvPr id="3" name="Content Placeholder 2"/>
          <p:cNvSpPr>
            <a:spLocks noGrp="1"/>
          </p:cNvSpPr>
          <p:nvPr>
            <p:ph idx="1"/>
          </p:nvPr>
        </p:nvSpPr>
        <p:spPr/>
        <p:txBody>
          <a:bodyPr>
            <a:normAutofit lnSpcReduction="10000"/>
          </a:bodyPr>
          <a:lstStyle/>
          <a:p>
            <a:r>
              <a:rPr lang="en-US" dirty="0" smtClean="0"/>
              <a:t>I can copy a dataset or append one dataset to another with </a:t>
            </a:r>
            <a:r>
              <a:rPr lang="en-US" dirty="0" smtClean="0">
                <a:solidFill>
                  <a:srgbClr val="FF0000"/>
                </a:solidFill>
              </a:rPr>
              <a:t>set</a:t>
            </a:r>
            <a:r>
              <a:rPr lang="en-US" dirty="0" smtClean="0"/>
              <a:t>.</a:t>
            </a:r>
          </a:p>
          <a:p>
            <a:pPr lvl="1"/>
            <a:r>
              <a:rPr lang="en-US" dirty="0" smtClean="0"/>
              <a:t>This will effect the number of observations/rows.</a:t>
            </a:r>
          </a:p>
          <a:p>
            <a:r>
              <a:rPr lang="en-US" dirty="0" smtClean="0"/>
              <a:t>However, if I want to combine information from the same subjects, I need to use </a:t>
            </a:r>
            <a:r>
              <a:rPr lang="en-US" dirty="0" smtClean="0">
                <a:solidFill>
                  <a:srgbClr val="FF0000"/>
                </a:solidFill>
              </a:rPr>
              <a:t>merge</a:t>
            </a:r>
            <a:r>
              <a:rPr lang="en-US" dirty="0" smtClean="0"/>
              <a:t>.</a:t>
            </a:r>
          </a:p>
          <a:p>
            <a:pPr lvl="1"/>
            <a:r>
              <a:rPr lang="en-US" dirty="0" smtClean="0"/>
              <a:t>This will effect the number of variables/columns.</a:t>
            </a:r>
          </a:p>
          <a:p>
            <a:pPr lvl="1"/>
            <a:r>
              <a:rPr lang="en-US" dirty="0" smtClean="0"/>
              <a:t>I need a unique identifier to be present in both datasets to merge them, and I have to pre-sort on this.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Steps:</a:t>
            </a:r>
            <a:br>
              <a:rPr lang="en-US" dirty="0" smtClean="0"/>
            </a:br>
            <a:r>
              <a:rPr lang="en-US" dirty="0" smtClean="0"/>
              <a:t>Creating Variables and Drop/Keep</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New variables can be exact copies of existing variables or functions thereof.</a:t>
            </a:r>
          </a:p>
          <a:p>
            <a:r>
              <a:rPr lang="en-US" dirty="0" smtClean="0"/>
              <a:t>Functions of missing variables are missing.</a:t>
            </a:r>
          </a:p>
          <a:p>
            <a:r>
              <a:rPr lang="en-US" dirty="0" smtClean="0"/>
              <a:t>Syntax: </a:t>
            </a:r>
            <a:r>
              <a:rPr lang="en-US" dirty="0" err="1" smtClean="0"/>
              <a:t>newvar</a:t>
            </a:r>
            <a:r>
              <a:rPr lang="en-US" dirty="0" smtClean="0"/>
              <a:t>=function(</a:t>
            </a:r>
            <a:r>
              <a:rPr lang="en-US" dirty="0" err="1" smtClean="0"/>
              <a:t>existingvar</a:t>
            </a:r>
            <a:r>
              <a:rPr lang="en-US" dirty="0" smtClean="0"/>
              <a:t>)</a:t>
            </a:r>
            <a:endParaRPr lang="en-US" dirty="0" smtClean="0"/>
          </a:p>
          <a:p>
            <a:r>
              <a:rPr lang="en-US" dirty="0" smtClean="0"/>
              <a:t>Useful </a:t>
            </a:r>
            <a:r>
              <a:rPr lang="en-US" dirty="0" err="1" smtClean="0"/>
              <a:t>fucntions</a:t>
            </a:r>
            <a:r>
              <a:rPr lang="en-US" dirty="0" smtClean="0"/>
              <a:t>:</a:t>
            </a:r>
          </a:p>
          <a:p>
            <a:pPr lvl="1"/>
            <a:r>
              <a:rPr lang="en-US" dirty="0" smtClean="0"/>
              <a:t>mean()</a:t>
            </a:r>
          </a:p>
          <a:p>
            <a:pPr lvl="1"/>
            <a:r>
              <a:rPr lang="en-US" dirty="0" smtClean="0"/>
              <a:t>sum()</a:t>
            </a:r>
          </a:p>
          <a:p>
            <a:pPr lvl="1"/>
            <a:r>
              <a:rPr lang="en-US" dirty="0" err="1" smtClean="0"/>
              <a:t>int</a:t>
            </a:r>
            <a:r>
              <a:rPr lang="en-US" dirty="0" smtClean="0"/>
              <a:t>()</a:t>
            </a:r>
          </a:p>
          <a:p>
            <a:r>
              <a:rPr lang="en-US" dirty="0" smtClean="0"/>
              <a:t>We can choose to retain all of our variables, </a:t>
            </a:r>
            <a:r>
              <a:rPr lang="en-US" dirty="0" smtClean="0">
                <a:solidFill>
                  <a:srgbClr val="FF0000"/>
                </a:solidFill>
              </a:rPr>
              <a:t>keep </a:t>
            </a:r>
            <a:r>
              <a:rPr lang="en-US" dirty="0" smtClean="0"/>
              <a:t>only the important ones, or </a:t>
            </a:r>
            <a:r>
              <a:rPr lang="en-US" dirty="0" smtClean="0">
                <a:solidFill>
                  <a:srgbClr val="FF0000"/>
                </a:solidFill>
              </a:rPr>
              <a:t>drop </a:t>
            </a:r>
            <a:r>
              <a:rPr lang="en-US" dirty="0" smtClean="0"/>
              <a:t>those that we no longer need.</a:t>
            </a:r>
            <a:endParaRPr lang="en-US" dirty="0" smtClean="0">
              <a:solidFill>
                <a:srgbClr val="FF0000"/>
              </a:solidFill>
            </a:endParaRP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Hypothetical Clinical Trial</a:t>
            </a:r>
            <a:endParaRPr lang="en-US" dirty="0"/>
          </a:p>
        </p:txBody>
      </p:sp>
      <p:sp>
        <p:nvSpPr>
          <p:cNvPr id="4" name="Content Placeholder 3"/>
          <p:cNvSpPr>
            <a:spLocks noGrp="1"/>
          </p:cNvSpPr>
          <p:nvPr>
            <p:ph idx="1"/>
          </p:nvPr>
        </p:nvSpPr>
        <p:spPr/>
        <p:txBody>
          <a:bodyPr/>
          <a:lstStyle/>
          <a:p>
            <a:r>
              <a:rPr lang="en-US" dirty="0" smtClean="0"/>
              <a:t>My 2 investigators have just given me the follow-up data for my 10 subjects.</a:t>
            </a:r>
          </a:p>
          <a:p>
            <a:r>
              <a:rPr lang="en-US" dirty="0" smtClean="0"/>
              <a:t>Let’s import </a:t>
            </a:r>
            <a:r>
              <a:rPr lang="en-US" dirty="0" smtClean="0"/>
              <a:t>these </a:t>
            </a:r>
            <a:r>
              <a:rPr lang="en-US" dirty="0" smtClean="0"/>
              <a:t>and put it all together.</a:t>
            </a:r>
          </a:p>
          <a:p>
            <a:r>
              <a:rPr lang="en-US" dirty="0" smtClean="0"/>
              <a:t>Then, let’s calculate a change score for each subject.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Steps:</a:t>
            </a:r>
            <a:br>
              <a:rPr lang="en-US" dirty="0" smtClean="0"/>
            </a:br>
            <a:r>
              <a:rPr lang="en-US" dirty="0" smtClean="0"/>
              <a:t>Do Loops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 loops are very helpful if you want to perform operations on only certain subsets of observations, or if the operation that you want to do depends on the data in some way.</a:t>
            </a:r>
          </a:p>
          <a:p>
            <a:r>
              <a:rPr lang="en-US" dirty="0" smtClean="0"/>
              <a:t>They are very helpful for iterative processes like simulation or numerical approximation algorithms.</a:t>
            </a:r>
          </a:p>
          <a:p>
            <a:r>
              <a:rPr lang="en-US" dirty="0" smtClean="0"/>
              <a:t>Every do loop must be closed by an end statement.</a:t>
            </a:r>
          </a:p>
          <a:p>
            <a:r>
              <a:rPr lang="en-US" dirty="0" smtClean="0"/>
              <a:t>Loops within loops are allowed and often necessary.</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TotalTime>
  <Words>1208</Words>
  <Application>Microsoft Office PowerPoint</Application>
  <PresentationFormat>On-screen Show (4:3)</PresentationFormat>
  <Paragraphs>168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An Introduction</vt:lpstr>
      <vt:lpstr>Outline</vt:lpstr>
      <vt:lpstr>Basics: The Windows</vt:lpstr>
      <vt:lpstr>Getting Data Into SAS</vt:lpstr>
      <vt:lpstr>Hypothetical Clinical Trial</vt:lpstr>
      <vt:lpstr>Data Steps:  Set, Sort, and Merge</vt:lpstr>
      <vt:lpstr>Data Steps: Creating Variables and Drop/Keep</vt:lpstr>
      <vt:lpstr>Hypothetical Clinical Trial</vt:lpstr>
      <vt:lpstr>Data Steps: Do Loops</vt:lpstr>
      <vt:lpstr>Data Steps:  If/Then</vt:lpstr>
      <vt:lpstr>Hypothetical Clinical Trial</vt:lpstr>
      <vt:lpstr>Procs</vt:lpstr>
      <vt:lpstr>Hypothetical Clinical Trial</vt:lpstr>
      <vt:lpstr>Saving Dataset and Stats: Labels and Formats</vt:lpstr>
      <vt:lpstr>Saving Datasets and Stats: Dates</vt:lpstr>
      <vt:lpstr>  Saving Datasets and Stats: Libraries and Permanent Datasets </vt:lpstr>
      <vt:lpstr>Exporting Datasets and Stats: Exporting</vt:lpstr>
      <vt:lpstr>Hypothetical Clinical Trial</vt:lpstr>
      <vt:lpstr>Exporting Datasets and Stats: ODS</vt:lpstr>
      <vt:lpstr>Homework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SAS</dc:title>
  <dc:creator>Katherine</dc:creator>
  <cp:lastModifiedBy>Katherine</cp:lastModifiedBy>
  <cp:revision>61</cp:revision>
  <dcterms:created xsi:type="dcterms:W3CDTF">2013-01-07T15:15:29Z</dcterms:created>
  <dcterms:modified xsi:type="dcterms:W3CDTF">2013-01-09T20:55:07Z</dcterms:modified>
</cp:coreProperties>
</file>