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9" r:id="rId4"/>
    <p:sldId id="273" r:id="rId5"/>
    <p:sldId id="260" r:id="rId6"/>
    <p:sldId id="261" r:id="rId7"/>
    <p:sldId id="262" r:id="rId8"/>
    <p:sldId id="274" r:id="rId9"/>
    <p:sldId id="267" r:id="rId10"/>
    <p:sldId id="263" r:id="rId11"/>
    <p:sldId id="264" r:id="rId12"/>
    <p:sldId id="269" r:id="rId13"/>
    <p:sldId id="268" r:id="rId14"/>
    <p:sldId id="271" r:id="rId15"/>
    <p:sldId id="272" r:id="rId16"/>
    <p:sldId id="266" r:id="rId17"/>
    <p:sldId id="258" r:id="rId18"/>
    <p:sldId id="270" r:id="rId1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39" autoAdjust="0"/>
  </p:normalViewPr>
  <p:slideViewPr>
    <p:cSldViewPr>
      <p:cViewPr varScale="1">
        <p:scale>
          <a:sx n="93" d="100"/>
          <a:sy n="93" d="100"/>
        </p:scale>
        <p:origin x="-2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3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064" y="-108"/>
      </p:cViewPr>
      <p:guideLst>
        <p:guide orient="horz" pos="2932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BC119-50AB-46AD-A3A0-74D87F135624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B6D32-DD8E-4D04-A3C8-6519CC0A8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7F9123C4-02DF-437D-873A-03D4E63C6BF8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B9C0E59C-234C-473E-B694-FA75C4648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ctr.musc.edu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redcap-users-request@musc.ed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edcap@musc.edu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dcap.musc.ed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REDCap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Research Electronic Data </a:t>
            </a:r>
            <a:r>
              <a:rPr lang="en-US" dirty="0" smtClean="0"/>
              <a:t>Capture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Amy Wahlquist</a:t>
            </a:r>
          </a:p>
          <a:p>
            <a:r>
              <a:rPr lang="en-US" dirty="0" smtClean="0"/>
              <a:t>February </a:t>
            </a:r>
            <a:r>
              <a:rPr lang="en-US" dirty="0" smtClean="0"/>
              <a:t>28, 2013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When Creating Forms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Drag and drop to reorder</a:t>
            </a:r>
          </a:p>
          <a:p>
            <a:r>
              <a:rPr lang="en-US" dirty="0" smtClean="0"/>
              <a:t>Copy/edit to make quick copies of similar variables</a:t>
            </a:r>
          </a:p>
          <a:p>
            <a:pPr lvl="1"/>
            <a:r>
              <a:rPr lang="en-US" dirty="0" smtClean="0"/>
              <a:t>Note that when “copy” is used, the variable name is generated and may need be changed</a:t>
            </a:r>
          </a:p>
          <a:p>
            <a:r>
              <a:rPr lang="en-US" dirty="0" smtClean="0"/>
              <a:t>Download data </a:t>
            </a:r>
            <a:r>
              <a:rPr lang="en-US" dirty="0" smtClean="0"/>
              <a:t>dictionary to Excel file to make changes and then upload new data dictionary </a:t>
            </a:r>
            <a:r>
              <a:rPr lang="en-US" dirty="0" smtClean="0"/>
              <a:t> - for large number of similar changes</a:t>
            </a:r>
            <a:endParaRPr lang="en-US" dirty="0" smtClean="0"/>
          </a:p>
          <a:p>
            <a:r>
              <a:rPr lang="en-US" dirty="0" smtClean="0"/>
              <a:t>Multiple choice options creates numeric values for options “behind the scenes”</a:t>
            </a:r>
          </a:p>
          <a:p>
            <a:pPr lvl="1"/>
            <a:r>
              <a:rPr lang="en-US" dirty="0" smtClean="0"/>
              <a:t>Always starts at 1 and increases</a:t>
            </a:r>
          </a:p>
          <a:p>
            <a:pPr lvl="1"/>
            <a:r>
              <a:rPr lang="en-US" dirty="0" smtClean="0"/>
              <a:t>Can force values you want</a:t>
            </a:r>
          </a:p>
          <a:p>
            <a:pPr lvl="1"/>
            <a:r>
              <a:rPr lang="en-US" dirty="0" smtClean="0"/>
              <a:t>Be consistent!!</a:t>
            </a:r>
          </a:p>
          <a:p>
            <a:r>
              <a:rPr lang="en-US" dirty="0" smtClean="0"/>
              <a:t>Print CRFs after creating database to have a “hard copy”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Cannot </a:t>
            </a:r>
            <a:r>
              <a:rPr lang="en-US" dirty="0" smtClean="0"/>
              <a:t>force entering data in certain units (</a:t>
            </a:r>
            <a:r>
              <a:rPr lang="en-US" dirty="0" err="1" smtClean="0"/>
              <a:t>kgs</a:t>
            </a:r>
            <a:r>
              <a:rPr lang="en-US" dirty="0" smtClean="0"/>
              <a:t>, lbs)</a:t>
            </a:r>
          </a:p>
          <a:p>
            <a:pPr lvl="1"/>
            <a:r>
              <a:rPr lang="en-US" dirty="0" smtClean="0"/>
              <a:t>Add a field note to remind the data entry person</a:t>
            </a:r>
          </a:p>
          <a:p>
            <a:r>
              <a:rPr lang="en-US" dirty="0" smtClean="0"/>
              <a:t>Calculations will remain missing if any of the variables used to create it are missing</a:t>
            </a:r>
          </a:p>
          <a:p>
            <a:r>
              <a:rPr lang="en-US" dirty="0" smtClean="0"/>
              <a:t>Creating adverse event </a:t>
            </a:r>
            <a:r>
              <a:rPr lang="en-US" dirty="0" smtClean="0"/>
              <a:t>forms - still not a great way to do this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Longitudinal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 events</a:t>
            </a:r>
          </a:p>
          <a:p>
            <a:pPr lvl="1"/>
            <a:r>
              <a:rPr lang="en-US" dirty="0" smtClean="0"/>
              <a:t>If you use the same # days offset (1,1,1, etc), events will be alphabetized</a:t>
            </a:r>
          </a:p>
          <a:p>
            <a:pPr lvl="1"/>
            <a:r>
              <a:rPr lang="en-US" dirty="0" smtClean="0"/>
              <a:t>Create arms if necessary (different schedule of events)</a:t>
            </a:r>
          </a:p>
          <a:p>
            <a:r>
              <a:rPr lang="en-US" dirty="0" smtClean="0"/>
              <a:t>Designate </a:t>
            </a:r>
            <a:r>
              <a:rPr lang="en-US" dirty="0" smtClean="0"/>
              <a:t>instruments for </a:t>
            </a:r>
            <a:r>
              <a:rPr lang="en-US" dirty="0" smtClean="0"/>
              <a:t>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Must have </a:t>
            </a:r>
            <a:r>
              <a:rPr lang="en-US" dirty="0" smtClean="0"/>
              <a:t>enabled “Scheduling </a:t>
            </a:r>
            <a:r>
              <a:rPr lang="en-US" dirty="0" smtClean="0"/>
              <a:t>Module” under </a:t>
            </a:r>
            <a:r>
              <a:rPr lang="en-US" dirty="0" smtClean="0"/>
              <a:t>optional modules and customizations on “Project Setup”</a:t>
            </a:r>
            <a:endParaRPr lang="en-US" dirty="0" smtClean="0"/>
          </a:p>
          <a:p>
            <a:r>
              <a:rPr lang="en-US" dirty="0" smtClean="0"/>
              <a:t>Scheduling</a:t>
            </a:r>
          </a:p>
          <a:p>
            <a:pPr lvl="1"/>
            <a:r>
              <a:rPr lang="en-US" dirty="0" smtClean="0"/>
              <a:t>Generate schedule for each patient based on events</a:t>
            </a:r>
          </a:p>
          <a:p>
            <a:pPr lvl="1"/>
            <a:r>
              <a:rPr lang="en-US" dirty="0" smtClean="0"/>
              <a:t>Modify/add visits as needed</a:t>
            </a:r>
          </a:p>
          <a:p>
            <a:pPr lvl="1"/>
            <a:r>
              <a:rPr lang="en-US" dirty="0" smtClean="0"/>
              <a:t>Can print for records</a:t>
            </a:r>
          </a:p>
          <a:p>
            <a:r>
              <a:rPr lang="en-US" dirty="0" smtClean="0"/>
              <a:t>Calendar tool</a:t>
            </a:r>
          </a:p>
          <a:p>
            <a:pPr lvl="1"/>
            <a:r>
              <a:rPr lang="en-US" dirty="0" smtClean="0"/>
              <a:t>Add other events – per patient or in general</a:t>
            </a:r>
          </a:p>
          <a:p>
            <a:pPr lvl="1"/>
            <a:r>
              <a:rPr lang="en-US" dirty="0" smtClean="0"/>
              <a:t>Agenda (upcoming for all patients)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Export/Import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Export</a:t>
            </a:r>
          </a:p>
          <a:p>
            <a:pPr lvl="1"/>
            <a:r>
              <a:rPr lang="en-US" dirty="0" smtClean="0"/>
              <a:t>“Simple” takes all </a:t>
            </a:r>
            <a:r>
              <a:rPr lang="en-US" dirty="0" smtClean="0"/>
              <a:t>variables (that you have permission to download)</a:t>
            </a:r>
            <a:endParaRPr lang="en-US" dirty="0" smtClean="0"/>
          </a:p>
          <a:p>
            <a:pPr lvl="1"/>
            <a:r>
              <a:rPr lang="en-US" dirty="0" smtClean="0"/>
              <a:t>“Advanced”</a:t>
            </a:r>
          </a:p>
          <a:p>
            <a:pPr lvl="2"/>
            <a:r>
              <a:rPr lang="en-US" dirty="0" smtClean="0"/>
              <a:t>Choose forms/variables to export</a:t>
            </a:r>
          </a:p>
          <a:p>
            <a:pPr lvl="2"/>
            <a:r>
              <a:rPr lang="en-US" dirty="0" smtClean="0"/>
              <a:t>De-identification options</a:t>
            </a:r>
          </a:p>
          <a:p>
            <a:pPr lvl="1"/>
            <a:r>
              <a:rPr lang="en-US" dirty="0" smtClean="0"/>
              <a:t>Citation notice</a:t>
            </a:r>
          </a:p>
          <a:p>
            <a:pPr lvl="1"/>
            <a:r>
              <a:rPr lang="en-US" dirty="0" smtClean="0"/>
              <a:t>Software – need to download all files provided</a:t>
            </a:r>
          </a:p>
          <a:p>
            <a:pPr lvl="2"/>
            <a:r>
              <a:rPr lang="en-US" dirty="0" smtClean="0"/>
              <a:t>Excel, SPSS, SAS , R,  STATA</a:t>
            </a:r>
          </a:p>
          <a:p>
            <a:r>
              <a:rPr lang="en-US" dirty="0" smtClean="0"/>
              <a:t>Data import</a:t>
            </a:r>
          </a:p>
          <a:p>
            <a:pPr lvl="1"/>
            <a:r>
              <a:rPr lang="en-US" dirty="0" smtClean="0"/>
              <a:t>Data must be in same format as </a:t>
            </a:r>
            <a:r>
              <a:rPr lang="en-US" dirty="0" err="1" smtClean="0"/>
              <a:t>REDCap</a:t>
            </a:r>
            <a:r>
              <a:rPr lang="en-US" dirty="0" smtClean="0"/>
              <a:t> </a:t>
            </a:r>
            <a:r>
              <a:rPr lang="en-US" dirty="0" smtClean="0"/>
              <a:t>database (.</a:t>
            </a:r>
            <a:r>
              <a:rPr lang="en-US" dirty="0" err="1" smtClean="0"/>
              <a:t>csv</a:t>
            </a:r>
            <a:r>
              <a:rPr lang="en-US" dirty="0" smtClean="0"/>
              <a:t> </a:t>
            </a:r>
            <a:r>
              <a:rPr lang="en-US" dirty="0" smtClean="0"/>
              <a:t>file)</a:t>
            </a:r>
            <a:endParaRPr lang="en-US" dirty="0" smtClean="0"/>
          </a:p>
          <a:p>
            <a:pPr lvl="1"/>
            <a:r>
              <a:rPr lang="en-US" dirty="0" smtClean="0"/>
              <a:t>Won’t create variables – only import data into existing variables</a:t>
            </a:r>
          </a:p>
          <a:p>
            <a:pPr lvl="1"/>
            <a:r>
              <a:rPr lang="en-US" dirty="0" smtClean="0"/>
              <a:t>**This is different from the data dictionary upload which </a:t>
            </a:r>
            <a:r>
              <a:rPr lang="en-US" i="1" u="sng" dirty="0" smtClean="0"/>
              <a:t>will create variables</a:t>
            </a:r>
            <a:r>
              <a:rPr lang="en-US" dirty="0" smtClean="0"/>
              <a:t>**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Tools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comparison tool</a:t>
            </a:r>
          </a:p>
          <a:p>
            <a:r>
              <a:rPr lang="en-US" dirty="0" smtClean="0"/>
              <a:t>Logging</a:t>
            </a:r>
          </a:p>
          <a:p>
            <a:r>
              <a:rPr lang="en-US" dirty="0" smtClean="0"/>
              <a:t>File repository</a:t>
            </a:r>
          </a:p>
          <a:p>
            <a:r>
              <a:rPr lang="en-US" dirty="0" smtClean="0"/>
              <a:t>User rights – be careful with default options (especially exporting rights)</a:t>
            </a:r>
          </a:p>
          <a:p>
            <a:pPr lvl="1"/>
            <a:r>
              <a:rPr lang="en-US" dirty="0" smtClean="0"/>
              <a:t>Data access groups – limits access to database </a:t>
            </a:r>
            <a:r>
              <a:rPr lang="en-US" dirty="0" smtClean="0"/>
              <a:t>records</a:t>
            </a:r>
          </a:p>
          <a:p>
            <a:pPr lvl="1"/>
            <a:r>
              <a:rPr lang="en-US" dirty="0" smtClean="0"/>
              <a:t>Check permissions when you add a new form</a:t>
            </a:r>
            <a:endParaRPr lang="en-US" dirty="0" smtClean="0"/>
          </a:p>
          <a:p>
            <a:r>
              <a:rPr lang="en-US" dirty="0" smtClean="0"/>
              <a:t>Graphical view and stats – quick and dirty view</a:t>
            </a:r>
          </a:p>
          <a:p>
            <a:r>
              <a:rPr lang="en-US" dirty="0" smtClean="0"/>
              <a:t>Data quality</a:t>
            </a:r>
          </a:p>
          <a:p>
            <a:r>
              <a:rPr lang="en-US" dirty="0" smtClean="0"/>
              <a:t>Report builder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Request through “Project Setup”</a:t>
            </a:r>
          </a:p>
          <a:p>
            <a:r>
              <a:rPr lang="en-US" dirty="0" smtClean="0"/>
              <a:t>Request </a:t>
            </a:r>
            <a:r>
              <a:rPr lang="en-US" dirty="0" smtClean="0"/>
              <a:t>Service through </a:t>
            </a:r>
            <a:r>
              <a:rPr lang="en-US" dirty="0" smtClean="0"/>
              <a:t>SPARK</a:t>
            </a:r>
          </a:p>
          <a:p>
            <a:pPr lvl="1"/>
            <a:r>
              <a:rPr lang="en-US" dirty="0" smtClean="0">
                <a:hlinkClick r:id="rId3"/>
              </a:rPr>
              <a:t>https://sctr.musc.edu/</a:t>
            </a: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 smtClean="0"/>
              <a:t>in “production” - changes are not “live” until submitted for approval (use draft mode)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REDCap</a:t>
            </a:r>
            <a:r>
              <a:rPr lang="en-US" dirty="0" smtClean="0"/>
              <a:t> Shared Library </a:t>
            </a:r>
          </a:p>
          <a:p>
            <a:pPr lvl="1"/>
            <a:r>
              <a:rPr lang="en-US" dirty="0" smtClean="0"/>
              <a:t>Forms already created and </a:t>
            </a:r>
            <a:r>
              <a:rPr lang="en-US" dirty="0" smtClean="0"/>
              <a:t>validated </a:t>
            </a:r>
            <a:r>
              <a:rPr lang="en-US" dirty="0" smtClean="0"/>
              <a:t>can be imported directly into library</a:t>
            </a:r>
          </a:p>
          <a:p>
            <a:r>
              <a:rPr lang="en-US" dirty="0" smtClean="0"/>
              <a:t>Listserv:</a:t>
            </a:r>
          </a:p>
          <a:p>
            <a:pPr lvl="1"/>
            <a:r>
              <a:rPr lang="en-US" dirty="0" smtClean="0"/>
              <a:t>email </a:t>
            </a:r>
            <a:r>
              <a:rPr lang="en-US" u="sng" dirty="0" smtClean="0">
                <a:hlinkClick r:id="rId3"/>
              </a:rPr>
              <a:t>redcap-users-request@musc.edu</a:t>
            </a:r>
            <a:r>
              <a:rPr lang="en-US" dirty="0" smtClean="0"/>
              <a:t> (in body of message, type the word “subscribe”)</a:t>
            </a:r>
          </a:p>
          <a:p>
            <a:r>
              <a:rPr lang="en-US" dirty="0" smtClean="0"/>
              <a:t>Email </a:t>
            </a:r>
            <a:r>
              <a:rPr lang="en-US" dirty="0" smtClean="0">
                <a:hlinkClick r:id="rId4"/>
              </a:rPr>
              <a:t>redcap@musc.edu</a:t>
            </a:r>
            <a:r>
              <a:rPr lang="en-US" dirty="0" smtClean="0"/>
              <a:t> (to reach administrators)</a:t>
            </a:r>
          </a:p>
          <a:p>
            <a:r>
              <a:rPr lang="en-US" dirty="0" err="1" smtClean="0"/>
              <a:t>REDCap</a:t>
            </a:r>
            <a:r>
              <a:rPr lang="en-US" dirty="0" smtClean="0"/>
              <a:t> videos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Parent Child </a:t>
            </a:r>
            <a:r>
              <a:rPr lang="en-US" dirty="0" smtClean="0"/>
              <a:t>Linking (cannot be used with longitudinal)</a:t>
            </a:r>
            <a:endParaRPr lang="en-US" dirty="0" smtClean="0"/>
          </a:p>
          <a:p>
            <a:r>
              <a:rPr lang="en-US" dirty="0" smtClean="0"/>
              <a:t>Double Data </a:t>
            </a:r>
            <a:r>
              <a:rPr lang="en-US" dirty="0" smtClean="0"/>
              <a:t>Entry</a:t>
            </a:r>
          </a:p>
          <a:p>
            <a:r>
              <a:rPr lang="en-US" dirty="0" smtClean="0"/>
              <a:t>Randomization Module (needs certain user rights)</a:t>
            </a:r>
          </a:p>
          <a:p>
            <a:r>
              <a:rPr lang="en-US" dirty="0" smtClean="0"/>
              <a:t>Surveys – can now do multiple surveys in the same database</a:t>
            </a:r>
          </a:p>
          <a:p>
            <a:r>
              <a:rPr lang="en-US" dirty="0" smtClean="0"/>
              <a:t>Data Quality</a:t>
            </a:r>
          </a:p>
          <a:p>
            <a:r>
              <a:rPr lang="en-US" smtClean="0"/>
              <a:t>Report Builder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u="sng" dirty="0" smtClean="0">
                <a:hlinkClick r:id="rId3"/>
              </a:rPr>
              <a:t>https://redcap.musc.edu</a:t>
            </a:r>
            <a:endParaRPr lang="en-US" dirty="0" smtClean="0"/>
          </a:p>
          <a:p>
            <a:r>
              <a:rPr lang="en-US" dirty="0" smtClean="0"/>
              <a:t>Login with </a:t>
            </a:r>
            <a:r>
              <a:rPr lang="en-US" dirty="0" err="1" smtClean="0"/>
              <a:t>NetID</a:t>
            </a:r>
            <a:r>
              <a:rPr lang="en-US" dirty="0" smtClean="0"/>
              <a:t> and password</a:t>
            </a:r>
          </a:p>
          <a:p>
            <a:r>
              <a:rPr lang="en-US" dirty="0" smtClean="0"/>
              <a:t>Welcome screen</a:t>
            </a:r>
          </a:p>
          <a:p>
            <a:pPr lvl="1"/>
            <a:r>
              <a:rPr lang="en-US" dirty="0" smtClean="0"/>
              <a:t>Home</a:t>
            </a:r>
          </a:p>
          <a:p>
            <a:pPr lvl="1"/>
            <a:r>
              <a:rPr lang="en-US" dirty="0" smtClean="0"/>
              <a:t>My Projects – list of all projects you currently have access to</a:t>
            </a:r>
          </a:p>
          <a:p>
            <a:pPr lvl="1"/>
            <a:r>
              <a:rPr lang="en-US" dirty="0" smtClean="0"/>
              <a:t>Create New Project</a:t>
            </a:r>
          </a:p>
          <a:p>
            <a:pPr lvl="1"/>
            <a:r>
              <a:rPr lang="en-US" dirty="0" smtClean="0"/>
              <a:t>Training Resources – videos</a:t>
            </a:r>
          </a:p>
          <a:p>
            <a:pPr lvl="1"/>
            <a:r>
              <a:rPr lang="en-US" dirty="0" smtClean="0"/>
              <a:t>Help and FAQ</a:t>
            </a:r>
          </a:p>
          <a:p>
            <a:pPr lvl="1"/>
            <a:r>
              <a:rPr lang="en-US" dirty="0" smtClean="0"/>
              <a:t>Send-It – Secure data transfer 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new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Project title</a:t>
            </a:r>
          </a:p>
          <a:p>
            <a:r>
              <a:rPr lang="en-US" dirty="0" smtClean="0"/>
              <a:t>Purpose </a:t>
            </a:r>
          </a:p>
          <a:p>
            <a:pPr lvl="1"/>
            <a:r>
              <a:rPr lang="en-US" dirty="0" smtClean="0"/>
              <a:t>If you choose research, then you need PI name, IRB number, type of research</a:t>
            </a:r>
          </a:p>
          <a:p>
            <a:pPr lvl="2"/>
            <a:r>
              <a:rPr lang="en-US" dirty="0" smtClean="0"/>
              <a:t>None is required, but helpful to have all information</a:t>
            </a:r>
          </a:p>
          <a:p>
            <a:pPr lvl="1"/>
            <a:r>
              <a:rPr lang="en-US" dirty="0" smtClean="0"/>
              <a:t>If you choose other, then give description</a:t>
            </a:r>
          </a:p>
          <a:p>
            <a:r>
              <a:rPr lang="en-US" dirty="0" smtClean="0"/>
              <a:t>Start project from scratch or begin with template?</a:t>
            </a:r>
          </a:p>
          <a:p>
            <a:pPr lvl="1"/>
            <a:r>
              <a:rPr lang="en-US" dirty="0" smtClean="0"/>
              <a:t>If beginning with a template, cannot “go back” and w</a:t>
            </a:r>
            <a:r>
              <a:rPr lang="en-US" dirty="0" smtClean="0"/>
              <a:t>ill have to make all changes manually – by enabling options you want to add</a:t>
            </a:r>
          </a:p>
          <a:p>
            <a:r>
              <a:rPr lang="en-US" dirty="0" smtClean="0"/>
              <a:t>Templates available</a:t>
            </a:r>
            <a:endParaRPr lang="en-US" dirty="0" smtClean="0"/>
          </a:p>
          <a:p>
            <a:pPr lvl="1"/>
            <a:r>
              <a:rPr lang="en-US" dirty="0" smtClean="0"/>
              <a:t>Basic Demography</a:t>
            </a:r>
            <a:endParaRPr lang="en-US" dirty="0" smtClean="0"/>
          </a:p>
          <a:p>
            <a:pPr lvl="1"/>
            <a:r>
              <a:rPr lang="en-US" dirty="0" smtClean="0"/>
              <a:t>Classic Database</a:t>
            </a:r>
            <a:endParaRPr lang="en-US" dirty="0" smtClean="0"/>
          </a:p>
          <a:p>
            <a:pPr lvl="1"/>
            <a:r>
              <a:rPr lang="en-US" dirty="0" smtClean="0"/>
              <a:t>Human Cancer Tissue </a:t>
            </a:r>
            <a:r>
              <a:rPr lang="en-US" dirty="0" err="1" smtClean="0"/>
              <a:t>Biobank</a:t>
            </a:r>
            <a:endParaRPr lang="en-US" dirty="0" smtClean="0"/>
          </a:p>
          <a:p>
            <a:pPr lvl="1"/>
            <a:r>
              <a:rPr lang="en-US" dirty="0" smtClean="0"/>
              <a:t>Longitudinal Database (1 or 2 arms)</a:t>
            </a:r>
          </a:p>
          <a:p>
            <a:pPr lvl="1"/>
            <a:r>
              <a:rPr lang="en-US" dirty="0" smtClean="0"/>
              <a:t>Multiple Surveys (classic or longitudinal)</a:t>
            </a:r>
          </a:p>
          <a:p>
            <a:pPr lvl="1"/>
            <a:r>
              <a:rPr lang="en-US" dirty="0" smtClean="0"/>
              <a:t>Project Tracking Database</a:t>
            </a:r>
          </a:p>
          <a:p>
            <a:pPr lvl="1"/>
            <a:r>
              <a:rPr lang="en-US" dirty="0" smtClean="0"/>
              <a:t>Randomized Clinical Trial</a:t>
            </a:r>
          </a:p>
          <a:p>
            <a:pPr lvl="1"/>
            <a:r>
              <a:rPr lang="en-US" dirty="0" smtClean="0"/>
              <a:t>Single Survey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Project Home </a:t>
            </a:r>
          </a:p>
          <a:p>
            <a:pPr lvl="1"/>
            <a:r>
              <a:rPr lang="en-US" dirty="0" smtClean="0"/>
              <a:t>Quick Tasks  - Check </a:t>
            </a:r>
            <a:r>
              <a:rPr lang="en-US" dirty="0" smtClean="0"/>
              <a:t>data quality (once data is collected)</a:t>
            </a:r>
          </a:p>
          <a:p>
            <a:pPr lvl="1"/>
            <a:r>
              <a:rPr lang="en-US" dirty="0" smtClean="0"/>
              <a:t>Current users</a:t>
            </a:r>
          </a:p>
          <a:p>
            <a:pPr lvl="1"/>
            <a:r>
              <a:rPr lang="en-US" dirty="0" smtClean="0"/>
              <a:t>Project statistics</a:t>
            </a:r>
          </a:p>
          <a:p>
            <a:r>
              <a:rPr lang="en-US" dirty="0" smtClean="0"/>
              <a:t>Project Setup</a:t>
            </a:r>
          </a:p>
          <a:p>
            <a:pPr lvl="1"/>
            <a:r>
              <a:rPr lang="en-US" dirty="0" smtClean="0"/>
              <a:t>Project status</a:t>
            </a:r>
            <a:endParaRPr lang="en-US" dirty="0" smtClean="0"/>
          </a:p>
          <a:p>
            <a:pPr lvl="1"/>
            <a:r>
              <a:rPr lang="en-US" dirty="0" smtClean="0"/>
              <a:t>Main project settings </a:t>
            </a:r>
            <a:r>
              <a:rPr lang="en-US" dirty="0" smtClean="0"/>
              <a:t>– change </a:t>
            </a:r>
            <a:r>
              <a:rPr lang="en-US" dirty="0" smtClean="0"/>
              <a:t>title/purpose and make customizations</a:t>
            </a:r>
            <a:endParaRPr lang="en-US" dirty="0" smtClean="0"/>
          </a:p>
          <a:p>
            <a:pPr lvl="1"/>
            <a:r>
              <a:rPr lang="en-US" dirty="0" smtClean="0"/>
              <a:t>**</a:t>
            </a:r>
            <a:r>
              <a:rPr lang="en-US" dirty="0" smtClean="0"/>
              <a:t>Design data collection instruments – data dictionary**</a:t>
            </a:r>
            <a:endParaRPr lang="en-US" dirty="0" smtClean="0"/>
          </a:p>
          <a:p>
            <a:pPr lvl="1"/>
            <a:r>
              <a:rPr lang="en-US" dirty="0" smtClean="0"/>
              <a:t>Optional modules and customizations/user rights</a:t>
            </a:r>
          </a:p>
          <a:p>
            <a:pPr lvl="1"/>
            <a:r>
              <a:rPr lang="en-US" dirty="0" smtClean="0"/>
              <a:t>Change status/draft mode</a:t>
            </a:r>
          </a:p>
          <a:p>
            <a:r>
              <a:rPr lang="en-US" dirty="0" smtClean="0"/>
              <a:t>Other </a:t>
            </a:r>
            <a:r>
              <a:rPr lang="en-US" dirty="0" smtClean="0"/>
              <a:t>Functionality</a:t>
            </a:r>
          </a:p>
          <a:p>
            <a:pPr lvl="1"/>
            <a:r>
              <a:rPr lang="en-US" dirty="0" smtClean="0"/>
              <a:t>Copy/delete/erase/archive </a:t>
            </a:r>
            <a:r>
              <a:rPr lang="en-US" dirty="0" smtClean="0"/>
              <a:t>database</a:t>
            </a:r>
          </a:p>
          <a:p>
            <a:r>
              <a:rPr lang="en-US" dirty="0" smtClean="0"/>
              <a:t>Project Revision History</a:t>
            </a:r>
          </a:p>
          <a:p>
            <a:r>
              <a:rPr lang="en-US" dirty="0" smtClean="0"/>
              <a:t>Menu </a:t>
            </a:r>
            <a:r>
              <a:rPr lang="en-US" dirty="0" smtClean="0"/>
              <a:t>(on left)</a:t>
            </a:r>
          </a:p>
          <a:p>
            <a:pPr lvl="1"/>
            <a:r>
              <a:rPr lang="en-US" dirty="0" smtClean="0"/>
              <a:t>Data </a:t>
            </a:r>
            <a:r>
              <a:rPr lang="en-US" dirty="0" smtClean="0"/>
              <a:t>collection instruments</a:t>
            </a:r>
            <a:endParaRPr lang="en-US" dirty="0" smtClean="0"/>
          </a:p>
          <a:p>
            <a:pPr lvl="1"/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Help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template – some forms </a:t>
            </a:r>
            <a:r>
              <a:rPr lang="en-US" dirty="0" smtClean="0"/>
              <a:t>created automatically</a:t>
            </a:r>
          </a:p>
          <a:p>
            <a:pPr lvl="1"/>
            <a:r>
              <a:rPr lang="en-US" dirty="0" smtClean="0"/>
              <a:t>Can </a:t>
            </a:r>
            <a:r>
              <a:rPr lang="en-US" dirty="0" smtClean="0"/>
              <a:t>modify/rename/delete/reorder</a:t>
            </a:r>
            <a:endParaRPr lang="en-US" dirty="0" smtClean="0"/>
          </a:p>
          <a:p>
            <a:r>
              <a:rPr lang="en-US" dirty="0" smtClean="0"/>
              <a:t>**1</a:t>
            </a:r>
            <a:r>
              <a:rPr lang="en-US" baseline="30000" dirty="0" smtClean="0"/>
              <a:t>st</a:t>
            </a:r>
            <a:r>
              <a:rPr lang="en-US" dirty="0" smtClean="0"/>
              <a:t> variable on 1</a:t>
            </a:r>
            <a:r>
              <a:rPr lang="en-US" baseline="30000" dirty="0" smtClean="0"/>
              <a:t>st</a:t>
            </a:r>
            <a:r>
              <a:rPr lang="en-US" dirty="0" smtClean="0"/>
              <a:t> form is the unique identifier for database**</a:t>
            </a:r>
          </a:p>
          <a:p>
            <a:r>
              <a:rPr lang="en-US" dirty="0" smtClean="0"/>
              <a:t>Add forms/variables as needed</a:t>
            </a:r>
          </a:p>
          <a:p>
            <a:pPr lvl="1"/>
            <a:r>
              <a:rPr lang="en-US" dirty="0" smtClean="0"/>
              <a:t>Variable names must be unique – not case sensitive</a:t>
            </a:r>
          </a:p>
          <a:p>
            <a:pPr lvl="1"/>
            <a:r>
              <a:rPr lang="en-US" dirty="0" smtClean="0"/>
              <a:t>Variable labels can be reused (not always recommended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Text box</a:t>
            </a:r>
          </a:p>
          <a:p>
            <a:pPr lvl="1"/>
            <a:r>
              <a:rPr lang="en-US" dirty="0" smtClean="0"/>
              <a:t>Used for all “free” entry including strings, </a:t>
            </a:r>
            <a:r>
              <a:rPr lang="en-US" dirty="0" err="1" smtClean="0"/>
              <a:t>numerics</a:t>
            </a:r>
            <a:r>
              <a:rPr lang="en-US" dirty="0" smtClean="0"/>
              <a:t>, dates</a:t>
            </a:r>
          </a:p>
          <a:p>
            <a:r>
              <a:rPr lang="en-US" dirty="0" smtClean="0"/>
              <a:t>Notes box – no </a:t>
            </a:r>
            <a:r>
              <a:rPr lang="en-US" dirty="0" smtClean="0"/>
              <a:t>validation available, </a:t>
            </a:r>
            <a:r>
              <a:rPr lang="en-US" dirty="0" smtClean="0"/>
              <a:t>bad for analysis</a:t>
            </a:r>
          </a:p>
          <a:p>
            <a:r>
              <a:rPr lang="en-US" dirty="0" smtClean="0"/>
              <a:t>Calculated field</a:t>
            </a:r>
          </a:p>
          <a:p>
            <a:pPr lvl="1"/>
            <a:r>
              <a:rPr lang="en-US" dirty="0" smtClean="0"/>
              <a:t>Must provide equation for calculation</a:t>
            </a:r>
          </a:p>
          <a:p>
            <a:pPr lvl="1"/>
            <a:r>
              <a:rPr lang="en-US" dirty="0" smtClean="0"/>
              <a:t>Use previously defined variables or </a:t>
            </a:r>
            <a:r>
              <a:rPr lang="en-US" dirty="0" smtClean="0"/>
              <a:t>constants – this can be from other forms</a:t>
            </a:r>
            <a:endParaRPr lang="en-US" dirty="0" smtClean="0"/>
          </a:p>
          <a:p>
            <a:r>
              <a:rPr lang="en-US" dirty="0" smtClean="0"/>
              <a:t>Multiple choice – only one answer</a:t>
            </a:r>
          </a:p>
          <a:p>
            <a:pPr lvl="1"/>
            <a:r>
              <a:rPr lang="en-US" dirty="0" smtClean="0"/>
              <a:t>Drop </a:t>
            </a:r>
            <a:r>
              <a:rPr lang="en-US" dirty="0" smtClean="0"/>
              <a:t>down </a:t>
            </a:r>
            <a:r>
              <a:rPr lang="en-US" dirty="0" smtClean="0"/>
              <a:t>list</a:t>
            </a:r>
          </a:p>
          <a:p>
            <a:pPr lvl="1"/>
            <a:r>
              <a:rPr lang="en-US" dirty="0" smtClean="0"/>
              <a:t>Radio buttons</a:t>
            </a:r>
            <a:endParaRPr lang="en-US" dirty="0" smtClean="0"/>
          </a:p>
          <a:p>
            <a:r>
              <a:rPr lang="en-US" dirty="0" smtClean="0"/>
              <a:t>Checkboxes (more than one answer) – </a:t>
            </a:r>
            <a:r>
              <a:rPr lang="en-US" dirty="0" err="1" smtClean="0"/>
              <a:t>REDCap</a:t>
            </a:r>
            <a:r>
              <a:rPr lang="en-US" dirty="0" smtClean="0"/>
              <a:t> creates </a:t>
            </a:r>
            <a:r>
              <a:rPr lang="en-US" dirty="0" smtClean="0"/>
              <a:t>dummy </a:t>
            </a:r>
            <a:r>
              <a:rPr lang="en-US" dirty="0" smtClean="0"/>
              <a:t>variables for you</a:t>
            </a:r>
          </a:p>
          <a:p>
            <a:r>
              <a:rPr lang="en-US" dirty="0" smtClean="0"/>
              <a:t>Yes/No</a:t>
            </a:r>
          </a:p>
          <a:p>
            <a:r>
              <a:rPr lang="en-US" dirty="0" smtClean="0"/>
              <a:t>True/False</a:t>
            </a:r>
          </a:p>
          <a:p>
            <a:r>
              <a:rPr lang="en-US" dirty="0" smtClean="0"/>
              <a:t>Slider/Visual Analog Scale</a:t>
            </a:r>
          </a:p>
          <a:p>
            <a:r>
              <a:rPr lang="en-US" dirty="0" smtClean="0"/>
              <a:t>File upload</a:t>
            </a:r>
          </a:p>
          <a:p>
            <a:r>
              <a:rPr lang="en-US" dirty="0" smtClean="0"/>
              <a:t>Descriptive </a:t>
            </a:r>
            <a:r>
              <a:rPr lang="en-US" dirty="0" smtClean="0"/>
              <a:t>text – with optional image/file attachment</a:t>
            </a:r>
            <a:endParaRPr lang="en-US" dirty="0" smtClean="0"/>
          </a:p>
          <a:p>
            <a:r>
              <a:rPr lang="en-US" dirty="0" smtClean="0"/>
              <a:t>Begin new section (must </a:t>
            </a:r>
            <a:r>
              <a:rPr lang="en-US" dirty="0" smtClean="0"/>
              <a:t>have at least one variable after header before section can be added) *not an option for the </a:t>
            </a:r>
            <a:r>
              <a:rPr lang="en-US" dirty="0" smtClean="0"/>
              <a:t>last </a:t>
            </a:r>
            <a:r>
              <a:rPr lang="en-US" dirty="0" smtClean="0"/>
              <a:t>variable on a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(text box)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Date</a:t>
            </a:r>
          </a:p>
          <a:p>
            <a:pPr lvl="1"/>
            <a:r>
              <a:rPr lang="en-US" dirty="0" smtClean="0"/>
              <a:t>Validation </a:t>
            </a:r>
            <a:r>
              <a:rPr lang="en-US" dirty="0" smtClean="0"/>
              <a:t>(date) allows for calendar to pop up and makes sure date is entered in usable format </a:t>
            </a:r>
          </a:p>
          <a:p>
            <a:pPr lvl="2"/>
            <a:r>
              <a:rPr lang="en-US" dirty="0" smtClean="0"/>
              <a:t>Use pop up calendar to choose date or enter with keyboard</a:t>
            </a:r>
          </a:p>
          <a:p>
            <a:pPr lvl="2"/>
            <a:r>
              <a:rPr lang="en-US" dirty="0" smtClean="0"/>
              <a:t>Different date format options</a:t>
            </a:r>
          </a:p>
          <a:p>
            <a:pPr lvl="1"/>
            <a:r>
              <a:rPr lang="en-US" dirty="0" smtClean="0"/>
              <a:t>If possibility for missing information (e.g., day), consider entering day, month, and year separately instead of date </a:t>
            </a:r>
          </a:p>
          <a:p>
            <a:r>
              <a:rPr lang="en-US" dirty="0" smtClean="0"/>
              <a:t>Number/Integer</a:t>
            </a:r>
          </a:p>
          <a:p>
            <a:pPr lvl="1"/>
            <a:r>
              <a:rPr lang="en-US" dirty="0" smtClean="0"/>
              <a:t>Add ranges  - warns if outside range, but still allows </a:t>
            </a:r>
            <a:r>
              <a:rPr lang="en-US" dirty="0" smtClean="0"/>
              <a:t>it</a:t>
            </a:r>
          </a:p>
          <a:p>
            <a:pPr lvl="1"/>
            <a:r>
              <a:rPr lang="en-US" dirty="0" smtClean="0"/>
              <a:t>Decimal place option – doesn’t tell you on the form until you enter it wrong – can use field note option</a:t>
            </a:r>
            <a:endParaRPr lang="en-US" dirty="0" smtClean="0"/>
          </a:p>
          <a:p>
            <a:r>
              <a:rPr lang="en-US" dirty="0" smtClean="0"/>
              <a:t>Others</a:t>
            </a:r>
          </a:p>
          <a:p>
            <a:pPr lvl="1"/>
            <a:r>
              <a:rPr lang="en-US" dirty="0" smtClean="0"/>
              <a:t>Date/time or Date/time </a:t>
            </a:r>
            <a:r>
              <a:rPr lang="en-US" dirty="0" smtClean="0"/>
              <a:t>with seconds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Phone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Zip</a:t>
            </a:r>
          </a:p>
          <a:p>
            <a:pPr lvl="1"/>
            <a:r>
              <a:rPr lang="en-US" dirty="0" smtClean="0"/>
              <a:t>Letters only</a:t>
            </a:r>
          </a:p>
          <a:p>
            <a:pPr lvl="1"/>
            <a:r>
              <a:rPr lang="en-US" dirty="0" smtClean="0"/>
              <a:t>MRN/SSN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“Required” – prompts data entry person not to leave something missing, but does not actually “require” it</a:t>
            </a:r>
          </a:p>
          <a:p>
            <a:r>
              <a:rPr lang="en-US" dirty="0" smtClean="0"/>
              <a:t>“</a:t>
            </a:r>
            <a:r>
              <a:rPr lang="en-US" dirty="0" smtClean="0"/>
              <a:t>Identifier” – tags variables with protected health information for exporting de-identified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“Check for Identifiers” – design your data collection instruments – can do them all at once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fields that should only be asked at certain times </a:t>
            </a:r>
          </a:p>
          <a:p>
            <a:r>
              <a:rPr lang="en-US" dirty="0" smtClean="0"/>
              <a:t>Convenience to data entry person</a:t>
            </a:r>
          </a:p>
          <a:p>
            <a:r>
              <a:rPr lang="en-US" dirty="0" smtClean="0"/>
              <a:t>No difference in branching missing vs. left intentionally blank</a:t>
            </a:r>
          </a:p>
          <a:p>
            <a:r>
              <a:rPr lang="en-US" dirty="0" smtClean="0"/>
              <a:t>Advanced vs. Drag-N-Drop</a:t>
            </a:r>
          </a:p>
          <a:p>
            <a:r>
              <a:rPr lang="en-US" dirty="0" smtClean="0"/>
              <a:t>Branching can use variables from separate forms (*NEW feature*)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510</TotalTime>
  <Words>1097</Words>
  <Application>Microsoft Office PowerPoint</Application>
  <PresentationFormat>On-screen Show (4:3)</PresentationFormat>
  <Paragraphs>186</Paragraphs>
  <Slides>18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REDCap Research Electronic Data Capture </vt:lpstr>
      <vt:lpstr>Getting Started</vt:lpstr>
      <vt:lpstr>Creating a new database</vt:lpstr>
      <vt:lpstr>Database Information</vt:lpstr>
      <vt:lpstr>Creating Forms</vt:lpstr>
      <vt:lpstr>Field Types</vt:lpstr>
      <vt:lpstr>Validation (text box)</vt:lpstr>
      <vt:lpstr>Field Options</vt:lpstr>
      <vt:lpstr>Branching Logic</vt:lpstr>
      <vt:lpstr>Tips When Creating Forms </vt:lpstr>
      <vt:lpstr>Beware</vt:lpstr>
      <vt:lpstr>Longitudinal Studies</vt:lpstr>
      <vt:lpstr>Scheduling</vt:lpstr>
      <vt:lpstr>Data Export/Import</vt:lpstr>
      <vt:lpstr>Other Tools </vt:lpstr>
      <vt:lpstr>Production Status</vt:lpstr>
      <vt:lpstr>Resources</vt:lpstr>
      <vt:lpstr>Additional Features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REDCap</dc:title>
  <dc:creator>Amy Herrin</dc:creator>
  <cp:lastModifiedBy>Amy Wahlquist</cp:lastModifiedBy>
  <cp:revision>81</cp:revision>
  <dcterms:created xsi:type="dcterms:W3CDTF">2006-08-16T00:00:00Z</dcterms:created>
  <dcterms:modified xsi:type="dcterms:W3CDTF">2013-02-22T17:27:19Z</dcterms:modified>
</cp:coreProperties>
</file>