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7" r:id="rId9"/>
    <p:sldId id="268" r:id="rId10"/>
    <p:sldId id="264" r:id="rId11"/>
    <p:sldId id="265" r:id="rId12"/>
    <p:sldId id="266" r:id="rId13"/>
    <p:sldId id="262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16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066800"/>
            <a:ext cx="7772400" cy="14700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Computing for Research I</a:t>
            </a:r>
            <a:br>
              <a:rPr lang="en-US" b="1" dirty="0" smtClean="0"/>
            </a:br>
            <a:r>
              <a:rPr lang="en-US" dirty="0" smtClean="0"/>
              <a:t>Spring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295400" y="4800600"/>
            <a:ext cx="6400800" cy="76200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 smtClean="0"/>
              <a:t>Primary Instructor:  </a:t>
            </a:r>
          </a:p>
          <a:p>
            <a:pPr marL="0" indent="0" algn="ctr">
              <a:buNone/>
            </a:pPr>
            <a:r>
              <a:rPr lang="en-US" sz="2400" dirty="0" smtClean="0"/>
              <a:t>Elizabeth Garrett-Mayer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175615" y="3048000"/>
            <a:ext cx="440922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dirty="0" smtClean="0"/>
              <a:t>Regression Using </a:t>
            </a:r>
            <a:r>
              <a:rPr lang="en-US" sz="3600" dirty="0" err="1" smtClean="0"/>
              <a:t>Stata</a:t>
            </a:r>
            <a:endParaRPr lang="en-US" sz="3600" dirty="0" smtClean="0"/>
          </a:p>
          <a:p>
            <a:pPr algn="ctr"/>
            <a:r>
              <a:rPr lang="en-US" sz="3600" smtClean="0"/>
              <a:t>February </a:t>
            </a:r>
            <a:r>
              <a:rPr lang="en-US" sz="3600" smtClean="0"/>
              <a:t>19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2155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that is not an interaction(?)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facilitates interactions with categorical variables</a:t>
            </a:r>
          </a:p>
          <a:p>
            <a:r>
              <a:rPr lang="en-US" sz="2800" dirty="0">
                <a:latin typeface="Courier New" pitchFamily="49" charset="0"/>
                <a:cs typeface="Courier New" pitchFamily="49" charset="0"/>
              </a:rPr>
              <a:t>xi: regress 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logsize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i.black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nodeyn</a:t>
            </a:r>
            <a:endParaRPr lang="en-US" sz="2800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/>
              <a:t>fits a regression with the following</a:t>
            </a:r>
          </a:p>
          <a:p>
            <a:pPr lvl="2"/>
            <a:r>
              <a:rPr lang="en-US" dirty="0" smtClean="0"/>
              <a:t>main effect of black</a:t>
            </a:r>
          </a:p>
          <a:p>
            <a:pPr lvl="2"/>
            <a:r>
              <a:rPr lang="en-US" dirty="0" smtClean="0"/>
              <a:t>main effect of node</a:t>
            </a:r>
          </a:p>
          <a:p>
            <a:pPr lvl="2"/>
            <a:r>
              <a:rPr lang="en-US" dirty="0" smtClean="0"/>
              <a:t>interaction between black and node</a:t>
            </a:r>
          </a:p>
          <a:p>
            <a:pPr lvl="1"/>
            <a:r>
              <a:rPr lang="en-US" dirty="0" smtClean="0"/>
              <a:t>be careful with continuous variables!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915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Combinations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dirty="0" smtClean="0"/>
                  <a:t>Soooo easy to get estimates of sums or differences of coefficients in </a:t>
                </a:r>
                <a:r>
                  <a:rPr lang="en-US" dirty="0" err="1" smtClean="0"/>
                  <a:t>Stata</a:t>
                </a:r>
                <a:endParaRPr lang="en-US" dirty="0" smtClean="0"/>
              </a:p>
              <a:p>
                <a:r>
                  <a:rPr lang="en-US" dirty="0" smtClean="0"/>
                  <a:t>why would you want to?</a:t>
                </a:r>
              </a:p>
              <a:p>
                <a:r>
                  <a:rPr lang="en-US" dirty="0" smtClean="0"/>
                  <a:t>Previous regression:</a:t>
                </a:r>
                <a:endParaRPr lang="en-US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8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𝟎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8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28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𝒃𝒍𝒂𝒄𝒌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𝒊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8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n-US" sz="28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𝒏𝒐𝒅𝒆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𝒊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8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b>
                          <m:r>
                            <a:rPr lang="en-US" sz="2800" b="1" i="1">
                              <a:latin typeface="Cambria Math"/>
                              <a:ea typeface="Cambria Math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28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𝒃𝒍𝒂𝒄𝒌</m:t>
                          </m:r>
                        </m:e>
                        <m:sub>
                          <m:r>
                            <a:rPr lang="en-US" sz="2800" b="1" i="1">
                              <a:latin typeface="Cambria Math"/>
                              <a:ea typeface="Cambria Math"/>
                            </a:rPr>
                            <m:t>𝒊</m:t>
                          </m:r>
                        </m:sub>
                      </m:sSub>
                      <m:sSub>
                        <m:sSubPr>
                          <m:ctrlPr>
                            <a:rPr lang="en-US" sz="28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𝒏𝒐𝒅𝒆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𝒊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8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𝒆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𝒊</m:t>
                          </m:r>
                        </m:sub>
                      </m:sSub>
                    </m:oMath>
                  </m:oMathPara>
                </a14:m>
                <a:endParaRPr lang="en-US" sz="2800" b="1" dirty="0" smtClean="0"/>
              </a:p>
              <a:p>
                <a:r>
                  <a:rPr lang="en-US" sz="2800" dirty="0" smtClean="0"/>
                  <a:t>What do the coefficients represent?</a:t>
                </a:r>
              </a:p>
              <a:p>
                <a:pPr lvl="1"/>
                <a:r>
                  <a:rPr lang="en-US" sz="2400" dirty="0" smtClean="0"/>
                  <a:t>main effect of black vs. white</a:t>
                </a:r>
              </a:p>
              <a:p>
                <a:pPr lvl="1"/>
                <a:r>
                  <a:rPr lang="en-US" sz="2400" dirty="0" smtClean="0"/>
                  <a:t>main effect of node positive</a:t>
                </a:r>
              </a:p>
              <a:p>
                <a:pPr lvl="1"/>
                <a:r>
                  <a:rPr lang="en-US" sz="2400" dirty="0" smtClean="0"/>
                  <a:t>interaction between black vs. white and node+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2313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Combinations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expected difference in log tumor size comparing….</a:t>
            </a:r>
          </a:p>
          <a:p>
            <a:pPr lvl="1"/>
            <a:r>
              <a:rPr lang="en-US" dirty="0" smtClean="0"/>
              <a:t>two white women, one with node positive vs. one with node negative disease?</a:t>
            </a:r>
          </a:p>
          <a:p>
            <a:pPr lvl="1"/>
            <a:r>
              <a:rPr lang="en-US" dirty="0" smtClean="0"/>
              <a:t>two black women, one with node positive vs. </a:t>
            </a:r>
            <a:r>
              <a:rPr lang="en-US" dirty="0" err="1" smtClean="0"/>
              <a:t>pne</a:t>
            </a:r>
            <a:r>
              <a:rPr lang="en-US" dirty="0" smtClean="0"/>
              <a:t> with node negative disease?</a:t>
            </a:r>
          </a:p>
          <a:p>
            <a:pPr lvl="1"/>
            <a:r>
              <a:rPr lang="en-US" dirty="0" smtClean="0"/>
              <a:t>a black woman with node negative disease vs. a white woman with node positive disease?</a:t>
            </a:r>
          </a:p>
          <a:p>
            <a:r>
              <a:rPr lang="en-US" dirty="0" smtClean="0"/>
              <a:t>(see do file for syntax)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6197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types of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logit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y x1 x2 x3…. or logistic y x1 x2 x3…</a:t>
            </a:r>
          </a:p>
          <a:p>
            <a:pPr lvl="1"/>
            <a:r>
              <a:rPr lang="en-US" sz="2400" dirty="0" err="1" smtClean="0"/>
              <a:t>logit</a:t>
            </a:r>
            <a:r>
              <a:rPr lang="en-US" sz="2400" dirty="0" smtClean="0"/>
              <a:t>:  log odds ratios (coefficients)</a:t>
            </a:r>
          </a:p>
          <a:p>
            <a:pPr lvl="1"/>
            <a:r>
              <a:rPr lang="en-US" sz="2400" dirty="0" smtClean="0"/>
              <a:t>logistic:  odds ratios (</a:t>
            </a:r>
            <a:r>
              <a:rPr lang="en-US" sz="2400" dirty="0" err="1" smtClean="0"/>
              <a:t>exponentiated</a:t>
            </a:r>
            <a:r>
              <a:rPr lang="en-US" sz="2400" dirty="0" smtClean="0"/>
              <a:t> coefficients)</a:t>
            </a:r>
          </a:p>
          <a:p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poisson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y x1 x2 x3, offset(n)</a:t>
            </a: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Cox regression</a:t>
            </a:r>
          </a:p>
          <a:p>
            <a:pPr lvl="1"/>
            <a:r>
              <a:rPr lang="en-US" sz="2400" dirty="0" smtClean="0">
                <a:latin typeface="+mj-lt"/>
                <a:cs typeface="Courier New" pitchFamily="49" charset="0"/>
              </a:rPr>
              <a:t>first declare outcome: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stset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ttd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fail(death)</a:t>
            </a:r>
          </a:p>
          <a:p>
            <a:pPr lvl="1"/>
            <a:r>
              <a:rPr lang="en-US" sz="2400" dirty="0" smtClean="0">
                <a:latin typeface="+mj-lt"/>
                <a:cs typeface="Courier New" pitchFamily="49" charset="0"/>
              </a:rPr>
              <a:t>then fit cox regression: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stcox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x1 x2</a:t>
            </a:r>
          </a:p>
          <a:p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xtlogit</a:t>
            </a:r>
            <a:r>
              <a:rPr lang="en-US" sz="2400" dirty="0" smtClean="0"/>
              <a:t> or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xtregress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2400" dirty="0" smtClean="0"/>
              <a:t>random effects logistic and linear regression</a:t>
            </a:r>
          </a:p>
        </p:txBody>
      </p:sp>
    </p:spTree>
    <p:extLst>
      <p:ext uri="{BB962C8B-B14F-4D97-AF65-F5344CB8AC3E}">
        <p14:creationId xmlns:p14="http://schemas.microsoft.com/office/powerpoint/2010/main" val="4229008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nifty post-regression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AUC curves after logistic</a:t>
            </a:r>
          </a:p>
          <a:p>
            <a:pPr lvl="1"/>
            <a:r>
              <a:rPr lang="en-US" dirty="0"/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estat</a:t>
            </a:r>
            <a:r>
              <a:rPr lang="en-US" dirty="0"/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classification</a:t>
            </a:r>
            <a:r>
              <a:rPr lang="en-US" dirty="0"/>
              <a:t>  reports various summary statistics, including </a:t>
            </a:r>
            <a:r>
              <a:rPr lang="en-US" dirty="0" smtClean="0"/>
              <a:t>the  </a:t>
            </a:r>
            <a:r>
              <a:rPr lang="en-US" dirty="0"/>
              <a:t>classification table</a:t>
            </a:r>
          </a:p>
          <a:p>
            <a:pPr lvl="1"/>
            <a:r>
              <a:rPr lang="en-US" dirty="0"/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estat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gof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Pearson </a:t>
            </a:r>
            <a:r>
              <a:rPr lang="en-US" dirty="0"/>
              <a:t>or </a:t>
            </a:r>
            <a:r>
              <a:rPr lang="en-US" dirty="0" err="1"/>
              <a:t>Hosmer-Lemeshow</a:t>
            </a:r>
            <a:r>
              <a:rPr lang="en-US" dirty="0"/>
              <a:t> goodness-of-fit test</a:t>
            </a:r>
          </a:p>
          <a:p>
            <a:pPr lvl="1"/>
            <a:r>
              <a:rPr lang="en-US" dirty="0"/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lroc</a:t>
            </a:r>
            <a:r>
              <a:rPr lang="en-US" dirty="0" smtClean="0"/>
              <a:t> graphs </a:t>
            </a:r>
            <a:r>
              <a:rPr lang="en-US" dirty="0"/>
              <a:t>the ROC curve and calculates the area </a:t>
            </a:r>
            <a:r>
              <a:rPr lang="en-US" dirty="0" smtClean="0"/>
              <a:t>under </a:t>
            </a:r>
            <a:r>
              <a:rPr lang="en-US" dirty="0"/>
              <a:t>the curve</a:t>
            </a:r>
          </a:p>
          <a:p>
            <a:pPr lvl="1"/>
            <a:r>
              <a:rPr lang="en-US" dirty="0"/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lsens</a:t>
            </a:r>
            <a:r>
              <a:rPr lang="en-US" dirty="0" smtClean="0"/>
              <a:t> </a:t>
            </a:r>
            <a:r>
              <a:rPr lang="en-US" dirty="0"/>
              <a:t>graphs sensitivity and specificity </a:t>
            </a:r>
            <a:r>
              <a:rPr lang="en-US" dirty="0" smtClean="0"/>
              <a:t>versus probability </a:t>
            </a:r>
            <a:r>
              <a:rPr lang="en-US" dirty="0"/>
              <a:t>cutoff</a:t>
            </a:r>
          </a:p>
        </p:txBody>
      </p:sp>
    </p:spTree>
    <p:extLst>
      <p:ext uri="{BB962C8B-B14F-4D97-AF65-F5344CB8AC3E}">
        <p14:creationId xmlns:p14="http://schemas.microsoft.com/office/powerpoint/2010/main" val="39987239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nifty post-regression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Post Cox regression options</a:t>
            </a:r>
          </a:p>
          <a:p>
            <a:pPr lvl="1"/>
            <a:r>
              <a:rPr lang="en-US" dirty="0"/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estat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concordance</a:t>
            </a:r>
            <a:r>
              <a:rPr lang="en-US" dirty="0" smtClean="0"/>
              <a:t>: Calculate </a:t>
            </a:r>
            <a:r>
              <a:rPr lang="en-US" dirty="0"/>
              <a:t>Harrell's C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estat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phtest</a:t>
            </a:r>
            <a:r>
              <a:rPr lang="en-US" dirty="0" smtClean="0"/>
              <a:t>: Test </a:t>
            </a:r>
            <a:r>
              <a:rPr lang="en-US" dirty="0"/>
              <a:t>Cox proportional-hazards assumption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stphplot</a:t>
            </a:r>
            <a:r>
              <a:rPr lang="en-US" dirty="0" smtClean="0"/>
              <a:t>: </a:t>
            </a:r>
            <a:r>
              <a:rPr lang="en-US" dirty="0"/>
              <a:t>Graphically assess the Cox </a:t>
            </a:r>
            <a:r>
              <a:rPr lang="en-US" dirty="0" smtClean="0"/>
              <a:t>proportional-hazards </a:t>
            </a:r>
            <a:r>
              <a:rPr lang="en-US" dirty="0"/>
              <a:t>assumption</a:t>
            </a:r>
          </a:p>
          <a:p>
            <a:pPr lvl="1"/>
            <a:r>
              <a:rPr lang="en-US" dirty="0"/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stcoxkm</a:t>
            </a:r>
            <a:r>
              <a:rPr lang="en-US" dirty="0" smtClean="0"/>
              <a:t>:  </a:t>
            </a:r>
            <a:r>
              <a:rPr lang="en-US" dirty="0"/>
              <a:t>Graphically assess the Cox </a:t>
            </a:r>
            <a:r>
              <a:rPr lang="en-US" dirty="0" smtClean="0"/>
              <a:t>proportional-hazards </a:t>
            </a:r>
            <a:r>
              <a:rPr lang="en-US" dirty="0"/>
              <a:t>assumption</a:t>
            </a:r>
          </a:p>
        </p:txBody>
      </p:sp>
    </p:spTree>
    <p:extLst>
      <p:ext uri="{BB962C8B-B14F-4D97-AF65-F5344CB8AC3E}">
        <p14:creationId xmlns:p14="http://schemas.microsoft.com/office/powerpoint/2010/main" val="1550208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First, a few odds and 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Dealing with non-stringy strings:</a:t>
            </a:r>
          </a:p>
          <a:p>
            <a:pPr lvl="1"/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gen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xn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real(x)</a:t>
            </a:r>
          </a:p>
          <a:p>
            <a:r>
              <a:rPr lang="en-US" dirty="0" smtClean="0"/>
              <a:t>encode and decode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String variable to numeric variable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encode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varname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gen(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newvar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dirty="0" smtClean="0"/>
          </a:p>
          <a:p>
            <a:pPr lvl="1"/>
            <a:r>
              <a:rPr lang="en-US" dirty="0" smtClean="0"/>
              <a:t>Numeric variable to string variable 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decode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varname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gen(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newvar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 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20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Stata</a:t>
            </a:r>
            <a:r>
              <a:rPr lang="en-US" dirty="0" smtClean="0"/>
              <a:t> for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Focus on linear regression</a:t>
            </a:r>
          </a:p>
          <a:p>
            <a:r>
              <a:rPr lang="en-US" dirty="0" smtClean="0"/>
              <a:t>Good news:  syntax is (almost) identical for other types of regression! </a:t>
            </a:r>
          </a:p>
          <a:p>
            <a:r>
              <a:rPr lang="en-US" dirty="0" smtClean="0"/>
              <a:t>More on that later</a:t>
            </a:r>
          </a:p>
          <a:p>
            <a:r>
              <a:rPr lang="en-US" dirty="0" smtClean="0"/>
              <a:t>Personal experience:</a:t>
            </a:r>
          </a:p>
          <a:p>
            <a:pPr lvl="1"/>
            <a:r>
              <a:rPr lang="en-US" dirty="0" smtClean="0"/>
              <a:t>I use </a:t>
            </a:r>
            <a:r>
              <a:rPr lang="en-US" dirty="0" err="1" smtClean="0"/>
              <a:t>stata</a:t>
            </a:r>
            <a:r>
              <a:rPr lang="en-US" dirty="0" smtClean="0"/>
              <a:t> for most regression problems</a:t>
            </a:r>
          </a:p>
          <a:p>
            <a:pPr lvl="1"/>
            <a:r>
              <a:rPr lang="en-US" dirty="0" smtClean="0"/>
              <a:t>why?</a:t>
            </a:r>
          </a:p>
          <a:p>
            <a:pPr lvl="2"/>
            <a:r>
              <a:rPr lang="en-US" dirty="0" smtClean="0"/>
              <a:t>tons of options</a:t>
            </a:r>
          </a:p>
          <a:p>
            <a:pPr lvl="2"/>
            <a:r>
              <a:rPr lang="en-US" dirty="0" smtClean="0"/>
              <a:t>easy to handle complex correlation structures</a:t>
            </a:r>
          </a:p>
          <a:p>
            <a:pPr lvl="2"/>
            <a:r>
              <a:rPr lang="en-US" dirty="0" smtClean="0"/>
              <a:t>simple to deal with interactions and other polynomials</a:t>
            </a:r>
          </a:p>
          <a:p>
            <a:pPr lvl="2"/>
            <a:r>
              <a:rPr lang="en-US" dirty="0" smtClean="0"/>
              <a:t>nice way to deal with linear combinations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31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regression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How long do animals sleep?</a:t>
            </a:r>
          </a:p>
          <a:p>
            <a:r>
              <a:rPr lang="en-US" dirty="0"/>
              <a:t>Data from which conclusions were drawn in the article "Sleep in Mammals: Ecological and Constitutional Correlates" by Allison, T. and </a:t>
            </a:r>
            <a:r>
              <a:rPr lang="en-US" dirty="0" err="1"/>
              <a:t>Cicchetti</a:t>
            </a:r>
            <a:r>
              <a:rPr lang="en-US" dirty="0"/>
              <a:t>, D. (1976), </a:t>
            </a:r>
            <a:r>
              <a:rPr lang="en-US" dirty="0" smtClean="0"/>
              <a:t>Science, </a:t>
            </a:r>
            <a:r>
              <a:rPr lang="en-US" dirty="0"/>
              <a:t>November 12, vol. 194, pp. 732-734. </a:t>
            </a:r>
            <a:endParaRPr lang="en-US" dirty="0" smtClean="0"/>
          </a:p>
          <a:p>
            <a:r>
              <a:rPr lang="en-US" dirty="0" smtClean="0"/>
              <a:t>Includes </a:t>
            </a:r>
            <a:r>
              <a:rPr lang="en-US" dirty="0"/>
              <a:t>brain and body weight, </a:t>
            </a:r>
            <a:endParaRPr lang="en-US" dirty="0" smtClean="0"/>
          </a:p>
          <a:p>
            <a:r>
              <a:rPr lang="en-US" dirty="0" smtClean="0"/>
              <a:t>life </a:t>
            </a:r>
            <a:r>
              <a:rPr lang="en-US" dirty="0"/>
              <a:t>span, </a:t>
            </a:r>
            <a:endParaRPr lang="en-US" dirty="0" smtClean="0"/>
          </a:p>
          <a:p>
            <a:r>
              <a:rPr lang="en-US" dirty="0" smtClean="0"/>
              <a:t>gestation </a:t>
            </a:r>
            <a:r>
              <a:rPr lang="en-US" dirty="0"/>
              <a:t>time, </a:t>
            </a:r>
            <a:endParaRPr lang="en-US" dirty="0" smtClean="0"/>
          </a:p>
          <a:p>
            <a:r>
              <a:rPr lang="en-US" dirty="0" smtClean="0"/>
              <a:t>time </a:t>
            </a:r>
            <a:r>
              <a:rPr lang="en-US" dirty="0"/>
              <a:t>sleeping, </a:t>
            </a:r>
            <a:endParaRPr lang="en-US" dirty="0" smtClean="0"/>
          </a:p>
          <a:p>
            <a:r>
              <a:rPr lang="en-US" dirty="0" smtClean="0"/>
              <a:t>predation </a:t>
            </a:r>
            <a:r>
              <a:rPr lang="en-US" dirty="0"/>
              <a:t>and danger </a:t>
            </a:r>
            <a:r>
              <a:rPr lang="en-US" dirty="0" smtClean="0"/>
              <a:t>indices</a:t>
            </a:r>
          </a:p>
        </p:txBody>
      </p:sp>
    </p:spTree>
    <p:extLst>
      <p:ext uri="{BB962C8B-B14F-4D97-AF65-F5344CB8AC3E}">
        <p14:creationId xmlns:p14="http://schemas.microsoft.com/office/powerpoint/2010/main" val="300877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 in the dataset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body weight in kg </a:t>
            </a:r>
            <a:endParaRPr lang="en-US" dirty="0" smtClean="0"/>
          </a:p>
          <a:p>
            <a:r>
              <a:rPr lang="en-US" dirty="0" smtClean="0"/>
              <a:t>brain </a:t>
            </a:r>
            <a:r>
              <a:rPr lang="en-US" dirty="0"/>
              <a:t>weight in g </a:t>
            </a:r>
            <a:endParaRPr lang="en-US" dirty="0" smtClean="0"/>
          </a:p>
          <a:p>
            <a:r>
              <a:rPr lang="en-US" dirty="0" smtClean="0"/>
              <a:t>slow </a:t>
            </a:r>
            <a:r>
              <a:rPr lang="en-US" dirty="0"/>
              <a:t>wave ("</a:t>
            </a:r>
            <a:r>
              <a:rPr lang="en-US" dirty="0" err="1"/>
              <a:t>nondreaming</a:t>
            </a:r>
            <a:r>
              <a:rPr lang="en-US" dirty="0"/>
              <a:t>") sleep (</a:t>
            </a:r>
            <a:r>
              <a:rPr lang="en-US" dirty="0" err="1"/>
              <a:t>hrs</a:t>
            </a:r>
            <a:r>
              <a:rPr lang="en-US" dirty="0"/>
              <a:t>/day) </a:t>
            </a:r>
            <a:endParaRPr lang="en-US" dirty="0" smtClean="0"/>
          </a:p>
          <a:p>
            <a:r>
              <a:rPr lang="en-US" dirty="0" smtClean="0"/>
              <a:t>paradoxical </a:t>
            </a:r>
            <a:r>
              <a:rPr lang="en-US" dirty="0"/>
              <a:t>("dreaming") sleep (</a:t>
            </a:r>
            <a:r>
              <a:rPr lang="en-US" dirty="0" err="1"/>
              <a:t>hrs</a:t>
            </a:r>
            <a:r>
              <a:rPr lang="en-US" dirty="0"/>
              <a:t>/day) </a:t>
            </a:r>
            <a:endParaRPr lang="en-US" dirty="0" smtClean="0"/>
          </a:p>
          <a:p>
            <a:r>
              <a:rPr lang="en-US" dirty="0" smtClean="0"/>
              <a:t>total </a:t>
            </a:r>
            <a:r>
              <a:rPr lang="en-US" dirty="0"/>
              <a:t>sleep (</a:t>
            </a:r>
            <a:r>
              <a:rPr lang="en-US" dirty="0" err="1"/>
              <a:t>hrs</a:t>
            </a:r>
            <a:r>
              <a:rPr lang="en-US" dirty="0"/>
              <a:t>/day) (sum of slow wave and paradoxical sleep) </a:t>
            </a:r>
            <a:endParaRPr lang="en-US" dirty="0" smtClean="0"/>
          </a:p>
          <a:p>
            <a:r>
              <a:rPr lang="en-US" dirty="0" smtClean="0"/>
              <a:t>maximum </a:t>
            </a:r>
            <a:r>
              <a:rPr lang="en-US" dirty="0"/>
              <a:t>life span (years) </a:t>
            </a:r>
            <a:endParaRPr lang="en-US" dirty="0" smtClean="0"/>
          </a:p>
          <a:p>
            <a:r>
              <a:rPr lang="en-US" dirty="0" smtClean="0"/>
              <a:t>gestation </a:t>
            </a:r>
            <a:r>
              <a:rPr lang="en-US" dirty="0"/>
              <a:t>time (days) </a:t>
            </a:r>
            <a:endParaRPr lang="en-US" dirty="0" smtClean="0"/>
          </a:p>
          <a:p>
            <a:r>
              <a:rPr lang="en-US" dirty="0" smtClean="0"/>
              <a:t>predation </a:t>
            </a:r>
            <a:r>
              <a:rPr lang="en-US" dirty="0"/>
              <a:t>index (1-5</a:t>
            </a:r>
            <a:r>
              <a:rPr lang="en-US" dirty="0" smtClean="0"/>
              <a:t>): </a:t>
            </a:r>
            <a:r>
              <a:rPr lang="en-US" dirty="0"/>
              <a:t>1 = minimum (least likely to be preyed upon) 5 = maximum (most likely to be preyed upon) </a:t>
            </a:r>
            <a:endParaRPr lang="en-US" dirty="0" smtClean="0"/>
          </a:p>
          <a:p>
            <a:r>
              <a:rPr lang="en-US" dirty="0" smtClean="0"/>
              <a:t>sleep </a:t>
            </a:r>
            <a:r>
              <a:rPr lang="en-US" dirty="0"/>
              <a:t>exposure index (1-5</a:t>
            </a:r>
            <a:r>
              <a:rPr lang="en-US" dirty="0" smtClean="0"/>
              <a:t>): </a:t>
            </a:r>
            <a:r>
              <a:rPr lang="en-US" dirty="0"/>
              <a:t>1 = least exposed (e.g. animal sleeps in a well-protected den) 5 = most exposed overall </a:t>
            </a:r>
            <a:endParaRPr lang="en-US" dirty="0" smtClean="0"/>
          </a:p>
          <a:p>
            <a:r>
              <a:rPr lang="en-US" dirty="0" smtClean="0"/>
              <a:t>danger </a:t>
            </a:r>
            <a:r>
              <a:rPr lang="en-US" dirty="0"/>
              <a:t>index (1-5</a:t>
            </a:r>
            <a:r>
              <a:rPr lang="en-US" dirty="0" smtClean="0"/>
              <a:t>): </a:t>
            </a:r>
            <a:r>
              <a:rPr lang="en-US" dirty="0"/>
              <a:t>(based on the above two indices and other information) 1 = least danger (from other animals) 5 = most danger (from other animals)</a:t>
            </a:r>
          </a:p>
        </p:txBody>
      </p:sp>
    </p:spTree>
    <p:extLst>
      <p:ext uri="{BB962C8B-B14F-4D97-AF65-F5344CB8AC3E}">
        <p14:creationId xmlns:p14="http://schemas.microsoft.com/office/powerpoint/2010/main" val="61259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Explore your data</a:t>
            </a:r>
          </a:p>
          <a:p>
            <a:pPr lvl="1"/>
            <a:r>
              <a:rPr lang="en-US" dirty="0" smtClean="0"/>
              <a:t>outcome variable</a:t>
            </a:r>
          </a:p>
          <a:p>
            <a:pPr lvl="1"/>
            <a:r>
              <a:rPr lang="en-US" dirty="0" smtClean="0"/>
              <a:t>potential covariates</a:t>
            </a:r>
          </a:p>
          <a:p>
            <a:pPr lvl="1"/>
            <a:r>
              <a:rPr lang="en-US" dirty="0" err="1" smtClean="0"/>
              <a:t>collinearity</a:t>
            </a:r>
            <a:r>
              <a:rPr lang="en-US" dirty="0" smtClean="0"/>
              <a:t>!</a:t>
            </a:r>
          </a:p>
          <a:p>
            <a:r>
              <a:rPr lang="en-US" dirty="0" smtClean="0"/>
              <a:t>Regression syntax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regress y x1 x2 x3</a:t>
            </a:r>
            <a:r>
              <a:rPr lang="en-US" dirty="0" smtClean="0"/>
              <a:t>….</a:t>
            </a:r>
          </a:p>
          <a:p>
            <a:pPr lvl="1"/>
            <a:r>
              <a:rPr lang="en-US" dirty="0" smtClean="0"/>
              <a:t>that’s about it!</a:t>
            </a:r>
          </a:p>
          <a:p>
            <a:pPr lvl="1"/>
            <a:r>
              <a:rPr lang="en-US" dirty="0" smtClean="0"/>
              <a:t>not many options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5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“interaction expansion”</a:t>
            </a:r>
          </a:p>
          <a:p>
            <a:r>
              <a:rPr lang="en-US" dirty="0" smtClean="0"/>
              <a:t>prefix of “xi:” before a command</a:t>
            </a:r>
          </a:p>
          <a:p>
            <a:r>
              <a:rPr lang="en-US" dirty="0" smtClean="0"/>
              <a:t>Treats a variable in ‘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varlist</a:t>
            </a:r>
            <a:r>
              <a:rPr lang="en-US" dirty="0" smtClean="0"/>
              <a:t>’ with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i.</a:t>
            </a:r>
            <a:r>
              <a:rPr lang="en-US" dirty="0" smtClean="0"/>
              <a:t> before it as categorical (or “factor”) variable</a:t>
            </a:r>
          </a:p>
          <a:p>
            <a:r>
              <a:rPr lang="en-US" dirty="0" smtClean="0"/>
              <a:t>Example in breast cancer dataset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regress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logsize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graden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dirty="0" smtClean="0">
                <a:latin typeface="+mj-lt"/>
                <a:cs typeface="Courier New" pitchFamily="49" charset="0"/>
              </a:rPr>
              <a:t>vs.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xi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: regress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logsize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i.graden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0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twist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You don’t have to include xi:! (for making dummy variables)</a:t>
            </a:r>
          </a:p>
          <a:p>
            <a:r>
              <a:rPr lang="en-US" dirty="0" smtClean="0"/>
              <a:t>What is the difference?</a:t>
            </a:r>
          </a:p>
          <a:p>
            <a:pPr lvl="1"/>
            <a:r>
              <a:rPr lang="en-US" dirty="0" smtClean="0"/>
              <a:t>xi prefix:  </a:t>
            </a:r>
          </a:p>
          <a:p>
            <a:pPr lvl="2"/>
            <a:r>
              <a:rPr lang="en-US" dirty="0" smtClean="0"/>
              <a:t>new ‘dummy’ variables are created in your variable list. </a:t>
            </a:r>
          </a:p>
          <a:p>
            <a:pPr lvl="2"/>
            <a:r>
              <a:rPr lang="en-US" dirty="0" smtClean="0"/>
              <a:t>variables begin with ‘_I’ then variable name, ending with numeral indicating category</a:t>
            </a:r>
          </a:p>
          <a:p>
            <a:pPr lvl="1"/>
            <a:r>
              <a:rPr lang="en-US" dirty="0" smtClean="0"/>
              <a:t>no xi prefix:</a:t>
            </a:r>
          </a:p>
          <a:p>
            <a:pPr lvl="2"/>
            <a:r>
              <a:rPr lang="en-US" dirty="0" smtClean="0"/>
              <a:t>new variables are not created, just included temporarily in command</a:t>
            </a:r>
          </a:p>
          <a:p>
            <a:pPr lvl="2"/>
            <a:r>
              <a:rPr lang="en-US" dirty="0" smtClean="0"/>
              <a:t>referring to them in post estimation commands uses syntax </a:t>
            </a:r>
            <a:r>
              <a:rPr lang="en-US" dirty="0" err="1" smtClean="0"/>
              <a:t>i.varname</a:t>
            </a:r>
            <a:r>
              <a:rPr lang="en-US" dirty="0" smtClean="0"/>
              <a:t> where i is substituted for category of interest</a:t>
            </a:r>
          </a:p>
        </p:txBody>
      </p:sp>
    </p:spTree>
    <p:extLst>
      <p:ext uri="{BB962C8B-B14F-4D97-AF65-F5344CB8AC3E}">
        <p14:creationId xmlns:p14="http://schemas.microsoft.com/office/powerpoint/2010/main" val="26257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xi: regress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logsize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i.graden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ern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test _Igraden_2=_Igraden_3=_Igraden_4=0</a:t>
            </a: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regress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logsize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i.graden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ern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test 2.graden=3.graden=4.graden=0</a:t>
            </a:r>
          </a:p>
        </p:txBody>
      </p:sp>
    </p:spTree>
    <p:extLst>
      <p:ext uri="{BB962C8B-B14F-4D97-AF65-F5344CB8AC3E}">
        <p14:creationId xmlns:p14="http://schemas.microsoft.com/office/powerpoint/2010/main" val="201769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854</Words>
  <Application>Microsoft Office PowerPoint</Application>
  <PresentationFormat>On-screen Show (4:3)</PresentationFormat>
  <Paragraphs>121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First, a few odds and ends</vt:lpstr>
      <vt:lpstr>Stata for regression</vt:lpstr>
      <vt:lpstr>Linear regression example</vt:lpstr>
      <vt:lpstr>Variables in the dataset</vt:lpstr>
      <vt:lpstr>Basic steps</vt:lpstr>
      <vt:lpstr>Interactions</vt:lpstr>
      <vt:lpstr>New twist</vt:lpstr>
      <vt:lpstr>Example</vt:lpstr>
      <vt:lpstr>But that is not an interaction(?)</vt:lpstr>
      <vt:lpstr>Linear Combinations</vt:lpstr>
      <vt:lpstr>Linear Combinations</vt:lpstr>
      <vt:lpstr>Other types of regression</vt:lpstr>
      <vt:lpstr>Other nifty post-regression options</vt:lpstr>
      <vt:lpstr>Other nifty post-regression options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elg26</dc:creator>
  <cp:lastModifiedBy>elg26</cp:lastModifiedBy>
  <cp:revision>18</cp:revision>
  <dcterms:created xsi:type="dcterms:W3CDTF">2006-08-16T00:00:00Z</dcterms:created>
  <dcterms:modified xsi:type="dcterms:W3CDTF">2013-02-19T01:46:14Z</dcterms:modified>
</cp:coreProperties>
</file>