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45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for Research I</a:t>
            </a:r>
            <a:br>
              <a:rPr lang="en-US" dirty="0" smtClean="0"/>
            </a:br>
            <a:r>
              <a:rPr lang="en-US" dirty="0" smtClean="0"/>
              <a:t>Spring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000" dirty="0" smtClean="0"/>
              <a:t>Exploratory Data Analysis and Hypothesis Testing</a:t>
            </a:r>
          </a:p>
          <a:p>
            <a:r>
              <a:rPr lang="en-US" sz="4000" dirty="0" smtClean="0"/>
              <a:t>February </a:t>
            </a:r>
            <a:r>
              <a:rPr lang="en-US" sz="4000" dirty="0" smtClean="0"/>
              <a:t>14</a:t>
            </a:r>
            <a:endParaRPr lang="en-US" sz="4000" dirty="0" smtClean="0"/>
          </a:p>
          <a:p>
            <a:endParaRPr lang="en-US" dirty="0" smtClean="0"/>
          </a:p>
          <a:p>
            <a:r>
              <a:rPr lang="en-US" dirty="0" smtClean="0"/>
              <a:t>Primary Instructor:</a:t>
            </a:r>
          </a:p>
          <a:p>
            <a:r>
              <a:rPr lang="en-US" dirty="0" smtClean="0"/>
              <a:t>Elizabeth </a:t>
            </a:r>
            <a:r>
              <a:rPr lang="en-US" dirty="0" smtClean="0"/>
              <a:t>Garrett-Mayer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136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Nonparametric?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ranksum</a:t>
            </a:r>
            <a:r>
              <a:rPr lang="en-US" dirty="0" smtClean="0"/>
              <a:t>:  two group comparison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kwallis</a:t>
            </a:r>
            <a:r>
              <a:rPr lang="en-US" dirty="0" smtClean="0"/>
              <a:t>:  &gt;= two group comparison</a:t>
            </a:r>
          </a:p>
          <a:p>
            <a:endParaRPr lang="en-US" dirty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signrank</a:t>
            </a:r>
            <a:r>
              <a:rPr lang="en-US" dirty="0" smtClean="0"/>
              <a:t>:  matched pairs signed ranks test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signtest</a:t>
            </a:r>
            <a:r>
              <a:rPr lang="en-US" dirty="0" smtClean="0"/>
              <a:t>:  sign test of matched 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03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Nonparametric?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*nonparametric tests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ranksum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c18, by(sex)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kwallis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c18, by(sex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ceramide.alldata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clear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keep if cycle==3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gen c18dif = frombaselinec18-100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signrank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c18dif=0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signrank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frombaselinec18=100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signtest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c18dif=0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signtest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frombaselinec18=100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anova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 x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(note that x is assumed to be categorical)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anova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 x1 x2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anova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c18c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73668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sample binomial </a:t>
            </a:r>
            <a:r>
              <a:rPr lang="en-US" dirty="0"/>
              <a:t>t</a:t>
            </a:r>
            <a:r>
              <a:rPr lang="en-US" dirty="0" smtClean="0"/>
              <a:t>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prtest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bitest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Difference?  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prtest</a:t>
            </a:r>
            <a:r>
              <a:rPr lang="en-US" dirty="0" smtClean="0"/>
              <a:t> uses large sample approximations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bitest</a:t>
            </a:r>
            <a:r>
              <a:rPr lang="en-US" dirty="0" smtClean="0"/>
              <a:t> uses exact test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bitest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==p0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bitesti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 x p0</a:t>
            </a:r>
          </a:p>
        </p:txBody>
      </p:sp>
    </p:spTree>
    <p:extLst>
      <p:ext uri="{BB962C8B-B14F-4D97-AF65-F5344CB8AC3E}">
        <p14:creationId xmlns:p14="http://schemas.microsoft.com/office/powerpoint/2010/main" val="752215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sample binomial </a:t>
            </a:r>
            <a:r>
              <a:rPr lang="en-US" dirty="0"/>
              <a:t>t</a:t>
            </a:r>
            <a:r>
              <a:rPr lang="en-US" dirty="0" smtClean="0"/>
              <a:t>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use "SCBC2004.v9.dta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", clear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=. if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==9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==2,0,1)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=. if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==.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bitest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=0.50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bitest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=0.65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prtest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=0.65</a:t>
            </a:r>
          </a:p>
        </p:txBody>
      </p:sp>
    </p:spTree>
    <p:extLst>
      <p:ext uri="{BB962C8B-B14F-4D97-AF65-F5344CB8AC3E}">
        <p14:creationId xmlns:p14="http://schemas.microsoft.com/office/powerpoint/2010/main" val="2803183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(or more) sample binomial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tab y x, exact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tab y x, chi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grade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stage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17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Exploratory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already discussed some basic stuff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sum, detail</a:t>
            </a:r>
          </a:p>
          <a:p>
            <a:pPr lvl="1"/>
            <a:r>
              <a:rPr lang="en-US" dirty="0" smtClean="0"/>
              <a:t>tab </a:t>
            </a:r>
          </a:p>
          <a:p>
            <a:r>
              <a:rPr lang="en-US" dirty="0" smtClean="0"/>
              <a:t>What other sorts of exploration might we do?</a:t>
            </a:r>
          </a:p>
          <a:p>
            <a:r>
              <a:rPr lang="en-US" dirty="0" smtClean="0"/>
              <a:t>Confidence intervals</a:t>
            </a:r>
          </a:p>
          <a:p>
            <a:pPr lvl="1"/>
            <a:r>
              <a:rPr lang="en-US" dirty="0" smtClean="0"/>
              <a:t>for continuous variables</a:t>
            </a:r>
          </a:p>
          <a:p>
            <a:pPr lvl="1"/>
            <a:r>
              <a:rPr lang="en-US" dirty="0" smtClean="0"/>
              <a:t>for categorical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6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 command for CIs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Continuous: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cii 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xbar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Binary:</a:t>
            </a:r>
            <a:endParaRPr lang="en-US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cii 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phat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or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cii N 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82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 continuous variable: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mean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varlist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Example:</a:t>
            </a:r>
            <a:endParaRPr lang="en-US" dirty="0"/>
          </a:p>
          <a:p>
            <a:pPr marL="400050" lvl="1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* estimate means of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ceramide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variables</a:t>
            </a:r>
          </a:p>
          <a:p>
            <a:pPr marL="40005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c18ceramide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totalc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- s1pc1</a:t>
            </a: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7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initial</a:t>
            </a:r>
          </a:p>
          <a:p>
            <a:pPr marL="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c18ceramide, over(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1" indent="0"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c18ceramide,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bootstr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mean c18ceramide,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vce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bootstr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 over(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mean c18ceramide, over(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1" indent="0"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mean c18ceramide, level(90)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9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 for proportion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proportion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varlist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ci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bin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proportion failure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proportion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failure death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initialre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ci failure, bin</a:t>
            </a:r>
          </a:p>
          <a:p>
            <a:pPr marL="0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23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number of different approaches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nonparametric vs. parametric</a:t>
            </a:r>
          </a:p>
          <a:p>
            <a:pPr lvl="1"/>
            <a:r>
              <a:rPr lang="en-US" dirty="0" smtClean="0"/>
              <a:t>continuous vs. categorical (vs. other?)</a:t>
            </a:r>
          </a:p>
          <a:p>
            <a:pPr lvl="1"/>
            <a:r>
              <a:rPr lang="en-US" dirty="0" smtClean="0"/>
              <a:t>one vs. two vs. more than two groups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379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sample t-tests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 mean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null </a:t>
            </a: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var1 == var2 </a:t>
            </a:r>
            <a:r>
              <a:rPr lang="en-US" dirty="0" smtClean="0">
                <a:latin typeface="+mj-lt"/>
                <a:cs typeface="Courier New" pitchFamily="49" charset="0"/>
              </a:rPr>
              <a:t>*paired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Examples: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20 48 2.75 50 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c18c == 10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frombaselines1p==100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frombaselinec18==100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9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sample t-tests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N1 mean1 sd1 N2 mean2 sd2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varname1 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varname2, unpaired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by(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groupvar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Examples: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c18, by(sex)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c18, by(sex) unequal</a:t>
            </a:r>
          </a:p>
        </p:txBody>
      </p:sp>
    </p:spTree>
    <p:extLst>
      <p:ext uri="{BB962C8B-B14F-4D97-AF65-F5344CB8AC3E}">
        <p14:creationId xmlns:p14="http://schemas.microsoft.com/office/powerpoint/2010/main" val="267055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405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Computing for Research I Spring 2013</vt:lpstr>
      <vt:lpstr>Exploratory Data Analysis</vt:lpstr>
      <vt:lpstr>Immediate command for CIs</vt:lpstr>
      <vt:lpstr>Confidence intervals</vt:lpstr>
      <vt:lpstr>Additional options</vt:lpstr>
      <vt:lpstr>Confidence intervals for proportion</vt:lpstr>
      <vt:lpstr>Hypothesis Testing</vt:lpstr>
      <vt:lpstr>One sample t-tests</vt:lpstr>
      <vt:lpstr>Two sample t-tests</vt:lpstr>
      <vt:lpstr>Nonparametric?</vt:lpstr>
      <vt:lpstr>Nonparametric?</vt:lpstr>
      <vt:lpstr>Anova</vt:lpstr>
      <vt:lpstr>One sample binomial tests</vt:lpstr>
      <vt:lpstr>One sample binomial tests</vt:lpstr>
      <vt:lpstr>Two (or more) sample binomial tests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 for Research I Spring 2012 </dc:title>
  <dc:creator>elg26</dc:creator>
  <cp:lastModifiedBy>elg26</cp:lastModifiedBy>
  <cp:revision>13</cp:revision>
  <dcterms:created xsi:type="dcterms:W3CDTF">2006-08-16T00:00:00Z</dcterms:created>
  <dcterms:modified xsi:type="dcterms:W3CDTF">2013-02-13T19:45:38Z</dcterms:modified>
</cp:coreProperties>
</file>