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82" r:id="rId14"/>
    <p:sldId id="268" r:id="rId15"/>
    <p:sldId id="269" r:id="rId16"/>
    <p:sldId id="270" r:id="rId17"/>
    <p:sldId id="271" r:id="rId18"/>
    <p:sldId id="273" r:id="rId19"/>
    <p:sldId id="274" r:id="rId20"/>
    <p:sldId id="275" r:id="rId21"/>
    <p:sldId id="272" r:id="rId22"/>
    <p:sldId id="277" r:id="rId23"/>
    <p:sldId id="279" r:id="rId24"/>
    <p:sldId id="278" r:id="rId25"/>
    <p:sldId id="276" r:id="rId26"/>
    <p:sldId id="281" r:id="rId27"/>
    <p:sldId id="280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296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4B5D-A4CD-46FB-977D-A0943CE73B10}" type="datetimeFigureOut">
              <a:rPr lang="en-US" smtClean="0"/>
              <a:t>2/11/2013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DD29-0EF6-4213-AFE8-D65609C840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587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4B5D-A4CD-46FB-977D-A0943CE73B10}" type="datetimeFigureOut">
              <a:rPr lang="en-US" smtClean="0"/>
              <a:t>2/11/2013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DD29-0EF6-4213-AFE8-D65609C840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929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4B5D-A4CD-46FB-977D-A0943CE73B10}" type="datetimeFigureOut">
              <a:rPr lang="en-US" smtClean="0"/>
              <a:t>2/11/2013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DD29-0EF6-4213-AFE8-D65609C840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958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4B5D-A4CD-46FB-977D-A0943CE73B10}" type="datetimeFigureOut">
              <a:rPr lang="en-US" smtClean="0"/>
              <a:t>2/11/2013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DD29-0EF6-4213-AFE8-D65609C840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531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4B5D-A4CD-46FB-977D-A0943CE73B10}" type="datetimeFigureOut">
              <a:rPr lang="en-US" smtClean="0"/>
              <a:t>2/11/2013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DD29-0EF6-4213-AFE8-D65609C840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412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4B5D-A4CD-46FB-977D-A0943CE73B10}" type="datetimeFigureOut">
              <a:rPr lang="en-US" smtClean="0"/>
              <a:t>2/11/2013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DD29-0EF6-4213-AFE8-D65609C840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509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4B5D-A4CD-46FB-977D-A0943CE73B10}" type="datetimeFigureOut">
              <a:rPr lang="en-US" smtClean="0"/>
              <a:t>2/11/2013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DD29-0EF6-4213-AFE8-D65609C840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01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4B5D-A4CD-46FB-977D-A0943CE73B10}" type="datetimeFigureOut">
              <a:rPr lang="en-US" smtClean="0"/>
              <a:t>2/11/2013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DD29-0EF6-4213-AFE8-D65609C840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612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4B5D-A4CD-46FB-977D-A0943CE73B10}" type="datetimeFigureOut">
              <a:rPr lang="en-US" smtClean="0"/>
              <a:t>2/11/2013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DD29-0EF6-4213-AFE8-D65609C840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387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4B5D-A4CD-46FB-977D-A0943CE73B10}" type="datetimeFigureOut">
              <a:rPr lang="en-US" smtClean="0"/>
              <a:t>2/11/2013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DD29-0EF6-4213-AFE8-D65609C840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250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4B5D-A4CD-46FB-977D-A0943CE73B10}" type="datetimeFigureOut">
              <a:rPr lang="en-US" smtClean="0"/>
              <a:t>2/11/2013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DD29-0EF6-4213-AFE8-D65609C840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54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784B5D-A4CD-46FB-977D-A0943CE73B10}" type="datetimeFigureOut">
              <a:rPr lang="en-US" smtClean="0"/>
              <a:t>2/11/2013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43DD29-0EF6-4213-AFE8-D65609C840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644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emf"/><Relationship Id="rId4" Type="http://schemas.openxmlformats.org/officeDocument/2006/relationships/image" Target="../media/image9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data.princeton.edu/wws509/datasets/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ts.ucla.edu/stat/stata/library/GraphExamples/" TargetMode="External"/><Relationship Id="rId2" Type="http://schemas.openxmlformats.org/officeDocument/2006/relationships/hyperlink" Target="http://data.princeton.edu/stata/graphics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ts.ucla.edu/stat/stata/topics/graphics.htm" TargetMode="External"/><Relationship Id="rId2" Type="http://schemas.openxmlformats.org/officeDocument/2006/relationships/hyperlink" Target="http://www.ats.ucla.edu/stat/stata/library/GraphExamples/default.htm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stata.com/capabilities/graphics.html" TargetMode="External"/><Relationship Id="rId4" Type="http://schemas.openxmlformats.org/officeDocument/2006/relationships/hyperlink" Target="http://data.princeton.edu/stata/graphics.html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85800" y="10668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/>
              <a:t>Computing for Research I</a:t>
            </a:r>
            <a:br>
              <a:rPr lang="en-US" b="1" dirty="0" smtClean="0"/>
            </a:br>
            <a:r>
              <a:rPr lang="en-US" dirty="0" smtClean="0"/>
              <a:t>Spring </a:t>
            </a:r>
            <a:r>
              <a:rPr lang="en-US" dirty="0" smtClean="0"/>
              <a:t>2013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295400" y="4800600"/>
            <a:ext cx="6400800" cy="762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smtClean="0"/>
              <a:t>Primary Instructor:  </a:t>
            </a:r>
          </a:p>
          <a:p>
            <a:r>
              <a:rPr lang="en-US" sz="2400" smtClean="0"/>
              <a:t>Elizabeth Garrett-Mayer</a:t>
            </a:r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947491" y="3048000"/>
            <a:ext cx="2865464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dirty="0" err="1" smtClean="0"/>
              <a:t>Stata</a:t>
            </a:r>
            <a:r>
              <a:rPr lang="en-US" sz="3600" dirty="0" smtClean="0"/>
              <a:t> Graphics</a:t>
            </a:r>
          </a:p>
          <a:p>
            <a:pPr algn="ctr"/>
            <a:r>
              <a:rPr lang="en-US" sz="3600" dirty="0" smtClean="0"/>
              <a:t>February </a:t>
            </a:r>
            <a:r>
              <a:rPr lang="en-US" sz="3600" dirty="0" smtClean="0"/>
              <a:t>12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5767108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Boxplots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graph box c18, by(cycle)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graph box c18, over(cycle)</a:t>
            </a:r>
          </a:p>
          <a:p>
            <a:pPr marL="0" indent="0">
              <a:buNone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tab cycle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graph box c18 if cycle&lt;7, over(cycle)</a:t>
            </a:r>
          </a:p>
          <a:p>
            <a:pPr marL="0" indent="0">
              <a:buNone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sort patient cycle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merge m:1 patient using "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Ptdata.GemDox.dta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"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graph box c18 if cycle&lt;7, over(cycle) over(gender)</a:t>
            </a:r>
          </a:p>
          <a:p>
            <a:pPr marL="0" indent="0">
              <a:buNone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graph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hbox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c18, over(initial) capsize(5) </a:t>
            </a:r>
          </a:p>
          <a:p>
            <a:pPr marL="0" indent="0">
              <a:buNone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09403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4685427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419" y="76202"/>
            <a:ext cx="4581306" cy="3352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3429001"/>
            <a:ext cx="4685426" cy="3428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5427" y="3543300"/>
            <a:ext cx="4373066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033818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1376"/>
            <a:ext cx="5114925" cy="374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7680" y="80157"/>
            <a:ext cx="4962525" cy="36317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33666" y="4191000"/>
            <a:ext cx="58368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graph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hbox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c18, over(initial) capsize(5) 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74638" y="4648200"/>
            <a:ext cx="8669361" cy="14157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 smtClean="0"/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graph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hbox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c18, over(initial)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medtype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(marker)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medmarker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msymbol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(+)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msize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(large))</a:t>
            </a:r>
          </a:p>
          <a:p>
            <a:endParaRPr lang="en-US" dirty="0" smtClean="0"/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graph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hbox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c18, over(initial)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ytitle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(“C18”)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09370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Labels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Sometimes </a:t>
            </a:r>
            <a:r>
              <a:rPr lang="en-US" dirty="0" err="1" smtClean="0"/>
              <a:t>xlabels</a:t>
            </a:r>
            <a:r>
              <a:rPr lang="en-US" dirty="0" smtClean="0"/>
              <a:t> cannot be applied (e.g. boxplots)</a:t>
            </a:r>
          </a:p>
          <a:p>
            <a:r>
              <a:rPr lang="en-US" dirty="0" smtClean="0"/>
              <a:t>need to label your values</a:t>
            </a:r>
          </a:p>
          <a:p>
            <a:r>
              <a:rPr lang="en-US" dirty="0" smtClean="0"/>
              <a:t>Example:  cycle for boxplots</a:t>
            </a:r>
          </a:p>
          <a:p>
            <a:pPr lvl="1"/>
            <a:r>
              <a:rPr lang="fr-FR" dirty="0" smtClean="0"/>
              <a:t> </a:t>
            </a:r>
            <a:r>
              <a:rPr lang="fr-FR" sz="1800" dirty="0">
                <a:latin typeface="Courier New" pitchFamily="49" charset="0"/>
                <a:cs typeface="Courier New" pitchFamily="49" charset="0"/>
              </a:rPr>
              <a:t>label </a:t>
            </a:r>
            <a:r>
              <a:rPr lang="fr-FR" sz="1800" dirty="0" err="1">
                <a:latin typeface="Courier New" pitchFamily="49" charset="0"/>
                <a:cs typeface="Courier New" pitchFamily="49" charset="0"/>
              </a:rPr>
              <a:t>define</a:t>
            </a:r>
            <a:r>
              <a:rPr lang="fr-FR" sz="1800" dirty="0">
                <a:latin typeface="Courier New" pitchFamily="49" charset="0"/>
                <a:cs typeface="Courier New" pitchFamily="49" charset="0"/>
              </a:rPr>
              <a:t> cycle 1 "cycle 1" 3 "cycle 3" 5 "cycle 5" 7 "cycle 7</a:t>
            </a:r>
            <a:r>
              <a:rPr lang="fr-FR" sz="1800" dirty="0" smtClean="0">
                <a:latin typeface="Courier New" pitchFamily="49" charset="0"/>
                <a:cs typeface="Courier New" pitchFamily="49" charset="0"/>
              </a:rPr>
              <a:t>"</a:t>
            </a:r>
            <a:endParaRPr lang="fr-FR" sz="1800" dirty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fr-FR" sz="1800" dirty="0" smtClean="0">
                <a:latin typeface="Courier New" pitchFamily="49" charset="0"/>
                <a:cs typeface="Courier New" pitchFamily="49" charset="0"/>
              </a:rPr>
              <a:t>label </a:t>
            </a:r>
            <a:r>
              <a:rPr lang="fr-FR" sz="1800" dirty="0">
                <a:latin typeface="Courier New" pitchFamily="49" charset="0"/>
                <a:cs typeface="Courier New" pitchFamily="49" charset="0"/>
              </a:rPr>
              <a:t>values cycle </a:t>
            </a:r>
            <a:r>
              <a:rPr lang="fr-FR" sz="1800" dirty="0" err="1" smtClean="0">
                <a:latin typeface="Courier New" pitchFamily="49" charset="0"/>
                <a:cs typeface="Courier New" pitchFamily="49" charset="0"/>
              </a:rPr>
              <a:t>cycle</a:t>
            </a:r>
            <a:endParaRPr lang="fr-FR" sz="1800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sz="1800" dirty="0">
                <a:latin typeface="Courier New" pitchFamily="49" charset="0"/>
                <a:cs typeface="Courier New" pitchFamily="49" charset="0"/>
              </a:rPr>
              <a:t>graph box c18 if cycle&lt;7, over(cycle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2200" dirty="0" smtClean="0">
                <a:latin typeface="+mj-lt"/>
                <a:cs typeface="Courier New" pitchFamily="49" charset="0"/>
              </a:rPr>
              <a:t>(Hint:  use this on the homework!)</a:t>
            </a:r>
            <a:endParaRPr lang="fr-FR" sz="2200" dirty="0">
              <a:latin typeface="+mj-lt"/>
              <a:cs typeface="Courier New" pitchFamily="49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3438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Stem and Leaf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398494" y="1295400"/>
            <a:ext cx="6232796" cy="55092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. stem c18</a:t>
            </a:r>
          </a:p>
          <a:p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Stem-and-leaf plot for c18ceramide (C18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ceramide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c18ceramide rounded to nearest multiple of .1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plot in units of .1</a:t>
            </a:r>
          </a:p>
          <a:p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0** | 42,43,44,46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0** | 57,57,67,81,89,90,96,98,99,99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1** | 01,06,08,08,14,15,19,20,35,44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1** | 62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2** | 03,15,16,18,19,19,22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2** | 82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3** | 17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3** | 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4** | 23,49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4** | 58,68,68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5** | 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5** | 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6** | 37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6** | 86</a:t>
            </a:r>
          </a:p>
          <a:p>
            <a:endParaRPr lang="en-US" sz="16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07414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Dotplot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Excellent way to show data across groups when you have a relatively small dataset</a:t>
            </a:r>
          </a:p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d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otplot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y, over(group)</a:t>
            </a:r>
            <a:r>
              <a:rPr lang="nl-NL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endParaRPr lang="nl-NL" sz="30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nl-NL" sz="2000" dirty="0" smtClean="0">
                <a:latin typeface="Courier New" pitchFamily="49" charset="0"/>
                <a:cs typeface="Courier New" pitchFamily="49" charset="0"/>
              </a:rPr>
              <a:t>dotplot c18, over(cycle)</a:t>
            </a:r>
          </a:p>
          <a:p>
            <a:pPr marL="0" indent="0">
              <a:buNone/>
            </a:pPr>
            <a:r>
              <a:rPr lang="nl-NL" sz="2000" dirty="0" smtClean="0">
                <a:latin typeface="Courier New" pitchFamily="49" charset="0"/>
                <a:cs typeface="Courier New" pitchFamily="49" charset="0"/>
              </a:rPr>
              <a:t>dotplot c18, over(gender)</a:t>
            </a:r>
          </a:p>
          <a:p>
            <a:pPr marL="0" indent="0">
              <a:buNone/>
            </a:pPr>
            <a:r>
              <a:rPr lang="nl-NL" sz="2000" dirty="0" smtClean="0">
                <a:latin typeface="Courier New" pitchFamily="49" charset="0"/>
                <a:cs typeface="Courier New" pitchFamily="49" charset="0"/>
              </a:rPr>
              <a:t>dotplot c18, over(gender) nogroup</a:t>
            </a:r>
          </a:p>
          <a:p>
            <a:pPr marL="0" indent="0">
              <a:buNone/>
            </a:pPr>
            <a:r>
              <a:rPr lang="nl-NL" sz="2000" dirty="0" smtClean="0">
                <a:latin typeface="Courier New" pitchFamily="49" charset="0"/>
                <a:cs typeface="Courier New" pitchFamily="49" charset="0"/>
              </a:rPr>
              <a:t>dotplot c18, over(gender) nogroup jitter(3)</a:t>
            </a:r>
          </a:p>
          <a:p>
            <a:pPr marL="0" indent="0">
              <a:buNone/>
            </a:pP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dotplot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c18, over(gender)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nogroup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median center</a:t>
            </a:r>
          </a:p>
        </p:txBody>
      </p:sp>
    </p:spTree>
    <p:extLst>
      <p:ext uri="{BB962C8B-B14F-4D97-AF65-F5344CB8AC3E}">
        <p14:creationId xmlns:p14="http://schemas.microsoft.com/office/powerpoint/2010/main" val="21444841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Dotplot</a:t>
            </a:r>
            <a:r>
              <a:rPr lang="en-US" dirty="0" smtClean="0"/>
              <a:t>, by gender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2514600"/>
            <a:ext cx="5114925" cy="374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589383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Scatterplots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143000"/>
            <a:ext cx="83058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Two way graph</a:t>
            </a:r>
          </a:p>
          <a:p>
            <a:r>
              <a:rPr lang="en-US" dirty="0" smtClean="0"/>
              <a:t>Syntax:  </a:t>
            </a:r>
          </a:p>
          <a:p>
            <a:pPr lvl="1"/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graph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twoway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scatter y x1 x2</a:t>
            </a:r>
          </a:p>
          <a:p>
            <a:pPr lvl="1"/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graph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twoway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scatter y x1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/>
              <a:t>Example:</a:t>
            </a:r>
          </a:p>
          <a:p>
            <a:pPr lvl="1"/>
            <a:r>
              <a:rPr lang="en-US" sz="2400" b="1" dirty="0">
                <a:latin typeface="Courier New" pitchFamily="49" charset="0"/>
                <a:cs typeface="Courier New" pitchFamily="49" charset="0"/>
              </a:rPr>
              <a:t>g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raph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twoway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457200" lvl="1" indent="0"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scatter c18 </a:t>
            </a:r>
          </a:p>
          <a:p>
            <a:pPr marL="457200" lvl="1" indent="0"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totalceramide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3567778"/>
            <a:ext cx="4495800" cy="3290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519013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Regression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Scatterplot</a:t>
            </a:r>
          </a:p>
          <a:p>
            <a:r>
              <a:rPr lang="en-US" dirty="0" smtClean="0"/>
              <a:t>Residual plots</a:t>
            </a:r>
          </a:p>
          <a:p>
            <a:r>
              <a:rPr lang="en-US" dirty="0" smtClean="0"/>
              <a:t>Leverage </a:t>
            </a:r>
          </a:p>
          <a:p>
            <a:r>
              <a:rPr lang="en-US" dirty="0" smtClean="0"/>
              <a:t>Fitted line with raw data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5311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57200" y="1752600"/>
            <a:ext cx="4040188" cy="4373563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graph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twoway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scatter c18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totalcer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regress c18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totalcer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* residual plot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* (residual vs. fitted)</a:t>
            </a: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rvfplot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* the long way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* 1. generate a new variable from the regression, residuals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predict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resid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res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* 2. generate a new variable from the regression, fitted values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predict fit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scatter res fit,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yline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(0)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* leverage vs. residual plot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lvr2plot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* take transform of C18?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gladder c18</a:t>
            </a: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boxcox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c18</a:t>
            </a:r>
          </a:p>
          <a:p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4645025" y="1752600"/>
            <a:ext cx="4041775" cy="4373563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* generate new variable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gen logc18=log(c18)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scatter logc18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totalcer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scatter logc18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totalcer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mlabel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(gender) 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scatter logc18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totalcer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mlabel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(gender)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s(i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scatter logc18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totalcer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s(Oh)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* redo regression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regress logc18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totalcer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rvfplot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yline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(0)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lvr2plot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predict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logfit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* make plot of fitted model and raw data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scatter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logfit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logc18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totalcer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scatter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logfit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logc18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totalcer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s(i o)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c(l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.)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graph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twoway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scatter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logfit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totalcer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s(i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 c(l) || scatter logc18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totalcer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s(o) c(.) 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510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syntax for commands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2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refix: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command </a:t>
            </a:r>
            <a:r>
              <a:rPr lang="en-US" sz="2400" dirty="0" err="1" smtClean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varlist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options</a:t>
            </a:r>
          </a:p>
          <a:p>
            <a:endParaRPr lang="en-US" sz="2400" dirty="0"/>
          </a:p>
          <a:p>
            <a:r>
              <a:rPr lang="en-US" sz="2400" dirty="0" smtClean="0"/>
              <a:t>Examples:</a:t>
            </a:r>
          </a:p>
          <a:p>
            <a:pPr lvl="1"/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regress </a:t>
            </a:r>
            <a:r>
              <a:rPr lang="en-US" sz="2400" dirty="0" smtClean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y x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level(90)</a:t>
            </a:r>
          </a:p>
          <a:p>
            <a:pPr lvl="1"/>
            <a:r>
              <a:rPr lang="en-US" sz="2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by race: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sum </a:t>
            </a:r>
            <a:r>
              <a:rPr lang="en-US" sz="2400" dirty="0" smtClean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y x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detail</a:t>
            </a:r>
          </a:p>
          <a:p>
            <a:pPr lvl="1"/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test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smtClean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y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by(x) unequal</a:t>
            </a:r>
          </a:p>
          <a:p>
            <a:pPr marL="457200" lvl="1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104758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next graph to create</a:t>
            </a:r>
            <a:endParaRPr lang="en-US" dirty="0"/>
          </a:p>
        </p:txBody>
      </p:sp>
      <p:pic>
        <p:nvPicPr>
          <p:cNvPr id="1026" name="Picture 2" descr="http://data.princeton.edu/stata/fig3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5853" y="1905000"/>
            <a:ext cx="5442857" cy="396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51779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Fancier way to put regression lines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8288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* data 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is described at </a:t>
            </a:r>
            <a:r>
              <a:rPr lang="en-US" sz="1400" dirty="0">
                <a:latin typeface="Courier New" pitchFamily="49" charset="0"/>
                <a:cs typeface="Courier New" pitchFamily="49" charset="0"/>
                <a:hlinkClick r:id="rId2"/>
              </a:rPr>
              <a:t>http://data.princeton.edu/wws509/datasets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  <a:hlinkClick r:id="rId2"/>
              </a:rPr>
              <a:t>/</a:t>
            </a: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infile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str14 country setting effort change ///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    using http://data.princeton.edu/wws509/datasets/effort.raw</a:t>
            </a:r>
          </a:p>
          <a:p>
            <a:pPr marL="0" indent="0">
              <a:buNone/>
            </a:pPr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graph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twoway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scatter change setting 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graph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twoway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(scatter change setting ) (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lfit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change setting )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graph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twoway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(scatter change setting ) (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qfit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change setting )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graph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twoway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(scatter change setting ) (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lfitci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change setting 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143000" y="3733800"/>
            <a:ext cx="5768246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200000"/>
              </a:lnSpc>
              <a:buFont typeface="Arial" pitchFamily="34" charset="0"/>
              <a:buChar char="•"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/// </a:t>
            </a:r>
            <a:r>
              <a:rPr lang="en-US" sz="2000" dirty="0" smtClean="0">
                <a:latin typeface="Calibri" pitchFamily="34" charset="0"/>
                <a:cs typeface="Courier New" pitchFamily="49" charset="0"/>
              </a:rPr>
              <a:t>“continuation” comment</a:t>
            </a:r>
          </a:p>
          <a:p>
            <a:pPr marL="285750" indent="-285750">
              <a:lnSpc>
                <a:spcPct val="200000"/>
              </a:lnSpc>
              <a:buFont typeface="Arial" pitchFamily="34" charset="0"/>
              <a:buChar char="•"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scatter</a:t>
            </a:r>
            <a:r>
              <a:rPr lang="en-US" sz="2000" dirty="0" smtClean="0"/>
              <a:t> </a:t>
            </a:r>
            <a:r>
              <a:rPr lang="en-US" sz="2000" dirty="0" smtClean="0"/>
              <a:t>makes a scatterplot of the two variables</a:t>
            </a:r>
          </a:p>
          <a:p>
            <a:pPr marL="285750" indent="-285750">
              <a:lnSpc>
                <a:spcPct val="200000"/>
              </a:lnSpc>
              <a:buFont typeface="Arial" pitchFamily="34" charset="0"/>
              <a:buChar char="•"/>
            </a:pP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lfit</a:t>
            </a:r>
            <a:r>
              <a:rPr lang="en-US" sz="2000" dirty="0" smtClean="0"/>
              <a:t> plots the regression line of y on x</a:t>
            </a:r>
          </a:p>
          <a:p>
            <a:pPr marL="285750" indent="-285750">
              <a:lnSpc>
                <a:spcPct val="200000"/>
              </a:lnSpc>
              <a:buFont typeface="Arial" pitchFamily="34" charset="0"/>
              <a:buChar char="•"/>
            </a:pP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qfit</a:t>
            </a:r>
            <a:r>
              <a:rPr lang="en-US" sz="2000" dirty="0" smtClean="0"/>
              <a:t> plots a fitted quadratic model of y on x</a:t>
            </a:r>
          </a:p>
          <a:p>
            <a:pPr marL="285750" indent="-285750">
              <a:lnSpc>
                <a:spcPct val="200000"/>
              </a:lnSpc>
              <a:buFont typeface="Arial" pitchFamily="34" charset="0"/>
              <a:buChar char="•"/>
            </a:pP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lfitci</a:t>
            </a:r>
            <a:r>
              <a:rPr lang="en-US" sz="2000" dirty="0" smtClean="0"/>
              <a:t> plots the line AND a confidence interval!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6096157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Fancier way to put regression lines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2243668"/>
            <a:ext cx="3985253" cy="29165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329681" y="1603402"/>
            <a:ext cx="17075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Plot using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qfit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2243668"/>
            <a:ext cx="4059963" cy="29712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5634236" y="1632005"/>
            <a:ext cx="19832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Plot using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lfitci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07009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2413" y="838200"/>
            <a:ext cx="4441974" cy="325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685800" y="4191000"/>
            <a:ext cx="73152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1600" dirty="0"/>
              <a:t>One slight problem with the labels is the overlap of Costa Rica and Trinidad Tobago (and to a lesser extent Panama and Nicaragua). </a:t>
            </a:r>
            <a:endParaRPr lang="en-US" sz="16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/>
              <a:t>We </a:t>
            </a:r>
            <a:r>
              <a:rPr lang="en-US" sz="1600" dirty="0"/>
              <a:t>can solve this problem by specifying the position of the label relative to the marker using a 12-hour clock (so 12 is above, 3 is to the right, 6 is below and 9 is to the left) and the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mlabv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() </a:t>
            </a:r>
            <a:r>
              <a:rPr lang="en-US" sz="1600" dirty="0"/>
              <a:t>option. </a:t>
            </a:r>
            <a:endParaRPr lang="en-US" sz="16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/>
              <a:t>We </a:t>
            </a:r>
            <a:r>
              <a:rPr lang="en-US" sz="1600" dirty="0"/>
              <a:t>create a variable to hold the position set by default to 3 o'clock and then move Costa Rica to 9 o'clock and Trinidad Tobago to just a bit above that at 11 o'clock (we can also move Nicaragua and Panama up a bit, say to 2 o'clock</a:t>
            </a:r>
            <a:r>
              <a:rPr lang="en-US" sz="1600" dirty="0" smtClean="0"/>
              <a:t>).</a:t>
            </a:r>
            <a:endParaRPr lang="en-US" sz="1600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304800"/>
            <a:ext cx="87767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graph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twoway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lfitci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change setting)  (scatter change setting,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mlabel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(country) )</a:t>
            </a:r>
          </a:p>
        </p:txBody>
      </p:sp>
    </p:spTree>
    <p:extLst>
      <p:ext uri="{BB962C8B-B14F-4D97-AF65-F5344CB8AC3E}">
        <p14:creationId xmlns:p14="http://schemas.microsoft.com/office/powerpoint/2010/main" val="35213203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8125"/>
            <a:ext cx="8229600" cy="20780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gen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pos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=3 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replace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pos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= 11 if country == "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TrinidadTobago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" 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replace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pos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= 9 if country == "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CostaRica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" 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replace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pos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= 2 if country == "Panama" | country == "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Nicaragua“</a:t>
            </a:r>
          </a:p>
          <a:p>
            <a:pPr marL="0" indent="0">
              <a:buNone/>
            </a:pP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graph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twoway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lfitci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change setting) /// 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scatter change setting,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mlabel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(country)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mlabv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pos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* see ‘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marker_label_options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’ in help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9138" y="304800"/>
            <a:ext cx="5114925" cy="374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843533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Legends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9267" y="1066800"/>
            <a:ext cx="4639874" cy="3395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4127" y="1066800"/>
            <a:ext cx="4639874" cy="3395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143000" y="4572000"/>
            <a:ext cx="760679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graph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twoway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lfitci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change setting) ///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             (scatter change setting,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mlabel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(country)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mlabv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pos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) ) ///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           , title("Fertility Decline by Social Setting") ///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            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ytitle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("Fertility Decline") ///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             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legend(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pos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(5) 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order(2 "linear fit" 1 "95% CI")) </a:t>
            </a:r>
          </a:p>
          <a:p>
            <a:endParaRPr lang="en-US" sz="12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 graph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twoway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lfitci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change setting) ///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             (scatter change setting,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mlabel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(country)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mlabv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pos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) ) ///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           , title("Fertility Decline by Social Setting") ///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            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ytitle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("Fertility Decline") ///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             legend(off) </a:t>
            </a:r>
            <a:endParaRPr lang="en-US" sz="12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* see help ‘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title_options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’ for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pos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and ring in legend</a:t>
            </a:r>
            <a:endParaRPr lang="en-US" sz="1200" dirty="0">
              <a:latin typeface="Courier New" pitchFamily="49" charset="0"/>
              <a:cs typeface="Courier New" pitchFamily="49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585639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Spaghetti plots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+mj-lt"/>
                <a:cs typeface="Courier New" pitchFamily="49" charset="0"/>
              </a:rPr>
              <a:t>Command available from UCLA: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spagplot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 smtClean="0">
              <a:latin typeface="+mj-lt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*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spaghetti plots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clear </a:t>
            </a: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insheet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using "I:\MUSC Oncology\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Shirai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Keisuke\October2010\ceramide.csv"</a:t>
            </a: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findit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spagplot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spagplot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c18 cycle, id(patient)</a:t>
            </a: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spagplot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c18 cycle, id(patient)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nofit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* remove patients who only have cycle=1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sort patient cycle 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by patient: gen visit=_n</a:t>
            </a: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egen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maxvis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=max(visit), by(patient)</a:t>
            </a: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spagplot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c18 cycle if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maxvis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&gt;1, id(patient)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nofit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* or, use c(L)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graph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twoway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scatter c18 cycle if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maxvis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&gt;1, c(L)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help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connectstyle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081768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dirty="0" smtClean="0"/>
              <a:t>other neat stuff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graph matrix</a:t>
            </a:r>
          </a:p>
          <a:p>
            <a:r>
              <a:rPr lang="en-US" dirty="0" smtClean="0"/>
              <a:t>saving graphs:  click and save as desired format</a:t>
            </a:r>
          </a:p>
          <a:p>
            <a:r>
              <a:rPr lang="en-US" dirty="0" smtClean="0"/>
              <a:t>saving and combining (see </a:t>
            </a:r>
            <a:r>
              <a:rPr lang="en-US" dirty="0" err="1" smtClean="0"/>
              <a:t>princeton</a:t>
            </a:r>
            <a:r>
              <a:rPr lang="en-US" dirty="0"/>
              <a:t> </a:t>
            </a:r>
            <a:r>
              <a:rPr lang="en-US" dirty="0" smtClean="0"/>
              <a:t>site, section 3.3)</a:t>
            </a:r>
          </a:p>
          <a:p>
            <a:pPr lvl="1"/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data.princeton.edu/stata/graphics.html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See </a:t>
            </a:r>
            <a:r>
              <a:rPr lang="en-US" dirty="0" err="1" smtClean="0"/>
              <a:t>GraphExamples</a:t>
            </a:r>
            <a:r>
              <a:rPr lang="en-US" dirty="0" smtClean="0"/>
              <a:t> on </a:t>
            </a:r>
            <a:r>
              <a:rPr lang="en-US" dirty="0" err="1" smtClean="0"/>
              <a:t>ucla</a:t>
            </a:r>
            <a:r>
              <a:rPr lang="en-US" dirty="0" smtClean="0"/>
              <a:t> site:</a:t>
            </a:r>
          </a:p>
          <a:p>
            <a:pPr lvl="1"/>
            <a:r>
              <a:rPr lang="en-US" sz="2000" dirty="0">
                <a:hlinkClick r:id="rId3"/>
              </a:rPr>
              <a:t>http://www.ats.ucla.edu/stat/stata/library/GraphExamples</a:t>
            </a:r>
            <a:r>
              <a:rPr lang="en-US" sz="2000" dirty="0" smtClean="0">
                <a:hlinkClick r:id="rId3"/>
              </a:rPr>
              <a:t>/</a:t>
            </a:r>
            <a:endParaRPr lang="en-US" sz="2000" dirty="0" smtClean="0"/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90415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Stata</a:t>
            </a:r>
            <a:r>
              <a:rPr lang="en-US" dirty="0" smtClean="0"/>
              <a:t> Graphics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Maybe we can just end class now!  </a:t>
            </a:r>
          </a:p>
          <a:p>
            <a:r>
              <a:rPr lang="en-US" dirty="0" smtClean="0"/>
              <a:t>Check out these links:</a:t>
            </a:r>
          </a:p>
          <a:p>
            <a:pPr lvl="1"/>
            <a:r>
              <a:rPr lang="en-US" dirty="0" smtClean="0">
                <a:hlinkClick r:id="rId2"/>
              </a:rPr>
              <a:t>http://www.ats.ucla.edu/stat/stata/library/GraphExamples/default.htm</a:t>
            </a:r>
            <a:endParaRPr lang="en-US" dirty="0" smtClean="0"/>
          </a:p>
          <a:p>
            <a:pPr lvl="1"/>
            <a:r>
              <a:rPr lang="en-US" dirty="0" smtClean="0">
                <a:hlinkClick r:id="rId3"/>
              </a:rPr>
              <a:t>http://www.ats.ucla.edu/stat/stata/topics/graphics.htm</a:t>
            </a:r>
            <a:endParaRPr lang="en-US" dirty="0" smtClean="0"/>
          </a:p>
          <a:p>
            <a:pPr lvl="1"/>
            <a:r>
              <a:rPr lang="en-US" dirty="0" smtClean="0">
                <a:hlinkClick r:id="rId4"/>
              </a:rPr>
              <a:t>http://data.princeton.edu/stata/graphics.html</a:t>
            </a:r>
            <a:endParaRPr lang="en-US" dirty="0" smtClean="0"/>
          </a:p>
          <a:p>
            <a:pPr lvl="1"/>
            <a:r>
              <a:rPr lang="en-US" dirty="0" smtClean="0">
                <a:hlinkClick r:id="rId5"/>
              </a:rPr>
              <a:t>http://www.stata.com/capabilities/graphics.html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67193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</a:t>
            </a:r>
            <a:r>
              <a:rPr lang="en-US" dirty="0" err="1" smtClean="0"/>
              <a:t>univariate</a:t>
            </a:r>
            <a:r>
              <a:rPr lang="en-US" dirty="0" smtClean="0"/>
              <a:t> displays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Boxplots</a:t>
            </a:r>
          </a:p>
          <a:p>
            <a:r>
              <a:rPr lang="en-US" dirty="0" smtClean="0"/>
              <a:t>Stem and leaf</a:t>
            </a:r>
          </a:p>
          <a:p>
            <a:r>
              <a:rPr lang="en-US" dirty="0" smtClean="0"/>
              <a:t>Histograms</a:t>
            </a:r>
          </a:p>
          <a:p>
            <a:r>
              <a:rPr lang="en-US" dirty="0" smtClean="0"/>
              <a:t>Density plots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6980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Ceramide</a:t>
            </a:r>
            <a:r>
              <a:rPr lang="en-US" dirty="0" smtClean="0"/>
              <a:t>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Let’s look at the </a:t>
            </a:r>
            <a:r>
              <a:rPr lang="en-US" dirty="0" err="1" smtClean="0"/>
              <a:t>ceramide</a:t>
            </a:r>
            <a:r>
              <a:rPr lang="en-US" dirty="0" smtClean="0"/>
              <a:t> markers</a:t>
            </a:r>
          </a:p>
          <a:p>
            <a:r>
              <a:rPr lang="en-US" dirty="0" smtClean="0"/>
              <a:t>What are their distributions?</a:t>
            </a:r>
          </a:p>
          <a:p>
            <a:r>
              <a:rPr lang="en-US" dirty="0" smtClean="0"/>
              <a:t>Are there outliers?</a:t>
            </a:r>
          </a:p>
          <a:p>
            <a:r>
              <a:rPr lang="en-US" dirty="0" smtClean="0"/>
              <a:t>Should we consider taking logs, or using % change?</a:t>
            </a:r>
          </a:p>
          <a:p>
            <a:endParaRPr lang="en-US" dirty="0"/>
          </a:p>
          <a:p>
            <a:pPr marL="0" indent="0" fontAlgn="base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sz="2000" dirty="0" smtClean="0"/>
              <a:t>Results </a:t>
            </a:r>
            <a:r>
              <a:rPr lang="en-US" sz="2000" dirty="0"/>
              <a:t>of a phase II trial of gemcitabine plus doxorubicin in patients with recurrent head and neck cancers: serum C₁₈-</a:t>
            </a:r>
            <a:r>
              <a:rPr lang="en-US" sz="2000" dirty="0" err="1"/>
              <a:t>ceramide</a:t>
            </a:r>
            <a:r>
              <a:rPr lang="en-US" sz="2000" dirty="0"/>
              <a:t> as a novel biomarker for monitoring response.</a:t>
            </a:r>
          </a:p>
          <a:p>
            <a:pPr marL="0" indent="0" fontAlgn="base">
              <a:buNone/>
            </a:pPr>
            <a:r>
              <a:rPr lang="en-US" sz="2000" dirty="0"/>
              <a:t>Saddoughi SA, Garrett-Mayer E, </a:t>
            </a:r>
            <a:r>
              <a:rPr lang="en-US" sz="2000" dirty="0" err="1"/>
              <a:t>Chaudhary</a:t>
            </a:r>
            <a:r>
              <a:rPr lang="en-US" sz="2000" dirty="0"/>
              <a:t> U, O'Brien PE, Afrin LB, Day TA, Gillespie MB, Sharma AK, </a:t>
            </a:r>
            <a:r>
              <a:rPr lang="en-US" sz="2000" dirty="0" err="1"/>
              <a:t>Wilhoit</a:t>
            </a:r>
            <a:r>
              <a:rPr lang="en-US" sz="2000" dirty="0"/>
              <a:t> CS, </a:t>
            </a:r>
            <a:r>
              <a:rPr lang="en-US" sz="2000" dirty="0" err="1"/>
              <a:t>Bostick</a:t>
            </a:r>
            <a:r>
              <a:rPr lang="en-US" sz="2000" dirty="0"/>
              <a:t> R, </a:t>
            </a:r>
            <a:r>
              <a:rPr lang="en-US" sz="2000" dirty="0" err="1"/>
              <a:t>Senkal</a:t>
            </a:r>
            <a:r>
              <a:rPr lang="en-US" sz="2000" dirty="0"/>
              <a:t> CE, Hannun YA, </a:t>
            </a:r>
            <a:r>
              <a:rPr lang="en-US" sz="2000" dirty="0" err="1"/>
              <a:t>Bielawski</a:t>
            </a:r>
            <a:r>
              <a:rPr lang="en-US" sz="2000" dirty="0"/>
              <a:t> J, Simon GR, </a:t>
            </a:r>
            <a:r>
              <a:rPr lang="en-US" sz="2000" dirty="0" err="1"/>
              <a:t>Shirai</a:t>
            </a:r>
            <a:r>
              <a:rPr lang="en-US" sz="2000" dirty="0"/>
              <a:t> K, Ogretmen </a:t>
            </a:r>
            <a:r>
              <a:rPr lang="en-US" sz="2000" dirty="0" smtClean="0"/>
              <a:t>B.  </a:t>
            </a:r>
            <a:r>
              <a:rPr lang="en-US" sz="2000" dirty="0" err="1" smtClean="0"/>
              <a:t>Clin</a:t>
            </a:r>
            <a:r>
              <a:rPr lang="en-US" sz="2000" dirty="0" smtClean="0"/>
              <a:t> </a:t>
            </a:r>
            <a:r>
              <a:rPr lang="en-US" sz="2000" dirty="0"/>
              <a:t>Cancer Res. 2011 Sep 15;17(18):6097-105. </a:t>
            </a:r>
            <a:r>
              <a:rPr lang="en-US" sz="2000" dirty="0" err="1"/>
              <a:t>Epub</a:t>
            </a:r>
            <a:r>
              <a:rPr lang="en-US" sz="2000" dirty="0"/>
              <a:t> 2011 Jul 26.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9905406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hist</a:t>
            </a:r>
            <a:r>
              <a:rPr lang="en-US" dirty="0" smtClean="0"/>
              <a:t> c18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2514600"/>
            <a:ext cx="5114925" cy="374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796949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make it prettier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* prettier histograms</a:t>
            </a:r>
          </a:p>
          <a:p>
            <a:pPr marL="0" indent="0">
              <a:buNone/>
            </a:pP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hist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c18 ,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freq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xaxis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(1 2)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ylabel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(0(2)24)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xlabel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(20 	"Twenty" 40 "Forty")</a:t>
            </a:r>
          </a:p>
          <a:p>
            <a:pPr marL="0" indent="0">
              <a:buNone/>
            </a:pP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hist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c18, title("Histogram of C18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Ceramide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") subtitle("PI: 	K.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Shirai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")</a:t>
            </a:r>
          </a:p>
          <a:p>
            <a:pPr marL="0" indent="0">
              <a:buNone/>
            </a:pP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hist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c18,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ytitle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("number of patients")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freq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yline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(0(10)20)</a:t>
            </a:r>
          </a:p>
          <a:p>
            <a:pPr marL="0" indent="0">
              <a:buNone/>
            </a:pP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hist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c18,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xaxis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(1 2)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xlabel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(19.6 "mean" 11.9 "median", 	axis(2) grid)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6172200"/>
            <a:ext cx="8376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finding help on these can sometimes be tricky!  e.g.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help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axis_choice_options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86032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233" y="435702"/>
            <a:ext cx="4386263" cy="32100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435702"/>
            <a:ext cx="4386263" cy="32100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3640997"/>
            <a:ext cx="4200525" cy="3074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233" y="3640802"/>
            <a:ext cx="4219167" cy="30877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339888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Boxplots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graph box c18</a:t>
            </a:r>
          </a:p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2209800"/>
            <a:ext cx="5114925" cy="374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628144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1225</TotalTime>
  <Words>1122</Words>
  <Application>Microsoft Office PowerPoint</Application>
  <PresentationFormat>On-screen Show (4:3)</PresentationFormat>
  <Paragraphs>228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PowerPoint Presentation</vt:lpstr>
      <vt:lpstr>Basic syntax for commands</vt:lpstr>
      <vt:lpstr>Stata Graphics</vt:lpstr>
      <vt:lpstr>Basic univariate displays</vt:lpstr>
      <vt:lpstr>Ceramide Data</vt:lpstr>
      <vt:lpstr>Histogram</vt:lpstr>
      <vt:lpstr>Let’s make it prettier</vt:lpstr>
      <vt:lpstr>PowerPoint Presentation</vt:lpstr>
      <vt:lpstr>Boxplots</vt:lpstr>
      <vt:lpstr>Boxplots</vt:lpstr>
      <vt:lpstr>PowerPoint Presentation</vt:lpstr>
      <vt:lpstr>PowerPoint Presentation</vt:lpstr>
      <vt:lpstr>Labels </vt:lpstr>
      <vt:lpstr>Stem and Leaf</vt:lpstr>
      <vt:lpstr>Dotplot</vt:lpstr>
      <vt:lpstr>Dotplot, by gender</vt:lpstr>
      <vt:lpstr>Scatterplots</vt:lpstr>
      <vt:lpstr>Regression example</vt:lpstr>
      <vt:lpstr>Code </vt:lpstr>
      <vt:lpstr>The next graph to create</vt:lpstr>
      <vt:lpstr>Fancier way to put regression lines</vt:lpstr>
      <vt:lpstr>Fancier way to put regression lines</vt:lpstr>
      <vt:lpstr>PowerPoint Presentation</vt:lpstr>
      <vt:lpstr>PowerPoint Presentation</vt:lpstr>
      <vt:lpstr>Legends</vt:lpstr>
      <vt:lpstr>Spaghetti plots</vt:lpstr>
      <vt:lpstr>other neat stuff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elg26</dc:creator>
  <cp:lastModifiedBy>elg26</cp:lastModifiedBy>
  <cp:revision>27</cp:revision>
  <dcterms:created xsi:type="dcterms:W3CDTF">2011-02-08T18:28:34Z</dcterms:created>
  <dcterms:modified xsi:type="dcterms:W3CDTF">2013-02-12T03:13:16Z</dcterms:modified>
</cp:coreProperties>
</file>