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3" r:id="rId7"/>
    <p:sldId id="260" r:id="rId8"/>
    <p:sldId id="261" r:id="rId9"/>
    <p:sldId id="262" r:id="rId10"/>
    <p:sldId id="290" r:id="rId11"/>
    <p:sldId id="264" r:id="rId12"/>
    <p:sldId id="267" r:id="rId13"/>
    <p:sldId id="269" r:id="rId14"/>
    <p:sldId id="268" r:id="rId15"/>
    <p:sldId id="270" r:id="rId16"/>
    <p:sldId id="271" r:id="rId17"/>
    <p:sldId id="272" r:id="rId18"/>
    <p:sldId id="266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9" autoAdjust="0"/>
    <p:restoredTop sz="94660"/>
  </p:normalViewPr>
  <p:slideViewPr>
    <p:cSldViewPr>
      <p:cViewPr>
        <p:scale>
          <a:sx n="80" d="100"/>
          <a:sy n="80" d="100"/>
        </p:scale>
        <p:origin x="-1416" y="-11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184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6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1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43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66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68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82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8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77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2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82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7C9B9-0918-4C08-AB4D-C35DC4D751FF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4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r>
              <a:rPr lang="en-US" b="1" dirty="0" smtClean="0"/>
              <a:t>Computing for Research I</a:t>
            </a:r>
            <a:br>
              <a:rPr lang="en-US" b="1" dirty="0" smtClean="0"/>
            </a:br>
            <a:r>
              <a:rPr lang="en-US" dirty="0" smtClean="0"/>
              <a:t>Spring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800600"/>
            <a:ext cx="6400800" cy="762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Primary Instructor:  </a:t>
            </a:r>
          </a:p>
          <a:p>
            <a:r>
              <a:rPr lang="en-US" sz="2400" dirty="0" smtClean="0"/>
              <a:t>Elizabeth Garrett-Mayer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48928" y="3048000"/>
            <a:ext cx="406258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/>
              <a:t>Introduction to </a:t>
            </a:r>
            <a:r>
              <a:rPr lang="en-US" sz="3600" dirty="0" err="1" smtClean="0"/>
              <a:t>Stata</a:t>
            </a:r>
            <a:endParaRPr lang="en-US" sz="3600" dirty="0" smtClean="0"/>
          </a:p>
          <a:p>
            <a:pPr algn="ctr"/>
            <a:r>
              <a:rPr lang="en-US" sz="3600" dirty="0" smtClean="0"/>
              <a:t>February </a:t>
            </a:r>
            <a:r>
              <a:rPr lang="en-US" sz="3600" dirty="0" smtClean="0"/>
              <a:t>7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5167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bitesti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100 40 0.40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ttesti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100 4 4 100 6 7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ttesti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100 4 4 100 6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7,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uneq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ttesti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100 4 8 7</a:t>
            </a:r>
          </a:p>
        </p:txBody>
      </p:sp>
    </p:spTree>
    <p:extLst>
      <p:ext uri="{BB962C8B-B14F-4D97-AF65-F5344CB8AC3E}">
        <p14:creationId xmlns:p14="http://schemas.microsoft.com/office/powerpoint/2010/main" val="4210511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But most of the time, we have datasets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*.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dta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files are </a:t>
            </a:r>
            <a:r>
              <a:rPr lang="en-US" dirty="0" err="1" smtClean="0"/>
              <a:t>stata</a:t>
            </a:r>
            <a:r>
              <a:rPr lang="en-US" dirty="0" smtClean="0"/>
              <a:t> datasets</a:t>
            </a:r>
          </a:p>
          <a:p>
            <a:r>
              <a:rPr lang="en-US" dirty="0" smtClean="0"/>
              <a:t>To open:</a:t>
            </a:r>
          </a:p>
          <a:p>
            <a:pPr lvl="1"/>
            <a:r>
              <a:rPr lang="en-US" dirty="0" smtClean="0"/>
              <a:t>Option 1:  use the “use” command:</a:t>
            </a:r>
          </a:p>
          <a:p>
            <a:pPr lvl="2"/>
            <a:r>
              <a:rPr lang="en-US" dirty="0">
                <a:latin typeface="Courier New" pitchFamily="49" charset="0"/>
                <a:cs typeface="Courier New" pitchFamily="49" charset="0"/>
              </a:rPr>
              <a:t>use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"I:\MUSC Oncology\Cunningham,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Joan\June2007\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SCbcdata.dta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“</a:t>
            </a:r>
          </a:p>
          <a:p>
            <a:pPr lvl="1"/>
            <a:r>
              <a:rPr lang="en-US" dirty="0" smtClean="0"/>
              <a:t>Option 2:  menu-driven open</a:t>
            </a:r>
          </a:p>
          <a:p>
            <a:pPr lvl="2"/>
            <a:r>
              <a:rPr lang="en-US" dirty="0" smtClean="0"/>
              <a:t>File </a:t>
            </a:r>
            <a:r>
              <a:rPr lang="en-US" dirty="0" smtClean="0">
                <a:sym typeface="Wingdings" pitchFamily="2" charset="2"/>
              </a:rPr>
              <a:t> Open…</a:t>
            </a:r>
          </a:p>
          <a:p>
            <a:r>
              <a:rPr lang="en-US" dirty="0" smtClean="0">
                <a:sym typeface="Wingdings" pitchFamily="2" charset="2"/>
              </a:rPr>
              <a:t>If you use Option 2, the associated command will appear in your results window AND in your review window</a:t>
            </a:r>
          </a:p>
          <a:p>
            <a:r>
              <a:rPr lang="en-US" dirty="0" smtClean="0">
                <a:sym typeface="Wingdings" pitchFamily="2" charset="2"/>
              </a:rPr>
              <a:t>If you use Option 2, consider cutting and pasting command into your ‘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do</a:t>
            </a:r>
            <a:r>
              <a:rPr lang="en-US" dirty="0" smtClean="0">
                <a:sym typeface="Wingdings" pitchFamily="2" charset="2"/>
              </a:rPr>
              <a:t>’ file for next time..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11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types of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Stata</a:t>
            </a:r>
            <a:r>
              <a:rPr lang="en-US" dirty="0" smtClean="0"/>
              <a:t> can import</a:t>
            </a:r>
          </a:p>
          <a:p>
            <a:pPr lvl="1"/>
            <a:r>
              <a:rPr lang="en-US" dirty="0" smtClean="0"/>
              <a:t>ASCII files</a:t>
            </a:r>
          </a:p>
          <a:p>
            <a:pPr lvl="1"/>
            <a:r>
              <a:rPr lang="en-US" dirty="0" err="1" smtClean="0"/>
              <a:t>Sas</a:t>
            </a:r>
            <a:r>
              <a:rPr lang="en-US" dirty="0" smtClean="0"/>
              <a:t> export</a:t>
            </a:r>
          </a:p>
          <a:p>
            <a:pPr lvl="1"/>
            <a:r>
              <a:rPr lang="en-US" dirty="0" smtClean="0"/>
              <a:t>and a few others (that I have never heard of)</a:t>
            </a:r>
          </a:p>
          <a:p>
            <a:r>
              <a:rPr lang="en-US" dirty="0" smtClean="0"/>
              <a:t>Two options:</a:t>
            </a:r>
          </a:p>
          <a:p>
            <a:pPr lvl="1"/>
            <a:r>
              <a:rPr lang="en-US" dirty="0" smtClean="0"/>
              <a:t>menu-driven:  File</a:t>
            </a:r>
            <a:r>
              <a:rPr lang="en-US" dirty="0" smtClean="0">
                <a:sym typeface="Wingdings" pitchFamily="2" charset="2"/>
              </a:rPr>
              <a:t> Import….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insheet</a:t>
            </a:r>
            <a:r>
              <a:rPr lang="en-US" dirty="0" smtClean="0">
                <a:sym typeface="Wingdings" pitchFamily="2" charset="2"/>
              </a:rPr>
              <a:t> command can be used for </a:t>
            </a:r>
            <a:r>
              <a:rPr lang="en-US" dirty="0" err="1" smtClean="0">
                <a:sym typeface="Wingdings" pitchFamily="2" charset="2"/>
              </a:rPr>
              <a:t>ascii</a:t>
            </a:r>
            <a:r>
              <a:rPr lang="en-US" dirty="0" smtClean="0">
                <a:sym typeface="Wingdings" pitchFamily="2" charset="2"/>
              </a:rPr>
              <a:t> files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insheet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using sampledata.csv, comma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insheet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using sampledata.csv, tab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  <a:sym typeface="Wingdings" pitchFamily="2" charset="2"/>
              </a:rPr>
              <a:t>for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insheet</a:t>
            </a:r>
            <a:r>
              <a:rPr lang="en-US" dirty="0" smtClean="0">
                <a:latin typeface="+mj-lt"/>
                <a:cs typeface="Courier New" pitchFamily="49" charset="0"/>
                <a:sym typeface="Wingdings" pitchFamily="2" charset="2"/>
              </a:rPr>
              <a:t>, you </a:t>
            </a:r>
            <a:r>
              <a:rPr lang="en-US" dirty="0" smtClean="0">
                <a:latin typeface="+mj-lt"/>
                <a:cs typeface="Courier New" pitchFamily="49" charset="0"/>
                <a:sym typeface="Wingdings" pitchFamily="2" charset="2"/>
              </a:rPr>
              <a:t>can use any separator (use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delimiter(“char”) </a:t>
            </a:r>
            <a:r>
              <a:rPr lang="en-US" dirty="0" smtClean="0">
                <a:latin typeface="+mj-lt"/>
                <a:cs typeface="Courier New" pitchFamily="49" charset="0"/>
                <a:sym typeface="Wingdings" pitchFamily="2" charset="2"/>
              </a:rPr>
              <a:t>option)</a:t>
            </a:r>
            <a:endParaRPr lang="en-US" dirty="0" smtClean="0">
              <a:latin typeface="+mj-lt"/>
              <a:cs typeface="Courier New" pitchFamily="49" charset="0"/>
            </a:endParaRPr>
          </a:p>
          <a:p>
            <a:pPr lvl="2"/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81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notes on opening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you use command line, you will have to either add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clear</a:t>
            </a:r>
            <a:r>
              <a:rPr lang="en-US" dirty="0" smtClean="0"/>
              <a:t> at the end of the line to clear a current data set, or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clear</a:t>
            </a:r>
            <a:r>
              <a:rPr lang="en-US" dirty="0" smtClean="0"/>
              <a:t> as a command prior to opening the new dataset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insheet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using sampledata.csv, comma clear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OR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clear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insheet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using sampledata.csv, comma</a:t>
            </a:r>
            <a:endParaRPr lang="en-US" dirty="0" smtClean="0"/>
          </a:p>
          <a:p>
            <a:r>
              <a:rPr lang="en-US" dirty="0" smtClean="0"/>
              <a:t>you can use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cd</a:t>
            </a:r>
            <a:r>
              <a:rPr lang="en-US" dirty="0" smtClean="0"/>
              <a:t> command to tell </a:t>
            </a:r>
            <a:r>
              <a:rPr lang="en-US" dirty="0" err="1" smtClean="0"/>
              <a:t>Stata</a:t>
            </a:r>
            <a:r>
              <a:rPr lang="en-US" dirty="0" smtClean="0"/>
              <a:t> where to browse for your file(s), instead of giving long path names.  This is particularly helpful if you are merging files from the same directory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cd “I:\Classes\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StatComputingI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”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1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 SC breast cancer registry data from 2004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diagnoses of breast cancer in SC are </a:t>
            </a:r>
            <a:r>
              <a:rPr lang="en-US" dirty="0" smtClean="0"/>
              <a:t>recorded</a:t>
            </a:r>
          </a:p>
          <a:p>
            <a:r>
              <a:rPr lang="en-US" dirty="0" smtClean="0"/>
              <a:t>Small version for class: </a:t>
            </a:r>
            <a:r>
              <a:rPr lang="en-US" dirty="0" smtClean="0"/>
              <a:t>N </a:t>
            </a:r>
            <a:r>
              <a:rPr lang="en-US" dirty="0" smtClean="0"/>
              <a:t>= 2633; 55 variables</a:t>
            </a:r>
          </a:p>
          <a:p>
            <a:r>
              <a:rPr lang="en-US" dirty="0" smtClean="0"/>
              <a:t>Demographic and clinical information recorded</a:t>
            </a:r>
          </a:p>
          <a:p>
            <a:r>
              <a:rPr lang="en-US" dirty="0" smtClean="0"/>
              <a:t>Let’s read it in and explore it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cd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insheet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use ‘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use</a:t>
            </a:r>
            <a:r>
              <a:rPr lang="en-US" dirty="0" smtClean="0"/>
              <a:t>’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21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your dataset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describe</a:t>
            </a:r>
            <a:r>
              <a:rPr lang="en-US" sz="1600" dirty="0" smtClean="0"/>
              <a:t> (can be abbreviated ‘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600" dirty="0" smtClean="0"/>
              <a:t>’)</a:t>
            </a:r>
          </a:p>
          <a:p>
            <a:pPr lvl="1"/>
            <a:r>
              <a:rPr lang="en-US" sz="1600" dirty="0" smtClean="0"/>
              <a:t>a very good idea to make sure things look right</a:t>
            </a:r>
          </a:p>
          <a:p>
            <a:pPr lvl="1"/>
            <a:r>
              <a:rPr lang="en-US" sz="1600" dirty="0" smtClean="0"/>
              <a:t>tell you about types of variables, number of observations and number of variables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codebook</a:t>
            </a:r>
          </a:p>
          <a:p>
            <a:pPr lvl="1"/>
            <a:r>
              <a:rPr lang="en-US" sz="1600" dirty="0" smtClean="0"/>
              <a:t>summary per variable</a:t>
            </a:r>
          </a:p>
          <a:p>
            <a:pPr lvl="1"/>
            <a:r>
              <a:rPr lang="en-US" sz="1600" dirty="0" smtClean="0"/>
              <a:t>useful for seeing number of </a:t>
            </a:r>
            <a:r>
              <a:rPr lang="en-US" sz="1600" dirty="0" err="1" smtClean="0"/>
              <a:t>uniques</a:t>
            </a:r>
            <a:r>
              <a:rPr lang="en-US" sz="1600" dirty="0" smtClean="0"/>
              <a:t> and </a:t>
            </a:r>
            <a:r>
              <a:rPr lang="en-US" sz="1600" dirty="0" err="1" smtClean="0"/>
              <a:t>missings</a:t>
            </a:r>
            <a:endParaRPr lang="en-US" sz="1600" dirty="0" smtClean="0"/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sum</a:t>
            </a:r>
          </a:p>
          <a:p>
            <a:pPr lvl="1"/>
            <a:r>
              <a:rPr lang="en-US" sz="1600" dirty="0" smtClean="0"/>
              <a:t>statistical summary (N, mean, SD, etc.)</a:t>
            </a:r>
          </a:p>
          <a:p>
            <a:pPr lvl="1"/>
            <a:r>
              <a:rPr lang="en-US" sz="1600" b="1" dirty="0" smtClean="0"/>
              <a:t>only works on numerically coded variables</a:t>
            </a:r>
          </a:p>
          <a:p>
            <a:pPr lvl="1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sum, detail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inspect</a:t>
            </a:r>
          </a:p>
          <a:p>
            <a:pPr lvl="1"/>
            <a:r>
              <a:rPr lang="en-US" sz="1600" dirty="0" smtClean="0">
                <a:latin typeface="+mj-lt"/>
                <a:cs typeface="Courier New" pitchFamily="49" charset="0"/>
              </a:rPr>
              <a:t>similar to codebook.  </a:t>
            </a:r>
          </a:p>
          <a:p>
            <a:pPr lvl="1"/>
            <a:r>
              <a:rPr lang="en-US" sz="1600" dirty="0" smtClean="0">
                <a:latin typeface="+mj-lt"/>
                <a:cs typeface="Courier New" pitchFamily="49" charset="0"/>
              </a:rPr>
              <a:t>provides rough histogram and </a:t>
            </a:r>
            <a:r>
              <a:rPr lang="en-US" sz="1600" dirty="0" err="1" smtClean="0">
                <a:latin typeface="+mj-lt"/>
                <a:cs typeface="Courier New" pitchFamily="49" charset="0"/>
              </a:rPr>
              <a:t>neg</a:t>
            </a:r>
            <a:r>
              <a:rPr lang="en-US" sz="1600" dirty="0" smtClean="0">
                <a:latin typeface="+mj-lt"/>
                <a:cs typeface="Courier New" pitchFamily="49" charset="0"/>
              </a:rPr>
              <a:t>, </a:t>
            </a:r>
            <a:r>
              <a:rPr lang="en-US" sz="1600" dirty="0" err="1" smtClean="0">
                <a:latin typeface="+mj-lt"/>
                <a:cs typeface="Courier New" pitchFamily="49" charset="0"/>
              </a:rPr>
              <a:t>pos</a:t>
            </a:r>
            <a:r>
              <a:rPr lang="en-US" sz="1600" dirty="0" smtClean="0">
                <a:latin typeface="+mj-lt"/>
                <a:cs typeface="Courier New" pitchFamily="49" charset="0"/>
              </a:rPr>
              <a:t>, missing</a:t>
            </a:r>
          </a:p>
          <a:p>
            <a:r>
              <a:rPr lang="en-US" sz="1600" dirty="0" smtClean="0"/>
              <a:t>Note:  </a:t>
            </a:r>
          </a:p>
          <a:p>
            <a:pPr lvl="1"/>
            <a:r>
              <a:rPr lang="en-US" sz="1600" dirty="0" smtClean="0"/>
              <a:t>all of these can be used with or without a </a:t>
            </a:r>
            <a:r>
              <a:rPr lang="en-US" sz="1600" dirty="0" err="1" smtClean="0"/>
              <a:t>varlist</a:t>
            </a:r>
            <a:r>
              <a:rPr lang="en-US" sz="1600" dirty="0"/>
              <a:t> </a:t>
            </a:r>
            <a:r>
              <a:rPr lang="en-US" sz="1600" dirty="0" smtClean="0"/>
              <a:t>(e.g.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sum race age)</a:t>
            </a:r>
          </a:p>
          <a:p>
            <a:pPr lvl="1"/>
            <a:r>
              <a:rPr lang="en-US" sz="1600" dirty="0" smtClean="0">
                <a:latin typeface="+mj-lt"/>
                <a:cs typeface="Courier New" pitchFamily="49" charset="0"/>
              </a:rPr>
              <a:t>to ‘quit’ a long command, type ‘q’ and it will stop sending output to results window</a:t>
            </a:r>
            <a:endParaRPr lang="en-US" sz="1600" dirty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64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your dataset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Open dataset in editor or browser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Difference? edit capabilities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Allows you to sort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Variables manager (can access from viewer or main toolbar)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allows you to add labels simply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includes coding</a:t>
            </a:r>
          </a:p>
          <a:p>
            <a:endParaRPr lang="en-US" dirty="0" smtClean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89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Categorical variables can be summarized using tabulate (tab) or tabulate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tab race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table race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dirty="0" smtClean="0"/>
              <a:t> can help with a small dataset, or to look at a subset of the dataset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list race age if age&lt;30</a:t>
            </a:r>
          </a:p>
          <a:p>
            <a:r>
              <a:rPr lang="en-US" dirty="0" smtClean="0"/>
              <a:t>Can also sort at command line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sort age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2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command line driven?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Well, there is a little running man, </a:t>
            </a:r>
            <a:r>
              <a:rPr lang="en-US" dirty="0" err="1" smtClean="0"/>
              <a:t>afterall</a:t>
            </a:r>
            <a:r>
              <a:rPr lang="en-US" dirty="0" smtClean="0"/>
              <a:t>!</a:t>
            </a:r>
          </a:p>
          <a:p>
            <a:r>
              <a:rPr lang="en-US" dirty="0" smtClean="0"/>
              <a:t>GOOD PROGRAMMING PRACTICE:</a:t>
            </a:r>
          </a:p>
          <a:p>
            <a:pPr lvl="1"/>
            <a:r>
              <a:rPr lang="en-US" dirty="0" smtClean="0"/>
              <a:t>open a ‘do’ file</a:t>
            </a:r>
          </a:p>
          <a:p>
            <a:pPr lvl="1"/>
            <a:r>
              <a:rPr lang="en-US" dirty="0" smtClean="0"/>
              <a:t>enter all of your commands in the do file</a:t>
            </a:r>
          </a:p>
          <a:p>
            <a:pPr lvl="1"/>
            <a:r>
              <a:rPr lang="en-US" dirty="0" smtClean="0"/>
              <a:t>you can select one or more to run at a time</a:t>
            </a:r>
          </a:p>
          <a:p>
            <a:pPr lvl="1"/>
            <a:r>
              <a:rPr lang="en-US" dirty="0" smtClean="0"/>
              <a:t>SAVE your do file!!!</a:t>
            </a:r>
            <a:endParaRPr lang="en-US" dirty="0"/>
          </a:p>
          <a:p>
            <a:r>
              <a:rPr lang="en-US" dirty="0" smtClean="0">
                <a:latin typeface="Batang" pitchFamily="18" charset="-127"/>
                <a:ea typeface="Batang" pitchFamily="18" charset="-127"/>
                <a:cs typeface="Arial" pitchFamily="34" charset="0"/>
              </a:rPr>
              <a:t>Window </a:t>
            </a:r>
            <a:r>
              <a:rPr lang="en-US" dirty="0" smtClean="0">
                <a:latin typeface="Batang" pitchFamily="18" charset="-127"/>
                <a:ea typeface="Batang" pitchFamily="18" charset="-127"/>
                <a:cs typeface="Arial" pitchFamily="34" charset="0"/>
                <a:sym typeface="Wingdings" pitchFamily="2" charset="2"/>
              </a:rPr>
              <a:t> Do File Editor</a:t>
            </a:r>
          </a:p>
          <a:p>
            <a:r>
              <a:rPr lang="en-US" dirty="0" smtClean="0">
                <a:latin typeface="+mj-lt"/>
                <a:ea typeface="Batang" pitchFamily="18" charset="-127"/>
                <a:cs typeface="Arial" pitchFamily="34" charset="0"/>
                <a:sym typeface="Wingdings" pitchFamily="2" charset="2"/>
              </a:rPr>
              <a:t>how to include comments?  * or /*…*/</a:t>
            </a:r>
            <a:r>
              <a:rPr lang="en-US" dirty="0" smtClean="0">
                <a:latin typeface="Batang" pitchFamily="18" charset="-127"/>
                <a:ea typeface="Batang" pitchFamily="18" charset="-127"/>
                <a:cs typeface="Arial" pitchFamily="34" charset="0"/>
                <a:sym typeface="Wingdings" pitchFamily="2" charset="2"/>
              </a:rPr>
              <a:t/>
            </a:r>
            <a:br>
              <a:rPr lang="en-US" dirty="0" smtClean="0">
                <a:latin typeface="Batang" pitchFamily="18" charset="-127"/>
                <a:ea typeface="Batang" pitchFamily="18" charset="-127"/>
                <a:cs typeface="Arial" pitchFamily="34" charset="0"/>
                <a:sym typeface="Wingdings" pitchFamily="2" charset="2"/>
              </a:rPr>
            </a:br>
            <a:r>
              <a:rPr lang="en-US" dirty="0" smtClean="0">
                <a:latin typeface="Batang" pitchFamily="18" charset="-127"/>
                <a:ea typeface="Batang" pitchFamily="18" charset="-127"/>
                <a:cs typeface="Arial" pitchFamily="34" charset="0"/>
                <a:sym typeface="Wingdings" pitchFamily="2" charset="2"/>
              </a:rPr>
              <a:t>	</a:t>
            </a:r>
            <a:endParaRPr lang="en-US" dirty="0" smtClean="0"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endParaRPr lang="en-US" dirty="0" smtClean="0"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5029200"/>
            <a:ext cx="721543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* this is how we can make a table of race and ER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tab race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/* our table looks very nice.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we should really make pretty tables all the time */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78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file of our commands so far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600200"/>
            <a:ext cx="7620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 slide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14: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reading in data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cd "I:\Classes\StatComputingI"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insheet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using "SCBC2004.csv", comma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clear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use SCBC2004.dta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 slide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15: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exploring our dataset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 use d or describe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ercat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codebook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codebook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dodyr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sum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sum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ercat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codebook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ercat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 slide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17: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more exploration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tab race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table race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list race age if age&lt;30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sort age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40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Stata</a:t>
            </a:r>
            <a:r>
              <a:rPr lang="en-US" dirty="0" smtClean="0"/>
              <a:t> is a powerful statistical package with </a:t>
            </a:r>
          </a:p>
          <a:p>
            <a:pPr lvl="1"/>
            <a:r>
              <a:rPr lang="en-US" dirty="0" smtClean="0"/>
              <a:t>smart data-management facilities</a:t>
            </a:r>
          </a:p>
          <a:p>
            <a:pPr lvl="1"/>
            <a:r>
              <a:rPr lang="en-US" dirty="0" smtClean="0"/>
              <a:t>a wide array of up-to-date statistical techniques, </a:t>
            </a:r>
          </a:p>
          <a:p>
            <a:pPr lvl="1"/>
            <a:r>
              <a:rPr lang="en-US" dirty="0" smtClean="0"/>
              <a:t>an excellent system for producing publication-quality graphs. </a:t>
            </a:r>
          </a:p>
          <a:p>
            <a:r>
              <a:rPr lang="en-US" dirty="0" err="1" smtClean="0"/>
              <a:t>Stata</a:t>
            </a:r>
            <a:r>
              <a:rPr lang="en-US" dirty="0" smtClean="0"/>
              <a:t> is fast and easy to use</a:t>
            </a:r>
          </a:p>
          <a:p>
            <a:r>
              <a:rPr lang="en-US" dirty="0" smtClean="0"/>
              <a:t>Current version is </a:t>
            </a:r>
            <a:r>
              <a:rPr lang="en-US" dirty="0" err="1" smtClean="0"/>
              <a:t>Stata</a:t>
            </a:r>
            <a:r>
              <a:rPr lang="en-US" dirty="0" smtClean="0"/>
              <a:t> </a:t>
            </a:r>
            <a:r>
              <a:rPr lang="en-US" dirty="0" smtClean="0"/>
              <a:t>12.</a:t>
            </a:r>
            <a:endParaRPr lang="en-US" dirty="0" smtClean="0"/>
          </a:p>
          <a:p>
            <a:r>
              <a:rPr lang="en-US" dirty="0" err="1" smtClean="0"/>
              <a:t>Stata</a:t>
            </a:r>
            <a:r>
              <a:rPr lang="en-US" dirty="0" smtClean="0"/>
              <a:t> vs. </a:t>
            </a:r>
            <a:r>
              <a:rPr lang="en-US" dirty="0" err="1" smtClean="0"/>
              <a:t>Stata</a:t>
            </a:r>
            <a:r>
              <a:rPr lang="en-US" dirty="0" smtClean="0"/>
              <a:t> SE</a:t>
            </a:r>
          </a:p>
          <a:p>
            <a:pPr lvl="1"/>
            <a:r>
              <a:rPr lang="en-US" dirty="0" smtClean="0"/>
              <a:t>“standard” </a:t>
            </a:r>
            <a:r>
              <a:rPr lang="en-US" dirty="0" err="1" smtClean="0"/>
              <a:t>stata</a:t>
            </a:r>
            <a:r>
              <a:rPr lang="en-US" dirty="0" smtClean="0"/>
              <a:t> can handle up to 2047 variables</a:t>
            </a:r>
          </a:p>
          <a:p>
            <a:pPr lvl="1"/>
            <a:r>
              <a:rPr lang="en-US" dirty="0" smtClean="0"/>
              <a:t>SE can handle </a:t>
            </a:r>
            <a:r>
              <a:rPr lang="en-US" dirty="0" smtClean="0"/>
              <a:t>32767 </a:t>
            </a:r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Number of observations is limited by your computer (up to 2 billion!)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42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the output?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Sometimes you want to have a file that shows the results</a:t>
            </a:r>
          </a:p>
          <a:p>
            <a:r>
              <a:rPr lang="en-US" dirty="0" smtClean="0"/>
              <a:t>Useful to share with investigators(?)</a:t>
            </a:r>
          </a:p>
          <a:p>
            <a:r>
              <a:rPr lang="en-US" dirty="0" smtClean="0"/>
              <a:t>Nice to have output saved</a:t>
            </a:r>
          </a:p>
          <a:p>
            <a:r>
              <a:rPr lang="en-US" dirty="0" smtClean="0"/>
              <a:t>My preference?  keep a really good ‘do’ file and rerun it.</a:t>
            </a:r>
          </a:p>
          <a:p>
            <a:r>
              <a:rPr lang="en-US" dirty="0" smtClean="0"/>
              <a:t>Log file setup steps:</a:t>
            </a:r>
          </a:p>
          <a:p>
            <a:pPr lvl="1"/>
            <a:r>
              <a:rPr lang="en-US" dirty="0" smtClean="0"/>
              <a:t>File </a:t>
            </a:r>
            <a:r>
              <a:rPr lang="en-US" dirty="0" smtClean="0">
                <a:sym typeface="Wingdings" pitchFamily="2" charset="2"/>
              </a:rPr>
              <a:t> Log  Begin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analyze data, etc.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File  Log  Suspend (or End)</a:t>
            </a:r>
          </a:p>
          <a:p>
            <a:r>
              <a:rPr lang="en-US" dirty="0" smtClean="0">
                <a:sym typeface="Wingdings" pitchFamily="2" charset="2"/>
              </a:rPr>
              <a:t>Options for text (.log) or formatted (.</a:t>
            </a:r>
            <a:r>
              <a:rPr lang="en-US" dirty="0" err="1" smtClean="0">
                <a:sym typeface="Wingdings" pitchFamily="2" charset="2"/>
              </a:rPr>
              <a:t>smcl</a:t>
            </a:r>
            <a:r>
              <a:rPr lang="en-US" dirty="0" smtClean="0">
                <a:sym typeface="Wingdings" pitchFamily="2" charset="2"/>
              </a:rPr>
              <a:t>) files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*.log can be opened in text editor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*.</a:t>
            </a:r>
            <a:r>
              <a:rPr lang="en-US" dirty="0" err="1" smtClean="0">
                <a:sym typeface="Wingdings" pitchFamily="2" charset="2"/>
              </a:rPr>
              <a:t>smcl</a:t>
            </a:r>
            <a:r>
              <a:rPr lang="en-US" dirty="0" smtClean="0">
                <a:sym typeface="Wingdings" pitchFamily="2" charset="2"/>
              </a:rPr>
              <a:t> can only be opened in </a:t>
            </a:r>
            <a:r>
              <a:rPr lang="en-US" dirty="0" err="1" smtClean="0">
                <a:sym typeface="Wingdings" pitchFamily="2" charset="2"/>
              </a:rPr>
              <a:t>stata</a:t>
            </a:r>
            <a:r>
              <a:rPr lang="en-US" dirty="0" smtClean="0">
                <a:sym typeface="Wingdings" pitchFamily="2" charset="2"/>
              </a:rPr>
              <a:t> but looks nicer (and can be printed from </a:t>
            </a:r>
            <a:r>
              <a:rPr lang="en-US" dirty="0" err="1" smtClean="0">
                <a:sym typeface="Wingdings" pitchFamily="2" charset="2"/>
              </a:rPr>
              <a:t>stata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9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stuff out of </a:t>
            </a:r>
            <a:r>
              <a:rPr lang="en-US" dirty="0" err="1" smtClean="0"/>
              <a:t>Stata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Stata</a:t>
            </a:r>
            <a:r>
              <a:rPr lang="en-US" dirty="0" smtClean="0"/>
              <a:t> can be good for data management</a:t>
            </a:r>
          </a:p>
          <a:p>
            <a:r>
              <a:rPr lang="en-US" dirty="0" smtClean="0"/>
              <a:t>I prefer it to R</a:t>
            </a:r>
          </a:p>
          <a:p>
            <a:pPr lvl="1"/>
            <a:r>
              <a:rPr lang="en-US" dirty="0" smtClean="0"/>
              <a:t>step 1:  data management in </a:t>
            </a:r>
            <a:r>
              <a:rPr lang="en-US" dirty="0" err="1" smtClean="0"/>
              <a:t>Stata</a:t>
            </a:r>
            <a:endParaRPr lang="en-US" dirty="0" smtClean="0"/>
          </a:p>
          <a:p>
            <a:pPr lvl="1"/>
            <a:r>
              <a:rPr lang="en-US" dirty="0" smtClean="0"/>
              <a:t>step 2:  write ‘clean’ file from </a:t>
            </a:r>
            <a:r>
              <a:rPr lang="en-US" dirty="0" err="1" smtClean="0"/>
              <a:t>Stata</a:t>
            </a:r>
            <a:r>
              <a:rPr lang="en-US" dirty="0" smtClean="0"/>
              <a:t> to </a:t>
            </a:r>
            <a:r>
              <a:rPr lang="en-US" dirty="0" err="1" smtClean="0"/>
              <a:t>csv</a:t>
            </a:r>
            <a:endParaRPr lang="en-US" dirty="0" smtClean="0"/>
          </a:p>
          <a:p>
            <a:pPr lvl="1"/>
            <a:r>
              <a:rPr lang="en-US" dirty="0" smtClean="0"/>
              <a:t>step 3:  read clean file into R</a:t>
            </a:r>
          </a:p>
          <a:p>
            <a:r>
              <a:rPr lang="en-US" dirty="0" smtClean="0"/>
              <a:t>Exporting:</a:t>
            </a:r>
          </a:p>
          <a:p>
            <a:pPr lvl="1"/>
            <a:r>
              <a:rPr lang="en-US" dirty="0" smtClean="0"/>
              <a:t>menu-driven:  File </a:t>
            </a:r>
            <a:r>
              <a:rPr lang="en-US" dirty="0" smtClean="0">
                <a:sym typeface="Wingdings" pitchFamily="2" charset="2"/>
              </a:rPr>
              <a:t> Export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command line:  </a:t>
            </a:r>
          </a:p>
          <a:p>
            <a:pPr marL="914400" lvl="2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outsheet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varlist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] using “file.csv”, comma</a:t>
            </a:r>
          </a:p>
          <a:p>
            <a:pPr marL="914400" lvl="2" indent="0">
              <a:buNone/>
            </a:pPr>
            <a:r>
              <a:rPr lang="en-US" b="1" dirty="0" smtClean="0">
                <a:latin typeface="+mj-lt"/>
                <a:cs typeface="Courier New" pitchFamily="49" charset="0"/>
                <a:sym typeface="Wingdings" pitchFamily="2" charset="2"/>
              </a:rPr>
              <a:t>**for command line, may need “replace” as an option if you already have a file of the same name you want to replace.</a:t>
            </a:r>
          </a:p>
        </p:txBody>
      </p:sp>
    </p:spTree>
    <p:extLst>
      <p:ext uri="{BB962C8B-B14F-4D97-AF65-F5344CB8AC3E}">
        <p14:creationId xmlns:p14="http://schemas.microsoft.com/office/powerpoint/2010/main" val="323825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</a:t>
            </a:r>
            <a:r>
              <a:rPr lang="en-US" dirty="0" err="1" smtClean="0"/>
              <a:t>Stata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</a:t>
            </a:r>
            <a:r>
              <a:rPr lang="en-US" dirty="0" smtClean="0">
                <a:sym typeface="Wingdings" pitchFamily="2" charset="2"/>
              </a:rPr>
              <a:t> Save or Save as</a:t>
            </a:r>
          </a:p>
          <a:p>
            <a:r>
              <a:rPr lang="en-US" dirty="0" smtClean="0">
                <a:sym typeface="Wingdings" pitchFamily="2" charset="2"/>
              </a:rPr>
              <a:t>Command line: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save “filename”, replace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save filename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save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filename.dta</a:t>
            </a:r>
            <a:endParaRPr lang="en-US" dirty="0" smtClean="0"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dta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dirty="0" smtClean="0">
                <a:latin typeface="+mj-lt"/>
                <a:cs typeface="Courier New" pitchFamily="49" charset="0"/>
                <a:sym typeface="Wingdings" pitchFamily="2" charset="2"/>
              </a:rPr>
              <a:t>will be added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replace</a:t>
            </a:r>
            <a:r>
              <a:rPr lang="en-US" dirty="0" smtClean="0">
                <a:sym typeface="Wingdings" pitchFamily="2" charset="2"/>
              </a:rPr>
              <a:t> may be needed or not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00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if you don’t want to save or export everything?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You can use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keep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drop</a:t>
            </a:r>
            <a:r>
              <a:rPr lang="en-US" dirty="0" smtClean="0"/>
              <a:t> commands to keep or drop observations or variables before exporting/saving</a:t>
            </a:r>
          </a:p>
          <a:p>
            <a:r>
              <a:rPr lang="en-US" dirty="0" smtClean="0"/>
              <a:t>Want analyze ER, PR status, stage, age and grade in African American women.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drop if race==1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keep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stagen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age grade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These observations and variables are GONE from </a:t>
            </a:r>
            <a:r>
              <a:rPr lang="en-US" dirty="0" err="1" smtClean="0">
                <a:latin typeface="+mj-lt"/>
                <a:cs typeface="Courier New" pitchFamily="49" charset="0"/>
              </a:rPr>
              <a:t>Stata’s</a:t>
            </a:r>
            <a:r>
              <a:rPr lang="en-US" dirty="0" smtClean="0">
                <a:latin typeface="+mj-lt"/>
                <a:cs typeface="Courier New" pitchFamily="49" charset="0"/>
              </a:rPr>
              <a:t> memory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If you want them back, you need to reload the original data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BE CAREFUL:  do NOT drop variables or observations and then overwrite original data</a:t>
            </a:r>
            <a:r>
              <a:rPr lang="en-US" dirty="0" smtClean="0">
                <a:latin typeface="+mj-lt"/>
                <a:cs typeface="Courier New" pitchFamily="49" charset="0"/>
              </a:rPr>
              <a:t>!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You can also include a ‘</a:t>
            </a:r>
            <a:r>
              <a:rPr lang="en-US" dirty="0" err="1" smtClean="0">
                <a:latin typeface="+mj-lt"/>
                <a:cs typeface="Courier New" pitchFamily="49" charset="0"/>
              </a:rPr>
              <a:t>varlist</a:t>
            </a:r>
            <a:r>
              <a:rPr lang="en-US" dirty="0" smtClean="0">
                <a:latin typeface="+mj-lt"/>
                <a:cs typeface="Courier New" pitchFamily="49" charset="0"/>
              </a:rPr>
              <a:t>’ with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outsheet</a:t>
            </a:r>
            <a:r>
              <a:rPr lang="en-US" dirty="0" smtClean="0">
                <a:latin typeface="+mj-lt"/>
                <a:cs typeface="Courier New" pitchFamily="49" charset="0"/>
              </a:rPr>
              <a:t> command</a:t>
            </a:r>
            <a:endParaRPr lang="en-US" dirty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7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options for </a:t>
            </a:r>
            <a:r>
              <a:rPr lang="en-US" dirty="0" err="1" smtClean="0"/>
              <a:t>subsetting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by</a:t>
            </a:r>
            <a:r>
              <a:rPr lang="en-US" dirty="0" smtClean="0"/>
              <a:t>:  performs command by categories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by race, sort: sum age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bysort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sum age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:  performs command in a category/range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tab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stagen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&gt;1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tab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graden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~=.</a:t>
            </a:r>
          </a:p>
          <a:p>
            <a:r>
              <a:rPr lang="en-US" dirty="0" smtClean="0"/>
              <a:t>Combine them: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bysort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sum age if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&lt;9 &amp;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&lt;9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74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variables can be created with the ‘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generate</a:t>
            </a:r>
            <a:r>
              <a:rPr lang="en-US" dirty="0" smtClean="0"/>
              <a:t>’ command (or just ‘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gen</a:t>
            </a:r>
            <a:r>
              <a:rPr lang="en-US" dirty="0" smtClean="0"/>
              <a:t>’)</a:t>
            </a:r>
          </a:p>
          <a:p>
            <a:r>
              <a:rPr lang="en-US" dirty="0" smtClean="0"/>
              <a:t>Example:  grade has 4 levels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 tab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graden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graden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    Freq.     Percent        Cum.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------------+-----------------------------------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1 |        468       19.45       19.45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2 |        916       38.07       57.52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3 |        941       39.11       96.63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4 |         81        3.37      100.00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------------+-----------------------------------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Total |      2,406      100.00</a:t>
            </a:r>
          </a:p>
          <a:p>
            <a:r>
              <a:rPr lang="en-US" dirty="0" smtClean="0"/>
              <a:t>We want to create high </a:t>
            </a:r>
            <a:r>
              <a:rPr lang="en-US" dirty="0" err="1" smtClean="0"/>
              <a:t>vs</a:t>
            </a:r>
            <a:r>
              <a:rPr lang="en-US" dirty="0" smtClean="0"/>
              <a:t> low grade variable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9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Several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highgrade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 if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graden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&gt;2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highgrade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0 if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graden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&lt;3</a:t>
            </a:r>
          </a:p>
          <a:p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highgrade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graden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&gt;2,1,0)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highgrade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. if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graden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==.</a:t>
            </a:r>
          </a:p>
          <a:p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+mj-lt"/>
                <a:cs typeface="Courier New" pitchFamily="49" charset="0"/>
              </a:rPr>
              <a:t>Note well:  </a:t>
            </a:r>
            <a:r>
              <a:rPr lang="en-US" sz="2400" dirty="0" smtClean="0">
                <a:latin typeface="+mj-lt"/>
                <a:cs typeface="Courier New" pitchFamily="49" charset="0"/>
              </a:rPr>
              <a:t>Check coding of missing values!!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08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to generate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‘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egen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Same example: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egen</a:t>
            </a:r>
            <a:r>
              <a:rPr lang="en-US" dirty="0" smtClean="0"/>
              <a:t> has a function ‘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cut</a:t>
            </a:r>
            <a:r>
              <a:rPr lang="en-US" dirty="0" smtClean="0"/>
              <a:t>’ that can cut a continuous variable at a list of breakpoints:</a:t>
            </a:r>
          </a:p>
          <a:p>
            <a:r>
              <a:rPr lang="en-US" dirty="0" smtClean="0"/>
              <a:t>categories are defined by &lt; each breakpoint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egen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highgrade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=cut(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graden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), at(-1,3,5)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egen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highgrade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=cut(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graden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), at(-1,3,5)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icodes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99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it for transformations 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gen y = log(x)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gen y = x^2</a:t>
            </a:r>
          </a:p>
          <a:p>
            <a:r>
              <a:rPr lang="en-US" dirty="0" smtClean="0"/>
              <a:t>generate random </a:t>
            </a:r>
            <a:r>
              <a:rPr lang="en-US" dirty="0" smtClean="0"/>
              <a:t>variables</a:t>
            </a:r>
          </a:p>
          <a:p>
            <a:pPr lvl="1"/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z1 = uniform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()         *uniform(0,1)</a:t>
            </a:r>
            <a:endParaRPr lang="en-US" sz="22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gen z2 = 2 + 2*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runiform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() 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*uniform(2,4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 smtClean="0"/>
              <a:t>generate ascending observation </a:t>
            </a:r>
            <a:r>
              <a:rPr lang="en-US" dirty="0" smtClean="0"/>
              <a:t>id by county</a:t>
            </a:r>
            <a:endParaRPr lang="en-US" dirty="0" smtClean="0"/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gen id= _n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bysort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county: gen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countyid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=_n</a:t>
            </a:r>
          </a:p>
        </p:txBody>
      </p:sp>
    </p:spTree>
    <p:extLst>
      <p:ext uri="{BB962C8B-B14F-4D97-AF65-F5344CB8AC3E}">
        <p14:creationId xmlns:p14="http://schemas.microsoft.com/office/powerpoint/2010/main" val="127174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Example of using these commands together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want to randomly select 10 women from each of 46 counties in SC</a:t>
            </a:r>
          </a:p>
          <a:p>
            <a:r>
              <a:rPr lang="en-US" dirty="0" smtClean="0"/>
              <a:t>Step 1: generate random numbers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gen z1=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runiform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 smtClean="0"/>
              <a:t>Step 2:  sort and number women within counties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sort county z1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by county : gen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countyid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=_n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Step 3:  keep only 10 women in county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drop if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countyid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&gt;10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25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Stata</a:t>
            </a:r>
            <a:r>
              <a:rPr lang="en-US" dirty="0" smtClean="0"/>
              <a:t>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Multiple Windows</a:t>
            </a:r>
          </a:p>
          <a:p>
            <a:pPr lvl="1"/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Review</a:t>
            </a:r>
          </a:p>
          <a:p>
            <a:pPr lvl="1"/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Command</a:t>
            </a:r>
          </a:p>
          <a:p>
            <a:r>
              <a:rPr lang="en-US" dirty="0" smtClean="0"/>
              <a:t>Other windows</a:t>
            </a:r>
          </a:p>
          <a:p>
            <a:pPr lvl="1"/>
            <a:r>
              <a:rPr lang="en-US" dirty="0" smtClean="0"/>
              <a:t>Data editor</a:t>
            </a:r>
          </a:p>
          <a:p>
            <a:pPr lvl="1"/>
            <a:r>
              <a:rPr lang="en-US" dirty="0" smtClean="0"/>
              <a:t>Data viewer</a:t>
            </a:r>
          </a:p>
          <a:p>
            <a:pPr lvl="1"/>
            <a:r>
              <a:rPr lang="en-US" dirty="0" smtClean="0"/>
              <a:t>Log</a:t>
            </a:r>
          </a:p>
          <a:p>
            <a:pPr lvl="1"/>
            <a:r>
              <a:rPr lang="en-US" dirty="0" smtClean="0"/>
              <a:t>‘do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graph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8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Dates do not always maintain formatting, especially when reading data from </a:t>
            </a:r>
            <a:r>
              <a:rPr lang="en-US" dirty="0" err="1" smtClean="0"/>
              <a:t>csv</a:t>
            </a:r>
            <a:r>
              <a:rPr lang="en-US" dirty="0" smtClean="0"/>
              <a:t> files</a:t>
            </a:r>
          </a:p>
          <a:p>
            <a:r>
              <a:rPr lang="en-US" dirty="0" smtClean="0"/>
              <a:t>Two steps: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generate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format</a:t>
            </a:r>
          </a:p>
          <a:p>
            <a:r>
              <a:rPr lang="en-US" dirty="0" smtClean="0"/>
              <a:t>Example </a:t>
            </a:r>
            <a:r>
              <a:rPr lang="en-US" dirty="0" err="1" smtClean="0"/>
              <a:t>stata</a:t>
            </a:r>
            <a:r>
              <a:rPr lang="en-US" dirty="0" smtClean="0"/>
              <a:t> syntax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=date(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datevar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“MDY”)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format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%td</a:t>
            </a:r>
          </a:p>
          <a:p>
            <a:r>
              <a:rPr lang="en-US" dirty="0" err="1" smtClean="0"/>
              <a:t>Stata</a:t>
            </a:r>
            <a:r>
              <a:rPr lang="en-US" dirty="0" smtClean="0"/>
              <a:t> treats dates as integers (formatting is like labels) so they can be manipulated</a:t>
            </a:r>
          </a:p>
          <a:p>
            <a:r>
              <a:rPr lang="en-US" dirty="0" smtClean="0"/>
              <a:t>Month, day and year can be extracted</a:t>
            </a:r>
          </a:p>
          <a:p>
            <a:r>
              <a:rPr lang="en-US" dirty="0" smtClean="0"/>
              <a:t>Also, see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clock </a:t>
            </a:r>
          </a:p>
          <a:p>
            <a:r>
              <a:rPr lang="en-US" dirty="0" smtClean="0">
                <a:cs typeface="Courier New" pitchFamily="49" charset="0"/>
              </a:rPr>
              <a:t>There are a lot of details that can be found in the help file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71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Reshaping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Stata</a:t>
            </a:r>
            <a:r>
              <a:rPr lang="en-US" dirty="0" smtClean="0"/>
              <a:t> there is one command to reshape </a:t>
            </a:r>
            <a:r>
              <a:rPr lang="en-US" b="1" i="1" dirty="0" smtClean="0"/>
              <a:t>IF</a:t>
            </a:r>
            <a:r>
              <a:rPr lang="en-US" dirty="0" smtClean="0"/>
              <a:t> your data is in the right format.</a:t>
            </a:r>
          </a:p>
          <a:p>
            <a:r>
              <a:rPr lang="en-US" dirty="0" smtClean="0"/>
              <a:t>From long to wide:</a:t>
            </a:r>
          </a:p>
          <a:p>
            <a:pPr lvl="1"/>
            <a:r>
              <a:rPr lang="en-US" dirty="0" smtClean="0"/>
              <a:t>i indexes the observation (e.g., patient, hospital)</a:t>
            </a:r>
          </a:p>
          <a:p>
            <a:pPr lvl="1"/>
            <a:r>
              <a:rPr lang="en-US" dirty="0" smtClean="0"/>
              <a:t>j </a:t>
            </a:r>
            <a:r>
              <a:rPr lang="en-US" dirty="0" smtClean="0"/>
              <a:t>indexes </a:t>
            </a:r>
            <a:r>
              <a:rPr lang="en-US" dirty="0" smtClean="0"/>
              <a:t>the repeats (e.g., year, cycle, visit)</a:t>
            </a:r>
          </a:p>
          <a:p>
            <a:pPr lvl="1"/>
            <a:r>
              <a:rPr lang="en-US" dirty="0" smtClean="0"/>
              <a:t>Also need to list which variables vary by j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8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</a:t>
            </a:r>
            <a:r>
              <a:rPr lang="en-US" dirty="0" err="1" smtClean="0"/>
              <a:t>ceramide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Clinical trial in cancer patients</a:t>
            </a:r>
          </a:p>
          <a:p>
            <a:r>
              <a:rPr lang="en-US" dirty="0" err="1" smtClean="0"/>
              <a:t>Ceramide</a:t>
            </a:r>
            <a:r>
              <a:rPr lang="en-US" dirty="0" smtClean="0"/>
              <a:t> (et al.) were measured every two cycles in patients</a:t>
            </a:r>
          </a:p>
          <a:p>
            <a:r>
              <a:rPr lang="en-US" dirty="0" smtClean="0"/>
              <a:t>Of interest:  do changes in </a:t>
            </a:r>
            <a:r>
              <a:rPr lang="en-US" dirty="0" err="1" smtClean="0"/>
              <a:t>ceramide</a:t>
            </a:r>
            <a:r>
              <a:rPr lang="en-US" dirty="0" smtClean="0"/>
              <a:t> correlate with outcome (e.g., response, survival)?</a:t>
            </a:r>
          </a:p>
          <a:p>
            <a:r>
              <a:rPr lang="en-US" dirty="0" smtClean="0"/>
              <a:t>Data provided in long  format</a:t>
            </a:r>
          </a:p>
          <a:p>
            <a:pPr lvl="1"/>
            <a:r>
              <a:rPr lang="en-US" dirty="0" smtClean="0"/>
              <a:t>i is </a:t>
            </a:r>
            <a:r>
              <a:rPr lang="en-US" dirty="0" err="1" smtClean="0"/>
              <a:t>patient_id</a:t>
            </a:r>
            <a:endParaRPr lang="en-US" dirty="0" smtClean="0"/>
          </a:p>
          <a:p>
            <a:pPr lvl="1"/>
            <a:r>
              <a:rPr lang="en-US" dirty="0" smtClean="0"/>
              <a:t>j is cycle</a:t>
            </a:r>
          </a:p>
          <a:p>
            <a:pPr lvl="1"/>
            <a:r>
              <a:rPr lang="en-US" dirty="0" err="1" smtClean="0"/>
              <a:t>Ceramide</a:t>
            </a:r>
            <a:r>
              <a:rPr lang="en-US" dirty="0" smtClean="0"/>
              <a:t>, etc. vary per patient</a:t>
            </a:r>
          </a:p>
          <a:p>
            <a:pPr lvl="1"/>
            <a:r>
              <a:rPr lang="en-US" dirty="0" smtClean="0"/>
              <a:t>Some variables are constant (and </a:t>
            </a:r>
            <a:r>
              <a:rPr lang="en-US" dirty="0" err="1" smtClean="0"/>
              <a:t>stata</a:t>
            </a:r>
            <a:r>
              <a:rPr lang="en-US" dirty="0" smtClean="0"/>
              <a:t> can figure it out!)</a:t>
            </a:r>
          </a:p>
        </p:txBody>
      </p:sp>
    </p:spTree>
    <p:extLst>
      <p:ext uri="{BB962C8B-B14F-4D97-AF65-F5344CB8AC3E}">
        <p14:creationId xmlns:p14="http://schemas.microsoft.com/office/powerpoint/2010/main" val="65232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Reshaping </a:t>
            </a:r>
            <a:r>
              <a:rPr lang="en-US" dirty="0" err="1" smtClean="0"/>
              <a:t>ceramide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reshape wide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collecteddate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- frombaselines1p, i(patient) j(cycle)</a:t>
            </a:r>
          </a:p>
          <a:p>
            <a:endParaRPr lang="en-US" dirty="0" smtClean="0"/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reshape long</a:t>
            </a:r>
            <a:r>
              <a:rPr lang="en-US" dirty="0" smtClean="0"/>
              <a:t>:  once </a:t>
            </a:r>
            <a:r>
              <a:rPr lang="en-US" dirty="0" err="1" smtClean="0"/>
              <a:t>Stata</a:t>
            </a:r>
            <a:r>
              <a:rPr lang="en-US" dirty="0" smtClean="0"/>
              <a:t> reshapes data in its recent memory, it can reshape again without any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02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Reshaping wide to long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more common</a:t>
            </a:r>
          </a:p>
          <a:p>
            <a:r>
              <a:rPr lang="en-US" dirty="0" smtClean="0"/>
              <a:t>Many researchers “grow” their datasets by columns instead of rows</a:t>
            </a:r>
          </a:p>
          <a:p>
            <a:r>
              <a:rPr lang="en-US" dirty="0" smtClean="0"/>
              <a:t>Formatting needs to be specific</a:t>
            </a:r>
          </a:p>
          <a:p>
            <a:pPr lvl="1"/>
            <a:r>
              <a:rPr lang="en-US" dirty="0" smtClean="0"/>
              <a:t>Variable names must have numeric suffix</a:t>
            </a:r>
          </a:p>
          <a:p>
            <a:pPr lvl="1"/>
            <a:r>
              <a:rPr lang="en-US" dirty="0" smtClean="0"/>
              <a:t>Could require a fair amount of editing </a:t>
            </a:r>
          </a:p>
          <a:p>
            <a:pPr lvl="1"/>
            <a:r>
              <a:rPr lang="en-US" dirty="0" smtClean="0"/>
              <a:t>Depends on how many repeats and variables there 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17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Reshaping wide to long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295400"/>
            <a:ext cx="8456161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clear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insheet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using "ceramide2.csv"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cycle1totalceramidelevels totalceramidelevels1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cycle1diseasestatus diseasestatus1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cycle1c18ceramide c18ceramide1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cycle3totalceramidelevels totalceramidelevels3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cycle3diseasestatus diseasestatus3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cycle3c18ceramide c18ceramide3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cycle5totalceramidelevels totalceramidelevels5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cycle5diseasestatus diseasestatus5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cycle5c18ceramide c18ceramide5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cycle3daysfromstart daysfromstart3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cycle5daysfromstart daysfromstart5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reshape long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daysfromstart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diseasestatus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totalceramidelevels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c18ceramide , i(patient) j(cycle)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drop if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totalcerami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==.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daysfromstart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=0 if cycle==1</a:t>
            </a:r>
          </a:p>
        </p:txBody>
      </p:sp>
    </p:spTree>
    <p:extLst>
      <p:ext uri="{BB962C8B-B14F-4D97-AF65-F5344CB8AC3E}">
        <p14:creationId xmlns:p14="http://schemas.microsoft.com/office/powerpoint/2010/main" val="190436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Stata</a:t>
            </a:r>
            <a:r>
              <a:rPr lang="en-US" dirty="0" smtClean="0"/>
              <a:t>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Customizable windows</a:t>
            </a:r>
          </a:p>
          <a:p>
            <a:r>
              <a:rPr lang="en-US" dirty="0" smtClean="0"/>
              <a:t>Can be resized</a:t>
            </a:r>
          </a:p>
          <a:p>
            <a:r>
              <a:rPr lang="en-US" dirty="0" smtClean="0"/>
              <a:t>Edits to preferences are ‘remembered’</a:t>
            </a:r>
          </a:p>
          <a:p>
            <a:r>
              <a:rPr lang="en-US" dirty="0" smtClean="0"/>
              <a:t>You can save (then load) different preferences.</a:t>
            </a:r>
          </a:p>
          <a:p>
            <a:r>
              <a:rPr lang="en-US" dirty="0" smtClean="0"/>
              <a:t>Command line driven</a:t>
            </a:r>
          </a:p>
          <a:p>
            <a:r>
              <a:rPr lang="en-US" dirty="0" smtClean="0"/>
              <a:t>But more recently, drop-down menu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24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case sensitive!</a:t>
            </a:r>
          </a:p>
          <a:p>
            <a:r>
              <a:rPr lang="en-US" dirty="0" smtClean="0"/>
              <a:t>return means ‘run’.  there is no little running man to click.</a:t>
            </a:r>
          </a:p>
          <a:p>
            <a:r>
              <a:rPr lang="en-US" dirty="0" smtClean="0"/>
              <a:t>you cannot run commands if your data editor is open</a:t>
            </a:r>
          </a:p>
          <a:p>
            <a:r>
              <a:rPr lang="en-US" dirty="0" smtClean="0"/>
              <a:t>you need to ‘clear’ data before you bring in more data</a:t>
            </a:r>
          </a:p>
          <a:p>
            <a:r>
              <a:rPr lang="en-US" dirty="0" smtClean="0"/>
              <a:t>you can only have one dataset active at a time</a:t>
            </a:r>
          </a:p>
          <a:p>
            <a:r>
              <a:rPr lang="en-US" dirty="0" smtClean="0"/>
              <a:t>Save yourself some typing (and errors)</a:t>
            </a:r>
          </a:p>
          <a:p>
            <a:pPr lvl="1"/>
            <a:r>
              <a:rPr lang="en-US" dirty="0" smtClean="0"/>
              <a:t>Utilize the variables window</a:t>
            </a:r>
          </a:p>
          <a:p>
            <a:pPr lvl="1"/>
            <a:r>
              <a:rPr lang="en-US" dirty="0" smtClean="0"/>
              <a:t>Utilize the </a:t>
            </a:r>
            <a:r>
              <a:rPr lang="en-US" dirty="0" smtClean="0"/>
              <a:t>‘review’ </a:t>
            </a:r>
            <a:r>
              <a:rPr lang="en-US" dirty="0" smtClean="0"/>
              <a:t>window</a:t>
            </a:r>
          </a:p>
          <a:p>
            <a:r>
              <a:rPr lang="en-US" dirty="0" smtClean="0"/>
              <a:t>abbreviations work for commands and variable names!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dirty="0" smtClean="0"/>
              <a:t> instead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describe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dirty="0" smtClean="0"/>
              <a:t> instead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caseid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NOT always, but if they uniquely identify variable name or command, they should</a:t>
            </a:r>
          </a:p>
          <a:p>
            <a:pPr lvl="1"/>
            <a:r>
              <a:rPr lang="en-US" dirty="0" smtClean="0"/>
              <a:t>Also true for some options.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Stata</a:t>
            </a:r>
            <a:r>
              <a:rPr lang="en-US" dirty="0" smtClean="0"/>
              <a:t> help files for how short you can go on abbreviations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84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most important part</a:t>
            </a:r>
          </a:p>
          <a:p>
            <a:r>
              <a:rPr lang="en-US" dirty="0" smtClean="0"/>
              <a:t>Two interactive options:</a:t>
            </a:r>
          </a:p>
          <a:p>
            <a:pPr lvl="1"/>
            <a:r>
              <a:rPr lang="en-US" dirty="0" smtClean="0"/>
              <a:t>help ‘command’</a:t>
            </a:r>
          </a:p>
          <a:p>
            <a:pPr lvl="1"/>
            <a:r>
              <a:rPr lang="en-US" dirty="0" smtClean="0"/>
              <a:t>help ‘search’</a:t>
            </a:r>
          </a:p>
          <a:p>
            <a:r>
              <a:rPr lang="en-US" dirty="0" smtClean="0"/>
              <a:t>Also LARGE </a:t>
            </a:r>
            <a:r>
              <a:rPr lang="en-US" dirty="0" err="1" smtClean="0"/>
              <a:t>pdfs</a:t>
            </a:r>
            <a:r>
              <a:rPr lang="en-US" dirty="0" smtClean="0"/>
              <a:t> that link from help files</a:t>
            </a:r>
            <a:endParaRPr lang="en-US" dirty="0"/>
          </a:p>
          <a:p>
            <a:r>
              <a:rPr lang="en-US" dirty="0" smtClean="0"/>
              <a:t>Plus: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advice</a:t>
            </a:r>
          </a:p>
          <a:p>
            <a:pPr lvl="1"/>
            <a:r>
              <a:rPr lang="en-US" dirty="0" smtClean="0"/>
              <a:t>link to </a:t>
            </a:r>
            <a:r>
              <a:rPr lang="en-US" dirty="0" err="1" smtClean="0"/>
              <a:t>Stata</a:t>
            </a:r>
            <a:endParaRPr lang="en-US" dirty="0" smtClean="0"/>
          </a:p>
          <a:p>
            <a:pPr lvl="1"/>
            <a:r>
              <a:rPr lang="en-US" dirty="0" smtClean="0"/>
              <a:t>command line help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findit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22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lots of things you can do without data in </a:t>
            </a:r>
            <a:r>
              <a:rPr lang="en-US" dirty="0" err="1" smtClean="0"/>
              <a:t>stata</a:t>
            </a:r>
            <a:r>
              <a:rPr lang="en-US" dirty="0" smtClean="0"/>
              <a:t>!</a:t>
            </a:r>
          </a:p>
          <a:p>
            <a:r>
              <a:rPr lang="en-US" dirty="0" smtClean="0"/>
              <a:t>“immediate” commands</a:t>
            </a:r>
          </a:p>
          <a:p>
            <a:pPr lvl="1"/>
            <a:r>
              <a:rPr lang="en-US" dirty="0" smtClean="0"/>
              <a:t> An immediate command is a command that obtains data not from the data stored in memory but from numbers typed as arguments. </a:t>
            </a:r>
          </a:p>
          <a:p>
            <a:pPr lvl="1"/>
            <a:r>
              <a:rPr lang="en-US" dirty="0" smtClean="0"/>
              <a:t>Immediate  commands, in effect, turn </a:t>
            </a:r>
            <a:r>
              <a:rPr lang="en-US" dirty="0" err="1" smtClean="0"/>
              <a:t>Stata</a:t>
            </a:r>
            <a:r>
              <a:rPr lang="en-US" dirty="0" smtClean="0"/>
              <a:t> into a glorified hand calculator.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1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immediate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bitesti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Binomial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probability test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cci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csi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Tables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for epidemiologists; see [ST]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epitab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    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iri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mcci            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cii 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Confidence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intervals for means, proportions, counts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prtesti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One-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and two-sample tests of proportions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sampsi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Sample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size and power determination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sdtesti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Variance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comparison tests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symmi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Symmetry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and marginal homogeneity tests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tabi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One-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and two-way tables of frequencies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ttesti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Mean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comparison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tests</a:t>
            </a:r>
          </a:p>
          <a:p>
            <a:pPr marL="0" lvl="1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display   Displays simple calculations 	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5911334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‘help immediate’ for more information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1828800" y="1981200"/>
            <a:ext cx="304800" cy="914400"/>
          </a:xfrm>
          <a:prstGeom prst="rightBrace">
            <a:avLst>
              <a:gd name="adj1" fmla="val 42708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3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display 4.1–1.96*0.3</a:t>
            </a:r>
          </a:p>
          <a:p>
            <a:pPr marL="0" indent="0"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tabi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100 34 \ 17 294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tabi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100 34 \ 17 294, col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tabi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100 34 \ 17 294, col row cell chi</a:t>
            </a:r>
          </a:p>
          <a:p>
            <a:pPr marL="0" indent="0"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cci 100 34 17 294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cci 100 34 17 294, exact</a:t>
            </a:r>
          </a:p>
          <a:p>
            <a:pPr marL="0" indent="0"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sampsi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0.2 0.5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20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1919</TotalTime>
  <Words>2087</Words>
  <Application>Microsoft Office PowerPoint</Application>
  <PresentationFormat>On-screen Show (4:3)</PresentationFormat>
  <Paragraphs>352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Computing for Research I Spring 2013</vt:lpstr>
      <vt:lpstr>Stata </vt:lpstr>
      <vt:lpstr>Stata Interface</vt:lpstr>
      <vt:lpstr>Stata Interface</vt:lpstr>
      <vt:lpstr>Important Details</vt:lpstr>
      <vt:lpstr>Help!!</vt:lpstr>
      <vt:lpstr>No data?</vt:lpstr>
      <vt:lpstr>Some immediate commands</vt:lpstr>
      <vt:lpstr>Some examples</vt:lpstr>
      <vt:lpstr>Some examples</vt:lpstr>
      <vt:lpstr>But most of the time, we have datasets</vt:lpstr>
      <vt:lpstr>Other types of data?</vt:lpstr>
      <vt:lpstr>Two notes on opening files</vt:lpstr>
      <vt:lpstr>Example:  SC breast cancer registry data from 2004</vt:lpstr>
      <vt:lpstr>Exploring your dataset</vt:lpstr>
      <vt:lpstr>Exploring your dataset</vt:lpstr>
      <vt:lpstr>Exploring</vt:lpstr>
      <vt:lpstr>Interactive command line driven?</vt:lpstr>
      <vt:lpstr>Do file of our commands so far</vt:lpstr>
      <vt:lpstr>What about the output?</vt:lpstr>
      <vt:lpstr>Getting stuff out of Stata</vt:lpstr>
      <vt:lpstr>Saving Stata Data</vt:lpstr>
      <vt:lpstr>What if you don’t want to save or export everything?</vt:lpstr>
      <vt:lpstr>Other options for subsetting</vt:lpstr>
      <vt:lpstr>Working with variables</vt:lpstr>
      <vt:lpstr>Several approaches</vt:lpstr>
      <vt:lpstr>Extensions to generate</vt:lpstr>
      <vt:lpstr>generate</vt:lpstr>
      <vt:lpstr>Example of using these commands together</vt:lpstr>
      <vt:lpstr>Formatting Dates</vt:lpstr>
      <vt:lpstr>Reshaping Data</vt:lpstr>
      <vt:lpstr>Example:  ceramide data</vt:lpstr>
      <vt:lpstr>Reshaping ceramide data</vt:lpstr>
      <vt:lpstr>Reshaping wide to long</vt:lpstr>
      <vt:lpstr>Reshaping wide to long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elg26</dc:creator>
  <cp:lastModifiedBy>elg26</cp:lastModifiedBy>
  <cp:revision>49</cp:revision>
  <dcterms:created xsi:type="dcterms:W3CDTF">2011-02-01T15:41:13Z</dcterms:created>
  <dcterms:modified xsi:type="dcterms:W3CDTF">2013-02-06T18:30:33Z</dcterms:modified>
</cp:coreProperties>
</file>