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3"/>
  </p:notesMasterIdLst>
  <p:sldIdLst>
    <p:sldId id="256" r:id="rId2"/>
    <p:sldId id="318" r:id="rId3"/>
    <p:sldId id="328" r:id="rId4"/>
    <p:sldId id="329" r:id="rId5"/>
    <p:sldId id="330" r:id="rId6"/>
    <p:sldId id="331" r:id="rId7"/>
    <p:sldId id="263" r:id="rId8"/>
    <p:sldId id="265" r:id="rId9"/>
    <p:sldId id="314" r:id="rId10"/>
    <p:sldId id="267" r:id="rId11"/>
    <p:sldId id="268" r:id="rId12"/>
    <p:sldId id="319" r:id="rId13"/>
    <p:sldId id="269" r:id="rId14"/>
    <p:sldId id="271" r:id="rId15"/>
    <p:sldId id="272" r:id="rId16"/>
    <p:sldId id="274" r:id="rId17"/>
    <p:sldId id="273" r:id="rId18"/>
    <p:sldId id="275" r:id="rId19"/>
    <p:sldId id="320" r:id="rId20"/>
    <p:sldId id="276" r:id="rId21"/>
    <p:sldId id="277" r:id="rId22"/>
    <p:sldId id="280" r:id="rId23"/>
    <p:sldId id="281" r:id="rId24"/>
    <p:sldId id="282" r:id="rId25"/>
    <p:sldId id="283" r:id="rId26"/>
    <p:sldId id="332" r:id="rId27"/>
    <p:sldId id="285" r:id="rId28"/>
    <p:sldId id="286" r:id="rId29"/>
    <p:sldId id="287" r:id="rId30"/>
    <p:sldId id="315" r:id="rId31"/>
    <p:sldId id="288" r:id="rId32"/>
    <p:sldId id="289" r:id="rId33"/>
    <p:sldId id="290" r:id="rId34"/>
    <p:sldId id="311" r:id="rId35"/>
    <p:sldId id="291" r:id="rId36"/>
    <p:sldId id="292" r:id="rId37"/>
    <p:sldId id="293" r:id="rId38"/>
    <p:sldId id="312" r:id="rId39"/>
    <p:sldId id="294" r:id="rId40"/>
    <p:sldId id="295" r:id="rId41"/>
    <p:sldId id="316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27" r:id="rId56"/>
    <p:sldId id="310" r:id="rId57"/>
    <p:sldId id="322" r:id="rId58"/>
    <p:sldId id="325" r:id="rId59"/>
    <p:sldId id="326" r:id="rId60"/>
    <p:sldId id="323" r:id="rId61"/>
    <p:sldId id="324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9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6" autoAdjust="0"/>
    <p:restoredTop sz="94707" autoAdjust="0"/>
  </p:normalViewPr>
  <p:slideViewPr>
    <p:cSldViewPr>
      <p:cViewPr varScale="1">
        <p:scale>
          <a:sx n="69" d="100"/>
          <a:sy n="69" d="100"/>
        </p:scale>
        <p:origin x="-108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8E2580-7E2F-4017-92A8-5F3D90B30C1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2943C-8554-43FF-B3CC-F59D4B6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5E6F25-E135-427A-8CD4-3131F3B3B2FD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F9C6A78-16B1-4CA3-BC7A-582A4E65C082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161AB9D-190D-4F6E-893E-DAAD126D4C0B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Observations are measure in a bivariate 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16CC87-4EC6-495E-B2AC-8E9A52A78082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F3BCD8-6BC1-49EE-A7B8-01734E9CA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15911-DF42-40B3-A719-F753CA6D9D1D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A81A-F61F-46C0-9F21-87293FEF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A7E9-4929-4C18-BFE6-F4A5F22AC7ED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BF4F1-471E-4871-A960-ECCA5F79A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7DB0-767C-44B2-A4A6-3CE449F5FCF7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8A1B4-58FB-48C3-8D77-B80D71C95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ADBCA-0BFA-4212-82D3-0D4B4FEC025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28A88E-9B72-4B03-8066-B273B95B7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0DC1DD-B039-4D0D-BC95-DCFE443F6A76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FDCF62-D224-48E0-9DFF-9C420D24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631B44-868A-4DA9-901B-8D3FE1AD31F2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BE83B8-54F5-43C0-A3B2-2FD97B418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AC4D7-DCED-4D70-A510-C9C43A8806EA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BC2F-FD9E-4E61-9AD7-64466C5E3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E434-E5FB-4672-8703-4A89E0607B34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B86C-3A0B-45FD-B723-AE24E04F5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0DBDAB-8AF5-42D8-9F70-8AE8358FA75E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83BCD7F-8723-4567-BC63-767BC943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A15E-7DAA-4FC3-8930-514DBA82D085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B30D5-264B-4D28-B233-B82472D8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FAAC315-5D68-4E42-9235-A76991259481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3EB58EC-B5B3-49D1-A50F-3E649908A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6" r:id="rId4"/>
    <p:sldLayoutId id="2147483747" r:id="rId5"/>
    <p:sldLayoutId id="2147483742" r:id="rId6"/>
    <p:sldLayoutId id="2147483741" r:id="rId7"/>
    <p:sldLayoutId id="2147483748" r:id="rId8"/>
    <p:sldLayoutId id="2147483740" r:id="rId9"/>
    <p:sldLayoutId id="214748374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ethz.ch/R-manual/R-patched/library/stats/html/lm.html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.ethz.ch/pipermail/r-help/2001-July/013833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ltiple_regression" TargetMode="External"/><Relationship Id="rId2" Type="http://schemas.openxmlformats.org/officeDocument/2006/relationships/hyperlink" Target="http://en.wikipedia.org/wiki/Variab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ariance_inflation_factor" TargetMode="External"/><Relationship Id="rId5" Type="http://schemas.openxmlformats.org/officeDocument/2006/relationships/hyperlink" Target="http://en.wikipedia.org/wiki/Regression_coefficient" TargetMode="External"/><Relationship Id="rId4" Type="http://schemas.openxmlformats.org/officeDocument/2006/relationships/hyperlink" Target="http://en.wikipedia.org/wiki/Correlation_and_dependence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in R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Stacia DeSantis March 23, 2011</a:t>
            </a:r>
          </a:p>
          <a:p>
            <a:pPr eaLnBrk="1" hangingPunct="1"/>
            <a:r>
              <a:rPr lang="en-US" smtClean="0"/>
              <a:t>Computing for Research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age &lt;- c(18,19,20,21,22,23,24,25,26,27,28,29)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300">
                <a:solidFill>
                  <a:schemeClr val="tx2"/>
                </a:solidFill>
                <a:latin typeface="Tw Cen MT" pitchFamily="34" charset="0"/>
              </a:rPr>
              <a:t>height &lt;- c(76.1,77,78.1,78.2,78.8,79.7,79.9,81.1,81.2,81.8,81.8,83.5)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dat &lt;- as.data.frame(cbind(age,height))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dat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dim(dat)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is.data.frame(dat)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names(dat)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Read D</a:t>
            </a:r>
            <a:r>
              <a:rPr lang="en-US" sz="42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ata</a:t>
            </a: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into 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400">
                <a:solidFill>
                  <a:srgbClr val="9069FD"/>
                </a:solidFill>
                <a:latin typeface="Tw Cen MT" pitchFamily="34" charset="0"/>
                <a:hlinkClick r:id="rId2"/>
              </a:rPr>
              <a:t>http://stat.ethz.ch/R-manual/R-patched/library/stats/html/lm.html</a:t>
            </a:r>
            <a:endParaRPr lang="en-US" sz="2400">
              <a:solidFill>
                <a:srgbClr val="9069FD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400">
              <a:solidFill>
                <a:srgbClr val="9069FD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400">
                <a:latin typeface="Tw Cen MT" pitchFamily="34" charset="0"/>
              </a:rPr>
              <a:t>lm(formula, data, subset, weights, na.action, method = "qr", model = TRUE, x = FALSE, y = FALSE, qr = TRUE, singular.ok = TRUE, contrasts = NULL, offset, ...)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3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300">
                <a:latin typeface="Tw Cen MT" pitchFamily="34" charset="0"/>
              </a:rPr>
              <a:t>reg1 &lt;- lm(height~age, data=dat) #simple regression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300">
                <a:latin typeface="Tw Cen MT" pitchFamily="34" charset="0"/>
              </a:rPr>
              <a:t>reg2 &lt;- lm(height ~ 1 , data=dat) #intercept only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>
                <a:latin typeface="Tw Cen MT" pitchFamily="34" charset="0"/>
              </a:rPr>
              <a:t>#</a:t>
            </a:r>
            <a:r>
              <a:rPr lang="en-US" i="1">
                <a:latin typeface="Tw Cen MT" pitchFamily="34" charset="0"/>
              </a:rPr>
              <a:t>summary</a:t>
            </a:r>
            <a:r>
              <a:rPr lang="en-US">
                <a:latin typeface="Tw Cen MT" pitchFamily="34" charset="0"/>
              </a:rPr>
              <a:t> function will summarize the object.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>
                <a:latin typeface="Tw Cen MT" pitchFamily="34" charset="0"/>
              </a:rPr>
              <a:t>#objects() will tell you which objects exist in your session.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>
                <a:latin typeface="Tw Cen MT" pitchFamily="34" charset="0"/>
              </a:rPr>
              <a:t>#names(reg1) will tell you the attributes of the object.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30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LM function in brief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summary(lm)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mtClean="0"/>
              <a:t>Call</a:t>
            </a:r>
          </a:p>
          <a:p>
            <a:r>
              <a:rPr lang="en-US" smtClean="0"/>
              <a:t>Residuals</a:t>
            </a:r>
          </a:p>
          <a:p>
            <a:r>
              <a:rPr lang="en-US" smtClean="0"/>
              <a:t>Coefficients</a:t>
            </a:r>
          </a:p>
          <a:p>
            <a:r>
              <a:rPr lang="en-US" smtClean="0"/>
              <a:t>Residual standard error</a:t>
            </a:r>
          </a:p>
          <a:p>
            <a:r>
              <a:rPr lang="en-US" smtClean="0"/>
              <a:t>R-squared</a:t>
            </a:r>
          </a:p>
          <a:p>
            <a:r>
              <a:rPr lang="en-US" smtClean="0"/>
              <a:t>F-statistic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accommodate weights (weighted regression)</a:t>
            </a:r>
          </a:p>
          <a:p>
            <a:pPr marL="639763" lvl="1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Survey weights, inverse probability weighting, etc.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Results in standard regression model results including beta, SE(beta), Wald T-tests, p-values</a:t>
            </a:r>
            <a:endParaRPr lang="en-US" sz="2800" baseline="30000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obtain ANOVA, ANCOVA results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specify contrasts for predictors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do some regression diagnostics, residual analysis</a:t>
            </a:r>
          </a:p>
          <a:p>
            <a:pPr marL="1143000" lvl="2" indent="-22860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Let’s do some of this 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LM Function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Anyone remember?!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4 Assumptions of linear regression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Linearity of Y in X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Independence of the residuals (error terms are uncorrelated)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Normality of residual distribution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Homoscedasticity of errors (constant residual variance vs independent variables and fitted values)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4 Assumptions of linear regression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reg1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summary(reg1)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names(reg1)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  <a:latin typeface="Tw Cen MT" pitchFamily="34" charset="0"/>
              </a:rPr>
              <a:t>plot(age,height)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Basic Checks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par(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mfrow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=c(2,2))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attach(reg1)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</a:rPr>
              <a:t>hist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(residuals)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age,residuals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fitted.values,residuals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height,fitted.values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bline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(0,1)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plot(reg1) #built in diagnostics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http://stat.ethz.ch/R-manual/R-patched/library/stats/html/plot.lm.html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Basic Checks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304800"/>
            <a:ext cx="8877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5943600"/>
            <a:ext cx="672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itchFamily="34" charset="0"/>
              </a:rPr>
              <a:t>Checks for homogeneity of error variance (1), normality of residuals (2),</a:t>
            </a:r>
          </a:p>
          <a:p>
            <a:r>
              <a:rPr lang="en-US">
                <a:latin typeface="Tw Cen MT" pitchFamily="34" charset="0"/>
              </a:rPr>
              <a:t>and outliers respectively (3&amp;4).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smtClean="0"/>
              <a:t>Leverage is a measure of how far an independent variable deviates from its mean. 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High leverage points can have a great amount of effect on the estimate of regression coefficients.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An extreme value on a predictor is a leverage point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Cook’s Distance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Measures effect of deleting an observation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Combines information on leverage and residual value.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Large value merits closer examination as that observation may be a leverage point.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“Large” is arbitrary but is denoted by contours on the fourth plot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Some suggest Di &gt; 1 others suggest Di &gt; 4/n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Introduction – R Terminology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smtClean="0"/>
              <a:t>Function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Declared by keyword function.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Takes a list of arguments in comma separated form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Performs some action using those arguments </a:t>
            </a:r>
          </a:p>
          <a:p>
            <a:pPr>
              <a:lnSpc>
                <a:spcPct val="80000"/>
              </a:lnSpc>
            </a:pPr>
            <a:r>
              <a:rPr lang="en-US" sz="2100" smtClean="0"/>
              <a:t>Object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Specialized data structures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May be referred to through symbols or variables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May be manipulated in various ways.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Function</a:t>
            </a:r>
            <a:r>
              <a:rPr lang="en-US" sz="2000" i="1" smtClean="0"/>
              <a:t> typeof</a:t>
            </a:r>
            <a:r>
              <a:rPr lang="en-US" sz="2000" smtClean="0"/>
              <a:t> returns type of an R object</a:t>
            </a:r>
          </a:p>
          <a:p>
            <a:pPr>
              <a:lnSpc>
                <a:spcPct val="80000"/>
              </a:lnSpc>
            </a:pPr>
            <a:r>
              <a:rPr lang="en-US" sz="2100" smtClean="0"/>
              <a:t>Attributes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Objects may have attributes attached to them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Stored as a list, which can be obtained using </a:t>
            </a:r>
            <a:r>
              <a:rPr lang="en-US" sz="2000" i="1" smtClean="0"/>
              <a:t>attributes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Examples include names, dimnames, dimensions 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X&lt;-c(0,1,0,0,1,1,0,0,0)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Y&lt;-c(15,2,7,5,2,5,7,8,4)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reg2 &lt;- lm(Y~X)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reg2.anova&lt;-anova(reg2)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names(reg2.anova)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/>
              <a:t>reg2.anova</a:t>
            </a:r>
            <a:endParaRPr lang="en-US" sz="2000">
              <a:solidFill>
                <a:schemeClr val="tx2"/>
              </a:solidFill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Calculate R2 = Coefficient of determination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“Proportion of variance in Y explained by X”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R2 = 1- (SSerr/Sstot)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endParaRPr lang="en-US" sz="2000">
              <a:solidFill>
                <a:schemeClr val="tx2"/>
              </a:solidFill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R2 &lt;- 1-(81.33/(43.56+81.33))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fstat&lt;- reg2.anova$F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>
                <a:solidFill>
                  <a:schemeClr val="tx2"/>
                </a:solidFill>
              </a:rPr>
              <a:t>pval &lt;- reg2.anova$P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000">
              <a:solidFill>
                <a:schemeClr val="tx2"/>
              </a:solidFill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ANOVA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400">
                <a:solidFill>
                  <a:srgbClr val="9069FD"/>
                </a:solidFill>
                <a:latin typeface="Tw Cen MT" pitchFamily="34" charset="0"/>
              </a:rPr>
              <a:t>http://web.njit.edu/all_topics/Prog_Lang_Docs/html/library/base/html/glm.html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solidFill>
                <a:srgbClr val="9069FD"/>
              </a:solidFill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GLM Function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Generalized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smtClean="0"/>
              <a:t>We use the command:</a:t>
            </a:r>
            <a:br>
              <a:rPr lang="en-US" sz="2700" smtClean="0"/>
            </a:br>
            <a:r>
              <a:rPr lang="en-US" sz="2700" smtClean="0"/>
              <a:t>glm(outcome ~ predictor1 + predictor2 + predictor3 )</a:t>
            </a:r>
          </a:p>
          <a:p>
            <a:pPr eaLnBrk="1" hangingPunct="1"/>
            <a:r>
              <a:rPr lang="en-US" sz="2700" smtClean="0"/>
              <a:t>GLMs default is linear regression, so need not specify link function or distribution.</a:t>
            </a:r>
          </a:p>
          <a:p>
            <a:pPr eaLnBrk="1" hangingPunct="1"/>
            <a:r>
              <a:rPr lang="en-US" sz="2700" smtClean="0"/>
              <a:t>GLM takes the argument “family”</a:t>
            </a:r>
          </a:p>
          <a:p>
            <a:pPr eaLnBrk="1" hangingPunct="1"/>
            <a:r>
              <a:rPr lang="en-US" sz="2700" smtClean="0"/>
              <a:t>family = description of the error distribution and link function to be used in the model. This can be a character string naming a family function, a family function or the result of a call to a family function.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GLM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Linear regression (normal, identity)</a:t>
            </a:r>
          </a:p>
          <a:p>
            <a:pPr eaLnBrk="1" hangingPunct="1"/>
            <a:r>
              <a:rPr lang="en-US" smtClean="0"/>
              <a:t>Logistic regression (binomial, logit)</a:t>
            </a:r>
          </a:p>
          <a:p>
            <a:pPr eaLnBrk="1" hangingPunct="1"/>
            <a:r>
              <a:rPr lang="en-US" smtClean="0"/>
              <a:t>Poisson regression (Poisson, log)</a:t>
            </a:r>
          </a:p>
          <a:p>
            <a:pPr eaLnBrk="1" hangingPunct="1"/>
            <a:r>
              <a:rPr lang="en-US" smtClean="0"/>
              <a:t>Variations of these and more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Some families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smtClean="0"/>
              <a:t>family(object, ...)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>
                <a:solidFill>
                  <a:srgbClr val="FF0000"/>
                </a:solidFill>
              </a:rPr>
              <a:t>gaussian(link = "identity") </a:t>
            </a:r>
            <a:r>
              <a:rPr lang="en-US" sz="2800" smtClean="0">
                <a:solidFill>
                  <a:srgbClr val="FF0000"/>
                </a:solidFill>
              </a:rPr>
              <a:t>#REGRESSION, DEFAULT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gamma(link = "inverse")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inverse.gaussian(link = "1/mu^2")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poisson(link = "log")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quasi(link = "identity", variance = "constant")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quasipoisson(link = "log")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From psychiatric study</a:t>
            </a:r>
          </a:p>
          <a:p>
            <a:pPr eaLnBrk="1" hangingPunct="1"/>
            <a:r>
              <a:rPr lang="en-US" smtClean="0"/>
              <a:t>X=number of daily hassles</a:t>
            </a:r>
          </a:p>
          <a:p>
            <a:pPr eaLnBrk="1" hangingPunct="1"/>
            <a:r>
              <a:rPr lang="en-US" smtClean="0"/>
              <a:t>Y=anxiety symptomatology</a:t>
            </a:r>
          </a:p>
          <a:p>
            <a:pPr eaLnBrk="1" hangingPunct="1"/>
            <a:r>
              <a:rPr lang="en-US" smtClean="0"/>
              <a:t>Do number of self reported hassles predict anxiety symptoms?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Code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setwd("I:\\")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data1 &lt;- read.table(file=“HASSLES.txt”, header = TRUE)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data1[1] # Vector: See first variable values with name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data1[[1]] #List: See first variable values without name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hist(data1$HASSLES)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plot(data1$HASSLES,data1$ANX)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glm(ANX ~HASSLES, data = as.data.frame(data1))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#LINEAR REGRESSION IS DEFAULT. IF IT WERE NOT, WE'D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#SPECIFY FAMILY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glm.linear &lt;- glm(ANX ~HASSLES, data = as.data.frame(data1), family = gaussian)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endParaRPr lang="en-US" sz="21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R output for GLM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glm</a:t>
            </a:r>
            <a:r>
              <a:rPr lang="en-US" dirty="0" smtClean="0"/>
              <a:t>(ANX ~HASSLES, data = </a:t>
            </a:r>
            <a:r>
              <a:rPr lang="en-US" dirty="0" err="1" smtClean="0"/>
              <a:t>as.data.frame</a:t>
            </a:r>
            <a:r>
              <a:rPr lang="en-US" dirty="0" smtClean="0"/>
              <a:t>(data1))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Call:  </a:t>
            </a:r>
            <a:r>
              <a:rPr lang="en-US" dirty="0" err="1" smtClean="0"/>
              <a:t>glm</a:t>
            </a:r>
            <a:r>
              <a:rPr lang="en-US" dirty="0" smtClean="0"/>
              <a:t>(formula = ANX ~ HASSLES, data = </a:t>
            </a:r>
            <a:r>
              <a:rPr lang="en-US" dirty="0" err="1" smtClean="0"/>
              <a:t>as.data.frame</a:t>
            </a:r>
            <a:r>
              <a:rPr lang="en-US" dirty="0" smtClean="0"/>
              <a:t>(data1))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Coefficients: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(Intercept)      HASSLES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5.4226       0.2526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Degrees of Freedom: 39 Total (i.e. Null);  38 Residual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Null Deviance:      4627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Residual Deviance: 2159         AIC: 279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summary(glm.linear) #Gives more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Call: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glm(formula = ANX ~ HASSLES, family = gaussian, data = as.data.frame(data1))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Deviance Residuals: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Min        1Q    Median        3Q       Max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-13.3153   -5.0549   -0.3794    4.5765   17.5913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Estimate Std. Error t value Pr(&gt;|t|)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(Intercept)  5.42265    2.46541   2.199    0.034 *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HASSLES    0.25259    0.03832   6.592 8.81e-08 ***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Signif. codes:  0 ‘***’ 0.001 ‘**’ 0.01 ‘*’ 0.05 ‘.’ 0.1 ‘ ’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(Dispersion parameter for gaussian family taken to be 56.80561)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Null deviance: 4627.1  on 39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Residual deviance: 2158.6  on 38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AIC: 279.05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How to Report Model Results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Beta coefficients (size, directionality)</a:t>
            </a:r>
          </a:p>
          <a:p>
            <a:pPr eaLnBrk="1" hangingPunct="1"/>
            <a:r>
              <a:rPr lang="en-US" smtClean="0"/>
              <a:t>Wald T tests and p-values</a:t>
            </a:r>
          </a:p>
          <a:p>
            <a:pPr eaLnBrk="1" hangingPunct="1"/>
            <a:r>
              <a:rPr lang="en-US" smtClean="0"/>
              <a:t>Potentially log likelihood or AIC values if doing model comparison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names(glm.linear) #Many important things can be pulled off from a glm object that will be of use in coding your own software.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100" smtClean="0"/>
              <a:t>RECALL, Simple linear regression describes the  </a:t>
            </a:r>
            <a:r>
              <a:rPr lang="en-US" sz="2100" u="sng" smtClean="0"/>
              <a:t>linear</a:t>
            </a:r>
            <a:r>
              <a:rPr lang="en-US" sz="2100" smtClean="0"/>
              <a:t> relationship  between a predictor variable, plotted on the </a:t>
            </a:r>
            <a:r>
              <a:rPr lang="en-US" sz="2100" i="1" smtClean="0"/>
              <a:t>x</a:t>
            </a:r>
            <a:r>
              <a:rPr lang="en-US" sz="2100" smtClean="0"/>
              <a:t>-axis, and a response variable, plotted on the </a:t>
            </a:r>
            <a:r>
              <a:rPr lang="en-US" sz="2100" i="1" smtClean="0"/>
              <a:t>y</a:t>
            </a:r>
            <a:r>
              <a:rPr lang="en-US" sz="2100" smtClean="0"/>
              <a:t>-axis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2667000" y="3048000"/>
            <a:ext cx="3505200" cy="3186113"/>
            <a:chOff x="1824" y="1728"/>
            <a:chExt cx="2208" cy="2007"/>
          </a:xfrm>
        </p:grpSpPr>
        <p:sp>
          <p:nvSpPr>
            <p:cNvPr id="88069" name="Line 3"/>
            <p:cNvSpPr>
              <a:spLocks noChangeShapeType="1"/>
            </p:cNvSpPr>
            <p:nvPr/>
          </p:nvSpPr>
          <p:spPr bwMode="auto">
            <a:xfrm>
              <a:off x="2112" y="1776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4"/>
            <p:cNvSpPr>
              <a:spLocks noChangeShapeType="1"/>
            </p:cNvSpPr>
            <p:nvPr/>
          </p:nvSpPr>
          <p:spPr bwMode="auto">
            <a:xfrm>
              <a:off x="2112" y="3456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Text Box 5"/>
            <p:cNvSpPr txBox="1">
              <a:spLocks noChangeArrowheads="1"/>
            </p:cNvSpPr>
            <p:nvPr/>
          </p:nvSpPr>
          <p:spPr bwMode="auto">
            <a:xfrm>
              <a:off x="2064" y="3504"/>
              <a:ext cx="1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Independent Variable (X)</a:t>
              </a:r>
            </a:p>
          </p:txBody>
        </p:sp>
        <p:sp>
          <p:nvSpPr>
            <p:cNvPr id="88072" name="Oval 6"/>
            <p:cNvSpPr>
              <a:spLocks noChangeArrowheads="1"/>
            </p:cNvSpPr>
            <p:nvPr/>
          </p:nvSpPr>
          <p:spPr bwMode="auto">
            <a:xfrm>
              <a:off x="3696" y="201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3" name="Oval 7"/>
            <p:cNvSpPr>
              <a:spLocks noChangeArrowheads="1"/>
            </p:cNvSpPr>
            <p:nvPr/>
          </p:nvSpPr>
          <p:spPr bwMode="auto">
            <a:xfrm>
              <a:off x="3168" y="230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4" name="Oval 8"/>
            <p:cNvSpPr>
              <a:spLocks noChangeArrowheads="1"/>
            </p:cNvSpPr>
            <p:nvPr/>
          </p:nvSpPr>
          <p:spPr bwMode="auto">
            <a:xfrm>
              <a:off x="2880" y="254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5" name="Oval 9"/>
            <p:cNvSpPr>
              <a:spLocks noChangeArrowheads="1"/>
            </p:cNvSpPr>
            <p:nvPr/>
          </p:nvSpPr>
          <p:spPr bwMode="auto">
            <a:xfrm>
              <a:off x="2304" y="312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6" name="Oval 10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7" name="Oval 11"/>
            <p:cNvSpPr>
              <a:spLocks noChangeArrowheads="1"/>
            </p:cNvSpPr>
            <p:nvPr/>
          </p:nvSpPr>
          <p:spPr bwMode="auto">
            <a:xfrm>
              <a:off x="2928" y="28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8" name="Oval 12"/>
            <p:cNvSpPr>
              <a:spLocks noChangeArrowheads="1"/>
            </p:cNvSpPr>
            <p:nvPr/>
          </p:nvSpPr>
          <p:spPr bwMode="auto">
            <a:xfrm>
              <a:off x="2640" y="278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9" name="Oval 13"/>
            <p:cNvSpPr>
              <a:spLocks noChangeArrowheads="1"/>
            </p:cNvSpPr>
            <p:nvPr/>
          </p:nvSpPr>
          <p:spPr bwMode="auto">
            <a:xfrm>
              <a:off x="2496" y="302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0" name="Oval 14"/>
            <p:cNvSpPr>
              <a:spLocks noChangeArrowheads="1"/>
            </p:cNvSpPr>
            <p:nvPr/>
          </p:nvSpPr>
          <p:spPr bwMode="auto">
            <a:xfrm>
              <a:off x="340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1" name="Oval 15"/>
            <p:cNvSpPr>
              <a:spLocks noChangeArrowheads="1"/>
            </p:cNvSpPr>
            <p:nvPr/>
          </p:nvSpPr>
          <p:spPr bwMode="auto">
            <a:xfrm>
              <a:off x="3264" y="264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2" name="Text Box 16"/>
            <p:cNvSpPr txBox="1">
              <a:spLocks noChangeArrowheads="1"/>
            </p:cNvSpPr>
            <p:nvPr/>
          </p:nvSpPr>
          <p:spPr bwMode="auto">
            <a:xfrm rot="-5400000">
              <a:off x="1052" y="2500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dependent Variable (Y)</a:t>
              </a:r>
            </a:p>
          </p:txBody>
        </p:sp>
        <p:sp>
          <p:nvSpPr>
            <p:cNvPr id="88083" name="Line 17"/>
            <p:cNvSpPr>
              <a:spLocks noChangeShapeType="1"/>
            </p:cNvSpPr>
            <p:nvPr/>
          </p:nvSpPr>
          <p:spPr bwMode="auto">
            <a:xfrm flipV="1">
              <a:off x="2112" y="1920"/>
              <a:ext cx="1728" cy="1536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Intercept only model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glm(ANX ~ 1, data = as.data.frame(data1))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Call:  glm(formula = ANX ~ 1, data = as.data.frame(data1))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(Intercept)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      19.65 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Degrees of Freedom: 39 Total (i.e. Null);  39 Residual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Null Deviance:      4627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/>
              <a:t>Residual Deviance: 4627         AIC: 307.5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Plots for model check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900" smtClean="0"/>
              <a:t>coefs &lt;- glm.linear$coefficients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/>
              <a:t>just.beta &lt;- glm.linear$coefficients[[2]]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/>
              <a:t>hist(glm.linear$residuals)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/>
              <a:t>plot(glm.linear$fitted.values,glm.linear$residuals)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Histogram of residuals and plot of residuals to check for homoscedasticity. Can also check for outliers this way.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GLM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summary(glm.linear) #Shows t-tests, pvalues, etc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names(glm.linear) #Nothing for t-tests or pvalues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beta &lt;- glm.linear$coefficients[[2]]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help(vcov)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var&lt;-vcov(glm.linear)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var.beta &lt;- var[2,2]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se.beta&lt;-sqrt(var.beta)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t.test &lt;- beta/se.beta  #SAME AS IN SUMMARY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df&lt;-glm.linear$df.residual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help(rt)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pval &lt;- 2*pt(t.test, df=df, lower.tail = FALSE, log.p = FALSE)  #SAME AS SUMMARY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#Recall for the Wald test, df = N- number parameters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#Thus, df = N-p-1 = N-1-1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#p=number of predictors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#subtract another “1” for the intercept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What about log likelihood?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https://stat.ethz.ch/pipermail/r-help/2001-July/013833.html</a:t>
            </a:r>
            <a:endParaRPr lang="en-US" smtClean="0"/>
          </a:p>
          <a:p>
            <a:pPr eaLnBrk="1" hangingPunct="1"/>
            <a:r>
              <a:rPr lang="en-US" smtClean="0"/>
              <a:t>We may want to perform LRTs.</a:t>
            </a:r>
          </a:p>
          <a:p>
            <a:pPr eaLnBrk="1" hangingPunct="1"/>
            <a:r>
              <a:rPr lang="en-US" smtClean="0"/>
              <a:t>No obvious way that I see to extract this.</a:t>
            </a:r>
          </a:p>
          <a:p>
            <a:pPr eaLnBrk="1" hangingPunct="1"/>
            <a:r>
              <a:rPr lang="en-US" smtClean="0"/>
              <a:t>Of course we could compute the log L based on MLEs with some programming of the regression likelihood.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GLM object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We saved some components of this object. Why?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i="1" smtClean="0"/>
              <a:t>1.) Imagine you are doing a simulation study to which you repeatedly apply regression – you are repeatedly fitting glm and need to save the results across thousands of iterations for use later.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i="1" smtClean="0"/>
              <a:t>2.) Perhaps you need to save fitted values, or the coefficients, alpha, beta as an object, and make prediction later on a different dataset.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i="1" smtClean="0"/>
              <a:t>3.) You may need to extract AIC for model comparison later.</a:t>
            </a:r>
            <a:endParaRPr lang="en-US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Example from my research – cross validation of a logistic regression model.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K fold Cross validation in regression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Similar for linear or logistic regression</a:t>
            </a:r>
          </a:p>
          <a:p>
            <a:pPr eaLnBrk="1" hangingPunct="1"/>
            <a:r>
              <a:rPr lang="en-US" smtClean="0"/>
              <a:t>Training data and test set data</a:t>
            </a:r>
          </a:p>
          <a:p>
            <a:pPr eaLnBrk="1" hangingPunct="1"/>
            <a:r>
              <a:rPr lang="en-US" smtClean="0"/>
              <a:t>Fit to K-1 splits of a dataset, a model of the form: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logistic.fit &lt;- glm(Ytrain~ Xtrain, family = binomial(logit))</a:t>
            </a:r>
          </a:p>
          <a:p>
            <a:pPr eaLnBrk="1" hangingPunct="1"/>
            <a:r>
              <a:rPr lang="en-US" smtClean="0"/>
              <a:t>Then validate this model on the remaining kth split.</a:t>
            </a:r>
          </a:p>
          <a:p>
            <a:pPr eaLnBrk="1" hangingPunct="1"/>
            <a:r>
              <a:rPr lang="en-US" smtClean="0"/>
              <a:t>Repeat this process across 100 simulations.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 Example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Study of cardiac biomarker predictors of left ventricular hypertrophy, LVH.</a:t>
            </a:r>
          </a:p>
          <a:p>
            <a:pPr eaLnBrk="1" hangingPunct="1"/>
            <a:r>
              <a:rPr lang="en-US" smtClean="0"/>
              <a:t>The outcome was whether or not a patient had LVH (0/1)</a:t>
            </a:r>
          </a:p>
          <a:p>
            <a:pPr eaLnBrk="1" hangingPunct="1"/>
            <a:r>
              <a:rPr lang="en-US" smtClean="0"/>
              <a:t>The predictors were 4 (continuous) biomarkers.</a:t>
            </a:r>
          </a:p>
          <a:p>
            <a:pPr eaLnBrk="1" hangingPunct="1"/>
            <a:r>
              <a:rPr lang="en-US" smtClean="0"/>
              <a:t>The model of interest was therefore a multiple logisitic regression with 4 predictor variables.</a:t>
            </a:r>
          </a:p>
          <a:p>
            <a:pPr eaLnBrk="1" hangingPunct="1"/>
            <a:r>
              <a:rPr lang="en-US" smtClean="0"/>
              <a:t>Not interested in p-values in this case, interested in AUC (area under the ROC curve) for biomarker discriminative ability of LVH 0/1.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Problem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 ~ 400 patients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Fitting a model to one dataset tends to result in “overfitting”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model describes accurately that dataset but will it accurately apply in future settings?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Cross validation within a dataset may be used in this setting to get more accurate parameter estimates (as the resampling/refitting involved gives greater uncertainty around the estimate).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Gives a more accurate measure of predictive ability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Training set = dataset to build the model.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Test set = dataset used to “test” the model based on parameter estimates above.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Calculate some criteria (in this case, AUC) for the test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Summarize over all training/test splits of the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To fit the training set results to the test dataset you must save betas across all splits, to make prediction on test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Set K = 5, fit model to 4/5 of data, fit to 1/5, repeat (5 times) for all possible splits.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This involves a glm call and the glm object being saved for use in a subsequent step.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Then, this process is repeated over 30 simulations in this case.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7"/>
          <p:cNvGrpSpPr>
            <a:grpSpLocks/>
          </p:cNvGrpSpPr>
          <p:nvPr/>
        </p:nvGrpSpPr>
        <p:grpSpPr bwMode="auto">
          <a:xfrm>
            <a:off x="1600200" y="1752600"/>
            <a:ext cx="5410200" cy="3933825"/>
            <a:chOff x="1056" y="537"/>
            <a:chExt cx="3408" cy="2478"/>
          </a:xfrm>
        </p:grpSpPr>
        <p:sp>
          <p:nvSpPr>
            <p:cNvPr id="89091" name="Line 2"/>
            <p:cNvSpPr>
              <a:spLocks noChangeShapeType="1"/>
            </p:cNvSpPr>
            <p:nvPr/>
          </p:nvSpPr>
          <p:spPr bwMode="auto">
            <a:xfrm>
              <a:off x="1392" y="537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2" name="Line 3"/>
            <p:cNvSpPr>
              <a:spLocks noChangeShapeType="1"/>
            </p:cNvSpPr>
            <p:nvPr/>
          </p:nvSpPr>
          <p:spPr bwMode="auto">
            <a:xfrm>
              <a:off x="1392" y="2649"/>
              <a:ext cx="30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Text Box 4"/>
            <p:cNvSpPr txBox="1">
              <a:spLocks noChangeArrowheads="1"/>
            </p:cNvSpPr>
            <p:nvPr/>
          </p:nvSpPr>
          <p:spPr bwMode="auto">
            <a:xfrm>
              <a:off x="2448" y="2784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9094" name="Text Box 5"/>
            <p:cNvSpPr txBox="1">
              <a:spLocks noChangeArrowheads="1"/>
            </p:cNvSpPr>
            <p:nvPr/>
          </p:nvSpPr>
          <p:spPr bwMode="auto">
            <a:xfrm rot="-5400000">
              <a:off x="284" y="1453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9095" name="Line 6"/>
            <p:cNvSpPr>
              <a:spLocks noChangeShapeType="1"/>
            </p:cNvSpPr>
            <p:nvPr/>
          </p:nvSpPr>
          <p:spPr bwMode="auto">
            <a:xfrm flipV="1">
              <a:off x="1392" y="921"/>
              <a:ext cx="2880" cy="1623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Oval 7"/>
            <p:cNvSpPr>
              <a:spLocks noChangeArrowheads="1"/>
            </p:cNvSpPr>
            <p:nvPr/>
          </p:nvSpPr>
          <p:spPr bwMode="auto">
            <a:xfrm>
              <a:off x="1824" y="159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7" name="Oval 8"/>
            <p:cNvSpPr>
              <a:spLocks noChangeArrowheads="1"/>
            </p:cNvSpPr>
            <p:nvPr/>
          </p:nvSpPr>
          <p:spPr bwMode="auto">
            <a:xfrm>
              <a:off x="2112" y="240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8" name="Oval 9"/>
            <p:cNvSpPr>
              <a:spLocks noChangeArrowheads="1"/>
            </p:cNvSpPr>
            <p:nvPr/>
          </p:nvSpPr>
          <p:spPr bwMode="auto">
            <a:xfrm>
              <a:off x="2400" y="221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9" name="Oval 10"/>
            <p:cNvSpPr>
              <a:spLocks noChangeArrowheads="1"/>
            </p:cNvSpPr>
            <p:nvPr/>
          </p:nvSpPr>
          <p:spPr bwMode="auto">
            <a:xfrm>
              <a:off x="2736" y="212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0" name="Oval 11"/>
            <p:cNvSpPr>
              <a:spLocks noChangeArrowheads="1"/>
            </p:cNvSpPr>
            <p:nvPr/>
          </p:nvSpPr>
          <p:spPr bwMode="auto">
            <a:xfrm>
              <a:off x="4224" y="96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1" name="Oval 12"/>
            <p:cNvSpPr>
              <a:spLocks noChangeArrowheads="1"/>
            </p:cNvSpPr>
            <p:nvPr/>
          </p:nvSpPr>
          <p:spPr bwMode="auto">
            <a:xfrm>
              <a:off x="2208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2" name="Oval 13"/>
            <p:cNvSpPr>
              <a:spLocks noChangeArrowheads="1"/>
            </p:cNvSpPr>
            <p:nvPr/>
          </p:nvSpPr>
          <p:spPr bwMode="auto">
            <a:xfrm>
              <a:off x="2976" y="173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3" name="Oval 14"/>
            <p:cNvSpPr>
              <a:spLocks noChangeArrowheads="1"/>
            </p:cNvSpPr>
            <p:nvPr/>
          </p:nvSpPr>
          <p:spPr bwMode="auto">
            <a:xfrm>
              <a:off x="2928" y="130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4" name="Oval 15"/>
            <p:cNvSpPr>
              <a:spLocks noChangeArrowheads="1"/>
            </p:cNvSpPr>
            <p:nvPr/>
          </p:nvSpPr>
          <p:spPr bwMode="auto">
            <a:xfrm>
              <a:off x="3120" y="140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5" name="Oval 16"/>
            <p:cNvSpPr>
              <a:spLocks noChangeArrowheads="1"/>
            </p:cNvSpPr>
            <p:nvPr/>
          </p:nvSpPr>
          <p:spPr bwMode="auto">
            <a:xfrm>
              <a:off x="3216" y="116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6" name="Oval 17"/>
            <p:cNvSpPr>
              <a:spLocks noChangeArrowheads="1"/>
            </p:cNvSpPr>
            <p:nvPr/>
          </p:nvSpPr>
          <p:spPr bwMode="auto">
            <a:xfrm>
              <a:off x="3456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7" name="Oval 18"/>
            <p:cNvSpPr>
              <a:spLocks noChangeArrowheads="1"/>
            </p:cNvSpPr>
            <p:nvPr/>
          </p:nvSpPr>
          <p:spPr bwMode="auto">
            <a:xfrm>
              <a:off x="3696" y="135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8" name="Oval 19"/>
            <p:cNvSpPr>
              <a:spLocks noChangeArrowheads="1"/>
            </p:cNvSpPr>
            <p:nvPr/>
          </p:nvSpPr>
          <p:spPr bwMode="auto">
            <a:xfrm>
              <a:off x="3600" y="106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9" name="Oval 20"/>
            <p:cNvSpPr>
              <a:spLocks noChangeArrowheads="1"/>
            </p:cNvSpPr>
            <p:nvPr/>
          </p:nvSpPr>
          <p:spPr bwMode="auto">
            <a:xfrm>
              <a:off x="3600" y="77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0" name="Oval 21"/>
            <p:cNvSpPr>
              <a:spLocks noChangeArrowheads="1"/>
            </p:cNvSpPr>
            <p:nvPr/>
          </p:nvSpPr>
          <p:spPr bwMode="auto">
            <a:xfrm>
              <a:off x="3888" y="111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1" name="Oval 22"/>
            <p:cNvSpPr>
              <a:spLocks noChangeArrowheads="1"/>
            </p:cNvSpPr>
            <p:nvPr/>
          </p:nvSpPr>
          <p:spPr bwMode="auto">
            <a:xfrm>
              <a:off x="2400" y="183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2" name="Line 23"/>
            <p:cNvSpPr>
              <a:spLocks noChangeShapeType="1"/>
            </p:cNvSpPr>
            <p:nvPr/>
          </p:nvSpPr>
          <p:spPr bwMode="auto">
            <a:xfrm>
              <a:off x="3504" y="1370"/>
              <a:ext cx="0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Text Box 24"/>
            <p:cNvSpPr txBox="1">
              <a:spLocks noChangeArrowheads="1"/>
            </p:cNvSpPr>
            <p:nvPr/>
          </p:nvSpPr>
          <p:spPr bwMode="auto">
            <a:xfrm>
              <a:off x="3552" y="1392"/>
              <a:ext cx="19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  <p:sp>
          <p:nvSpPr>
            <p:cNvPr id="89114" name="Line 25"/>
            <p:cNvSpPr>
              <a:spLocks noChangeShapeType="1"/>
            </p:cNvSpPr>
            <p:nvPr/>
          </p:nvSpPr>
          <p:spPr bwMode="auto">
            <a:xfrm>
              <a:off x="1872" y="1680"/>
              <a:ext cx="0" cy="5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5" name="Text Box 26"/>
            <p:cNvSpPr txBox="1">
              <a:spLocks noChangeArrowheads="1"/>
            </p:cNvSpPr>
            <p:nvPr/>
          </p:nvSpPr>
          <p:spPr bwMode="auto">
            <a:xfrm>
              <a:off x="1632" y="1776"/>
              <a:ext cx="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Snapshot of Simulated K-fold cross validation</a:t>
            </a:r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library(caTools)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library(ROCR)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for(k in 1:(K-1))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Xtrain &lt;- data.train[,,k]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Xtest &lt;- data.test[,,k]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logistic.fit &lt;- glm(Xtrain[,1] ~ Xtrain[,2:M], family = binomial(logit))</a:t>
            </a:r>
          </a:p>
          <a:p>
            <a:pPr eaLnBrk="1" hangingPunct="1"/>
            <a:endParaRPr lang="en-US" sz="1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x.matrix &lt;- cbind(Xtest[,2:M])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beta &lt;- logistic.fit$coefficients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pred &lt;- antilogit(beta[1] + x.matrix %*% beta[2:M]) #PRED VALUE FOR Y BASED ON ESTIMATES FROM MY TRAINING DATA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truth &lt;- Xtest[,1]</a:t>
            </a:r>
          </a:p>
          <a:p>
            <a:pPr eaLnBrk="1" hangingPunct="1"/>
            <a:endParaRPr lang="en-US" sz="1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predict &lt;- prediction(pred, truth)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perf &lt;- performance(predict, measure = "tpr", x.measure = "fpr")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AUC[k] &lt;- performance(predict,'auc')@y.values[[1]]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x.val[[k]] &lt;- perf@x.values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y.val[[k]] &lt;- perf@y.values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antilogit &lt;- function(u){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	exp(u)/(1+exp(u))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		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LVH Modeling Results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&gt; CV(LVH4,5)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 AUC  quant1.5% quant2.95%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 0.7725666  0.7337562  0.7971703 </a:t>
            </a:r>
            <a:endParaRPr lang="en-US" smtClean="0"/>
          </a:p>
          <a:p>
            <a:pPr eaLnBrk="1" hangingPunct="1"/>
            <a:r>
              <a:rPr lang="en-US" smtClean="0"/>
              <a:t>SIMULATED, CROSS VALIDATED AUC = </a:t>
            </a:r>
            <a:r>
              <a:rPr lang="fr-FR" smtClean="0"/>
              <a:t> 0.77[0.73,0.79]</a:t>
            </a:r>
          </a:p>
          <a:p>
            <a:pPr eaLnBrk="1" hangingPunct="1"/>
            <a:r>
              <a:rPr lang="en-US" smtClean="0"/>
              <a:t>OBSERVED AUC = 0.81</a:t>
            </a:r>
          </a:p>
          <a:p>
            <a:pPr eaLnBrk="1" hangingPunct="1"/>
            <a:r>
              <a:rPr lang="en-US" smtClean="0"/>
              <a:t>Cross validated less optimistic because does not suffer from overfitting.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Multiple regression – Anxiety data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Lets add gender to anxiety for previous model and refit glm.</a:t>
            </a:r>
          </a:p>
          <a:p>
            <a:pPr eaLnBrk="1" hangingPunct="1"/>
            <a:r>
              <a:rPr lang="en-US" smtClean="0"/>
              <a:t>1=male, 0=female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gender&lt;- c(0,0,1,1,0,1,1,1,0,1,1,1,0,0,0,0,1,0,1,1,0,1,1,0,0,0,1,1,0,0,1,0,1,1,0,0,0,1,1,0)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ANX &lt;- data1$ANX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HASSLES&lt;-data1$HASSLES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glm.linear2 &lt;- glm(ANX ~HASSLES+gender)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Multiple regression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Spend some time to interpret the relevant output.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par(mfrow=c(2,1))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hist(glm.linear2$residuals)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plot(glm.linear2$fitted.values, glm.linear2$residuals)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Back to Regression Diagnostics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If you are analyzing a dataset carefully, you may consider regression diagnostics before reporting results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Typically, you look for outliers, residual normality, homogeneity of error variance, etc.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There are many different criteria for these things that we won’t review in detail.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Recall Cook’s Distance, Leverage Points, </a:t>
            </a:r>
            <a:r>
              <a:rPr lang="en-US" dirty="0" err="1" smtClean="0"/>
              <a:t>Dfbetas</a:t>
            </a:r>
            <a:r>
              <a:rPr lang="en-US" dirty="0" smtClean="0"/>
              <a:t>, etc.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CAR package from CRAN contains advanced diagnostics using some of these tests.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Cook’s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Cook's Distance</a:t>
            </a:r>
            <a:r>
              <a:rPr lang="en-US" dirty="0" smtClean="0"/>
              <a:t> is an aggregate measure that shows the effect of the </a:t>
            </a:r>
            <a:r>
              <a:rPr lang="en-US" dirty="0" err="1" smtClean="0"/>
              <a:t>i-th</a:t>
            </a:r>
            <a:r>
              <a:rPr lang="en-US" dirty="0" smtClean="0"/>
              <a:t> observation on the fitted values for all </a:t>
            </a:r>
            <a:r>
              <a:rPr lang="en-US" i="1" dirty="0" smtClean="0"/>
              <a:t>n</a:t>
            </a:r>
            <a:r>
              <a:rPr lang="en-US" dirty="0" smtClean="0"/>
              <a:t> observations. For the </a:t>
            </a:r>
            <a:r>
              <a:rPr lang="en-US" dirty="0" err="1" smtClean="0"/>
              <a:t>i-th</a:t>
            </a:r>
            <a:r>
              <a:rPr lang="en-US" dirty="0" smtClean="0"/>
              <a:t> observation, calculate the predicted responses for all </a:t>
            </a:r>
            <a:r>
              <a:rPr lang="en-US" i="1" dirty="0" smtClean="0"/>
              <a:t>n</a:t>
            </a:r>
            <a:r>
              <a:rPr lang="en-US" dirty="0" smtClean="0"/>
              <a:t> observations from the model constructed by setting the </a:t>
            </a:r>
            <a:r>
              <a:rPr lang="en-US" dirty="0" err="1" smtClean="0"/>
              <a:t>i-th</a:t>
            </a:r>
            <a:r>
              <a:rPr lang="en-US" dirty="0" smtClean="0"/>
              <a:t> observation aside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Sum the squared differences between those predicted values and the predicted values obtained from fitting a model to the entire dataset.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Divide by </a:t>
            </a:r>
            <a:r>
              <a:rPr lang="en-US" i="1" dirty="0" smtClean="0"/>
              <a:t>p+1</a:t>
            </a:r>
            <a:r>
              <a:rPr lang="en-US" dirty="0" smtClean="0"/>
              <a:t> times the Residual Mean Square from the full model.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Some analysts suggest investigating observations for which Cook's distance, </a:t>
            </a:r>
            <a:r>
              <a:rPr lang="en-US" sz="3200" dirty="0" smtClean="0"/>
              <a:t>D &gt; 4/(N-p-1)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DFITS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DFITS</a:t>
            </a:r>
            <a:r>
              <a:rPr lang="en-US" b="1" i="1" baseline="-25000" smtClean="0"/>
              <a:t>i</a:t>
            </a:r>
            <a:r>
              <a:rPr lang="en-US" smtClean="0"/>
              <a:t> is the scaled difference between the predicted responses from the model constructed from all of the data and the predicted responses from the model constructed by setting the i-th observation aside. It is similar to Cook's distance. Unlike Cook's distance, it does not look at all of the predicted values with the i-th observation set aside. It looks only at the predicted values for the i- th observation.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Multicollinearity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Two or more predictor </a:t>
            </a:r>
            <a:r>
              <a:rPr lang="en-US" sz="2400" smtClean="0">
                <a:hlinkClick r:id="rId2" tooltip="Variables"/>
              </a:rPr>
              <a:t>variables</a:t>
            </a:r>
            <a:r>
              <a:rPr lang="en-US" sz="2400" smtClean="0"/>
              <a:t> in a </a:t>
            </a:r>
            <a:r>
              <a:rPr lang="en-US" sz="2400" smtClean="0">
                <a:hlinkClick r:id="rId3" tooltip="Multiple regression"/>
              </a:rPr>
              <a:t>multiple regression</a:t>
            </a:r>
            <a:r>
              <a:rPr lang="en-US" sz="2400" smtClean="0"/>
              <a:t> model are highly </a:t>
            </a:r>
            <a:r>
              <a:rPr lang="en-US" sz="2400" smtClean="0">
                <a:hlinkClick r:id="rId4" tooltip="Correlation and dependence"/>
              </a:rPr>
              <a:t>correlated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smtClean="0">
                <a:hlinkClick r:id="rId5" tooltip="Regression coefficient"/>
              </a:rPr>
              <a:t>coefficient estimates</a:t>
            </a:r>
            <a:r>
              <a:rPr lang="en-US" sz="2400" smtClean="0"/>
              <a:t> may change erratically in response to small changes in the model or the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Indicators that multicollinearity may be present in a model: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1) Large changes in the estimated regression coefficients when a predictor variable is added or deleted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2) Insignificant regression coefficients for the affected variables in the multiple regression, but a rejection of the joint hypothesis that those coefficients are all zero (using an F-test)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3) Some have suggested a formal detection-tolerance or the </a:t>
            </a:r>
            <a:r>
              <a:rPr lang="en-US" sz="2400" smtClean="0">
                <a:hlinkClick r:id="rId6"/>
              </a:rPr>
              <a:t>variance inflation factor</a:t>
            </a:r>
            <a:r>
              <a:rPr lang="en-US" sz="2400" smtClean="0"/>
              <a:t> (VIF) for multicollinearity: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Multicollinearity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Tolerance = 1-R</a:t>
            </a:r>
            <a:r>
              <a:rPr lang="en-US" baseline="-25000" smtClean="0"/>
              <a:t>j</a:t>
            </a:r>
            <a:r>
              <a:rPr lang="en-US" baseline="30000" smtClean="0"/>
              <a:t>2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where R</a:t>
            </a:r>
            <a:r>
              <a:rPr lang="en-US" baseline="-25000" smtClean="0"/>
              <a:t>j</a:t>
            </a:r>
            <a:r>
              <a:rPr lang="en-US" baseline="30000" smtClean="0"/>
              <a:t>2 </a:t>
            </a:r>
            <a:r>
              <a:rPr lang="en-US" smtClean="0"/>
              <a:t> is the coefficient of determination of a regression of predictor </a:t>
            </a:r>
            <a:r>
              <a:rPr lang="en-US" i="1" smtClean="0"/>
              <a:t>j</a:t>
            </a:r>
            <a:r>
              <a:rPr lang="en-US" smtClean="0"/>
              <a:t> on all the other explanatory variables. </a:t>
            </a:r>
          </a:p>
          <a:p>
            <a:pPr eaLnBrk="1" hangingPunct="1"/>
            <a:r>
              <a:rPr lang="en-US" smtClean="0"/>
              <a:t>ie, tolerance measures association of a predictor with other predictors</a:t>
            </a:r>
          </a:p>
          <a:p>
            <a:pPr eaLnBrk="1" hangingPunct="1"/>
            <a:r>
              <a:rPr lang="en-US" smtClean="0"/>
              <a:t>VIF = 1/Tolerance </a:t>
            </a:r>
          </a:p>
          <a:p>
            <a:pPr eaLnBrk="1" hangingPunct="1"/>
            <a:r>
              <a:rPr lang="en-US" smtClean="0"/>
              <a:t>VIF &gt;10 indicates multicollinearity.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diagnostics using LM</a:t>
            </a:r>
            <a:br>
              <a:rPr lang="en-US" dirty="0" smtClean="0"/>
            </a:br>
            <a:r>
              <a:rPr lang="en-US" dirty="0" smtClean="0"/>
              <a:t>CAR package</a:t>
            </a:r>
            <a:endParaRPr lang="en-US" dirty="0"/>
          </a:p>
        </p:txBody>
      </p:sp>
      <p:sp>
        <p:nvSpPr>
          <p:cNvPr id="686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#Fit a multiple linear regression on the MTCARS data</a:t>
            </a:r>
            <a:br>
              <a:rPr lang="en-US" sz="2200" smtClean="0"/>
            </a:br>
            <a:r>
              <a:rPr lang="en-US" sz="2200" smtClean="0"/>
              <a:t>library(car)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	fit &lt;- lm(mpg~disp+hp+wt+drat, data=mtcars)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# Assessing Outliers</a:t>
            </a:r>
            <a:br>
              <a:rPr lang="en-US" sz="2200" smtClean="0"/>
            </a:br>
            <a:r>
              <a:rPr lang="en-US" sz="2200" smtClean="0"/>
              <a:t>outlier.test(fit) # Bonferonni p-value for most extreme obs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    qq.plot(fit, main="QQ Plot") #qq plot for studentized resid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    leverage.plots(fit, ask=FALSE) # leverage plots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# Influential Observations</a:t>
            </a:r>
            <a:br>
              <a:rPr lang="en-US" sz="2200" smtClean="0"/>
            </a:br>
            <a:r>
              <a:rPr lang="en-US" sz="2200" smtClean="0"/>
              <a:t># Cook's D plot</a:t>
            </a:r>
            <a:br>
              <a:rPr lang="en-US" sz="2200" smtClean="0"/>
            </a:br>
            <a:r>
              <a:rPr lang="en-US" sz="2200" smtClean="0"/>
              <a:t># identify D values &gt; 4/(n-p-1)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    cutoff &lt;- 4/((nrow(mtcars)-length(fit$coefficients)-2))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    plot(fit, which=4, cook.levels=cutoff)</a:t>
            </a:r>
            <a:br>
              <a:rPr lang="en-US" sz="2200" smtClean="0"/>
            </a:br>
            <a:endParaRPr lang="en-US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2362200" y="152400"/>
          <a:ext cx="4495800" cy="1208088"/>
        </p:xfrm>
        <a:graphic>
          <a:graphicData uri="http://schemas.openxmlformats.org/presentationml/2006/ole">
            <p:oleObj spid="_x0000_s91138" name="Equation" r:id="rId4" imgW="850680" imgH="228600" progId="Equation.DSMT4">
              <p:embed/>
            </p:oleObj>
          </a:graphicData>
        </a:graphic>
      </p:graphicFrame>
      <p:grpSp>
        <p:nvGrpSpPr>
          <p:cNvPr id="91139" name="Group 18"/>
          <p:cNvGrpSpPr>
            <a:grpSpLocks/>
          </p:cNvGrpSpPr>
          <p:nvPr/>
        </p:nvGrpSpPr>
        <p:grpSpPr bwMode="auto">
          <a:xfrm>
            <a:off x="1524000" y="2438400"/>
            <a:ext cx="5257800" cy="3398838"/>
            <a:chOff x="1143000" y="2316163"/>
            <a:chExt cx="4371975" cy="3398837"/>
          </a:xfrm>
        </p:grpSpPr>
        <p:sp>
          <p:nvSpPr>
            <p:cNvPr id="91140" name="Line 3"/>
            <p:cNvSpPr>
              <a:spLocks noChangeShapeType="1"/>
            </p:cNvSpPr>
            <p:nvPr/>
          </p:nvSpPr>
          <p:spPr bwMode="auto">
            <a:xfrm>
              <a:off x="2133600" y="2316163"/>
              <a:ext cx="0" cy="2667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1" name="Line 4"/>
            <p:cNvSpPr>
              <a:spLocks noChangeShapeType="1"/>
            </p:cNvSpPr>
            <p:nvPr/>
          </p:nvSpPr>
          <p:spPr bwMode="auto">
            <a:xfrm>
              <a:off x="2133600" y="4983163"/>
              <a:ext cx="3048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2" name="Text Box 5"/>
            <p:cNvSpPr txBox="1">
              <a:spLocks noChangeArrowheads="1"/>
            </p:cNvSpPr>
            <p:nvPr/>
          </p:nvSpPr>
          <p:spPr bwMode="auto">
            <a:xfrm>
              <a:off x="3276186" y="5135563"/>
              <a:ext cx="397332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1143" name="Text Box 6"/>
            <p:cNvSpPr txBox="1">
              <a:spLocks noChangeArrowheads="1"/>
            </p:cNvSpPr>
            <p:nvPr/>
          </p:nvSpPr>
          <p:spPr bwMode="auto">
            <a:xfrm rot="-5400000">
              <a:off x="1384995" y="3294455"/>
              <a:ext cx="457200" cy="481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91144" name="Line 7"/>
            <p:cNvSpPr>
              <a:spLocks noChangeShapeType="1"/>
            </p:cNvSpPr>
            <p:nvPr/>
          </p:nvSpPr>
          <p:spPr bwMode="auto">
            <a:xfrm flipV="1">
              <a:off x="2133600" y="2438400"/>
              <a:ext cx="3200400" cy="167640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5" name="AutoShape 8"/>
            <p:cNvSpPr>
              <a:spLocks/>
            </p:cNvSpPr>
            <p:nvPr/>
          </p:nvSpPr>
          <p:spPr bwMode="auto">
            <a:xfrm>
              <a:off x="1905000" y="4114800"/>
              <a:ext cx="76200" cy="838200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graphicFrame>
          <p:nvGraphicFramePr>
            <p:cNvPr id="91146" name="Object 10"/>
            <p:cNvGraphicFramePr>
              <a:graphicFrameLocks noChangeAspect="1"/>
            </p:cNvGraphicFramePr>
            <p:nvPr/>
          </p:nvGraphicFramePr>
          <p:xfrm>
            <a:off x="1143000" y="4191000"/>
            <a:ext cx="603250" cy="723900"/>
          </p:xfrm>
          <a:graphic>
            <a:graphicData uri="http://schemas.openxmlformats.org/presentationml/2006/ole">
              <p:oleObj spid="_x0000_s91146" name="Equation" r:id="rId5" imgW="190440" imgH="228600" progId="Equation.DSMT4">
                <p:embed/>
              </p:oleObj>
            </a:graphicData>
          </a:graphic>
        </p:graphicFrame>
        <p:sp>
          <p:nvSpPr>
            <p:cNvPr id="91147" name="Line 10"/>
            <p:cNvSpPr>
              <a:spLocks noChangeShapeType="1"/>
            </p:cNvSpPr>
            <p:nvPr/>
          </p:nvSpPr>
          <p:spPr bwMode="auto">
            <a:xfrm>
              <a:off x="2895600" y="3733800"/>
              <a:ext cx="17526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8" name="Line 11"/>
            <p:cNvSpPr>
              <a:spLocks noChangeShapeType="1"/>
            </p:cNvSpPr>
            <p:nvPr/>
          </p:nvSpPr>
          <p:spPr bwMode="auto">
            <a:xfrm flipV="1">
              <a:off x="4648200" y="2819400"/>
              <a:ext cx="0" cy="9144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Line 12"/>
            <p:cNvSpPr>
              <a:spLocks noChangeShapeType="1"/>
            </p:cNvSpPr>
            <p:nvPr/>
          </p:nvSpPr>
          <p:spPr bwMode="auto">
            <a:xfrm>
              <a:off x="2895600" y="3886200"/>
              <a:ext cx="0" cy="15240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0" name="Line 13"/>
            <p:cNvSpPr>
              <a:spLocks noChangeShapeType="1"/>
            </p:cNvSpPr>
            <p:nvPr/>
          </p:nvSpPr>
          <p:spPr bwMode="auto">
            <a:xfrm>
              <a:off x="4648200" y="3886200"/>
              <a:ext cx="0" cy="15240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14"/>
            <p:cNvSpPr>
              <a:spLocks noChangeShapeType="1"/>
            </p:cNvSpPr>
            <p:nvPr/>
          </p:nvSpPr>
          <p:spPr bwMode="auto">
            <a:xfrm>
              <a:off x="4038600" y="3962400"/>
              <a:ext cx="533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Text Box 15"/>
            <p:cNvSpPr txBox="1">
              <a:spLocks noChangeArrowheads="1"/>
            </p:cNvSpPr>
            <p:nvPr/>
          </p:nvSpPr>
          <p:spPr bwMode="auto">
            <a:xfrm>
              <a:off x="3581115" y="3733800"/>
              <a:ext cx="39073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</a:rPr>
                <a:t>1.0</a:t>
              </a:r>
            </a:p>
          </p:txBody>
        </p:sp>
        <p:sp>
          <p:nvSpPr>
            <p:cNvPr id="91153" name="Line 16"/>
            <p:cNvSpPr>
              <a:spLocks noChangeShapeType="1"/>
            </p:cNvSpPr>
            <p:nvPr/>
          </p:nvSpPr>
          <p:spPr bwMode="auto">
            <a:xfrm flipH="1">
              <a:off x="2971800" y="3962400"/>
              <a:ext cx="6096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AutoShape 17"/>
            <p:cNvSpPr>
              <a:spLocks/>
            </p:cNvSpPr>
            <p:nvPr/>
          </p:nvSpPr>
          <p:spPr bwMode="auto">
            <a:xfrm>
              <a:off x="4724400" y="2819400"/>
              <a:ext cx="76200" cy="914400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graphicFrame>
          <p:nvGraphicFramePr>
            <p:cNvPr id="91155" name="Object 19"/>
            <p:cNvGraphicFramePr>
              <a:graphicFrameLocks noChangeAspect="1"/>
            </p:cNvGraphicFramePr>
            <p:nvPr/>
          </p:nvGraphicFramePr>
          <p:xfrm>
            <a:off x="4992688" y="2838450"/>
            <a:ext cx="522287" cy="684213"/>
          </p:xfrm>
          <a:graphic>
            <a:graphicData uri="http://schemas.openxmlformats.org/presentationml/2006/ole">
              <p:oleObj spid="_x0000_s91155" name="Equation" r:id="rId6" imgW="164880" imgH="215640" progId="Equation.DSMT4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CAR for Diagnostics, continued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# Distribution of studentized residuals</a:t>
            </a:r>
            <a:br>
              <a:rPr lang="en-US" sz="2000" smtClean="0"/>
            </a:br>
            <a:r>
              <a:rPr lang="en-US" sz="2000" smtClean="0"/>
              <a:t>library(MASS)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	sresid &lt;- studres(fit)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hist(sresid, freq=FALSE, main="Distribution of Studentized Residuals")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#Overlays the normal distribution based on the observed studentized #residuals</a:t>
            </a:r>
            <a:br>
              <a:rPr lang="en-US" sz="2000" smtClean="0"/>
            </a:br>
            <a:r>
              <a:rPr lang="en-US" sz="2000" smtClean="0"/>
              <a:t>xfit&lt;-seq(min(sresid),max(sresid),length=40)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yfit&lt;-dnorm(xfit) #Generate normal density based on observed resids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lines(xfit, yfit)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CAR for Diagnostics</a:t>
            </a:r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600200"/>
            <a:ext cx="4502150" cy="4495800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CAR for Diagnostics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#Non-constant Error Variance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# Evaluate homoscedasticity</a:t>
            </a:r>
            <a:br>
              <a:rPr lang="en-US" sz="2000" smtClean="0"/>
            </a:br>
            <a:r>
              <a:rPr lang="en-US" sz="2000" smtClean="0"/>
              <a:t># non-constant error variance Score 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ncv.test(fit)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# plot studentized residuals vs. fitted values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spread.level.plot(fit)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#Multi-collinearity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# Evaluate Collinearity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vif(fit) # variance inflation factor</a:t>
            </a:r>
            <a:br>
              <a:rPr lang="en-US" sz="2000" smtClean="0"/>
            </a:br>
            <a:endParaRPr lang="en-US" sz="2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Log transform and refit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log.mpg&lt;- log10(mtcars$mpg)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fit.log &lt;- lm(log10(mpg)~disp+hp+wt+drat, data=mtcars)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# distribution of studentized residuals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library(MASS)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sresid &lt;- studres(fit.log)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hist(sresid, freq=FALSE, main="Distribution of Studentized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Residuals")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#Overlays the normal distribution based on the observed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#studentized residuals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xfit&lt;-seq(min(sresid),max(sresid),length=40)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yfit&lt;-dnorm(xfit)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lines(xfit, yfit)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371600"/>
            <a:ext cx="4532313" cy="4525963"/>
          </a:xfrm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45323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Box 5"/>
          <p:cNvSpPr txBox="1">
            <a:spLocks noChangeArrowheads="1"/>
          </p:cNvSpPr>
          <p:nvPr/>
        </p:nvSpPr>
        <p:spPr bwMode="auto">
          <a:xfrm>
            <a:off x="1219200" y="6019800"/>
            <a:ext cx="231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itchFamily="34" charset="0"/>
              </a:rPr>
              <a:t>Not log10 transformed</a:t>
            </a:r>
          </a:p>
        </p:txBody>
      </p:sp>
      <p:sp>
        <p:nvSpPr>
          <p:cNvPr id="73732" name="TextBox 6"/>
          <p:cNvSpPr txBox="1">
            <a:spLocks noChangeArrowheads="1"/>
          </p:cNvSpPr>
          <p:nvPr/>
        </p:nvSpPr>
        <p:spPr bwMode="auto">
          <a:xfrm>
            <a:off x="5715000" y="6019800"/>
            <a:ext cx="191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itchFamily="34" charset="0"/>
              </a:rPr>
              <a:t>log10 transformed</a:t>
            </a:r>
          </a:p>
        </p:txBody>
      </p:sp>
      <p:sp>
        <p:nvSpPr>
          <p:cNvPr id="73733" name="Title 1"/>
          <p:cNvSpPr>
            <a:spLocks/>
          </p:cNvSpPr>
          <p:nvPr/>
        </p:nvSpPr>
        <p:spPr bwMode="auto">
          <a:xfrm>
            <a:off x="612775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  <a:latin typeface="Tw Cen MT" pitchFamily="34" charset="0"/>
              </a:rPr>
              <a:t>Log transform and refit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Some families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family(object, ...)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binomial(link = "</a:t>
            </a:r>
            <a:r>
              <a:rPr lang="en-US" dirty="0" err="1" smtClean="0"/>
              <a:t>logit</a:t>
            </a:r>
            <a:r>
              <a:rPr lang="en-US" dirty="0" smtClean="0"/>
              <a:t>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gaussian</a:t>
            </a:r>
            <a:r>
              <a:rPr lang="en-US" dirty="0" smtClean="0"/>
              <a:t>(link = "identity") </a:t>
            </a:r>
            <a:r>
              <a:rPr lang="en-US" sz="3000" dirty="0" smtClean="0"/>
              <a:t>#REGRESSION, DEFAULT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Gamma(link = "inverse")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inverse.gaussian</a:t>
            </a:r>
            <a:r>
              <a:rPr lang="en-US" dirty="0" smtClean="0"/>
              <a:t>(link = "1/mu^2")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poisson</a:t>
            </a:r>
            <a:r>
              <a:rPr lang="en-US" dirty="0" smtClean="0">
                <a:solidFill>
                  <a:srgbClr val="FF0000"/>
                </a:solidFill>
              </a:rPr>
              <a:t>(link = "log")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quasi(link = "identity", variance = "constant")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quasibinomial</a:t>
            </a:r>
            <a:r>
              <a:rPr lang="en-US" dirty="0" smtClean="0"/>
              <a:t>(link = "</a:t>
            </a:r>
            <a:r>
              <a:rPr lang="en-US" dirty="0" err="1" smtClean="0"/>
              <a:t>logit</a:t>
            </a:r>
            <a:r>
              <a:rPr lang="en-US" dirty="0" smtClean="0"/>
              <a:t>")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quasipoisson</a:t>
            </a:r>
            <a:r>
              <a:rPr lang="en-US" dirty="0" smtClean="0"/>
              <a:t>(link = "log") 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Assuming our Y were counts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glm.poisson &lt;- glm(ANX ~HASSLES, data=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as.data.frame(data1), family = 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glm.poisson2 &lt;- glm(ANX ~HASSLES, data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as.data.frame(data1), family = quasipoisson)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summary(glm.poisson)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summary(glm.poisson2)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#Compare variance estimates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Review: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Poisson Regression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overdispersion?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overdispersed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Overdispersion in counts</a:t>
            </a:r>
          </a:p>
        </p:txBody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mtClean="0"/>
              <a:t>Zero inflated Poisson model</a:t>
            </a:r>
          </a:p>
          <a:p>
            <a:r>
              <a:rPr lang="en-US" smtClean="0"/>
              <a:t>Zero inflated binomial model</a:t>
            </a:r>
          </a:p>
          <a:p>
            <a:r>
              <a:rPr lang="en-US" smtClean="0"/>
              <a:t>Data Example:</a:t>
            </a:r>
          </a:p>
          <a:p>
            <a:r>
              <a:rPr lang="en-US" smtClean="0"/>
              <a:t>Y= #red blood cell units administered, X=drug (aprotinin vs. lysine analogue)</a:t>
            </a:r>
          </a:p>
          <a:p>
            <a:r>
              <a:rPr lang="en-US" smtClean="0"/>
              <a:t>&gt; 50% zeros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ZIP Model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381000" y="16764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Joint model of structural zeros that do not originate from any process, and counts that originate from a Poisson process.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Thus, the 0/1 process is modeled separately from the Poisson process when the observed 0 is determined not to have arisen from a Poisson process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0/1 process modeled as logistic regression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Count process simultaneously modeled as Poisson regression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70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VGAM Package</a:t>
            </a:r>
          </a:p>
        </p:txBody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library(VGAM)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fit2 &lt;- vglm(y ~ x1, zipoisson, trace = TRUE)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752600" y="533400"/>
            <a:ext cx="548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Fitting data to a linear model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600200" y="1905000"/>
          <a:ext cx="5970588" cy="1208088"/>
        </p:xfrm>
        <a:graphic>
          <a:graphicData uri="http://schemas.openxmlformats.org/presentationml/2006/ole">
            <p:oleObj spid="_x0000_s93187" name="Equation" r:id="rId4" imgW="1130040" imgH="228600" progId="Equation.DSMT4">
              <p:embed/>
            </p:oleObj>
          </a:graphicData>
        </a:graphic>
      </p:graphicFrame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3429000" y="3124200"/>
            <a:ext cx="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2590800" y="4343400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intercept</a:t>
            </a:r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5029200" y="3124200"/>
            <a:ext cx="5334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5105400" y="43434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slope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7162800" y="2971800"/>
            <a:ext cx="228600" cy="1295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6629400" y="4419600"/>
            <a:ext cx="180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residuals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29" grpId="0"/>
      <p:bldP spid="180230" grpId="0" animBg="1"/>
      <p:bldP spid="180231" grpId="0"/>
      <p:bldP spid="180232" grpId="0" animBg="1"/>
      <p:bldP spid="18023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Results - ZIP</a:t>
            </a:r>
          </a:p>
        </p:txBody>
      </p:sp>
      <p:sp>
        <p:nvSpPr>
          <p:cNvPr id="79874" name="Rectangle 4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500" smtClean="0"/>
              <a:t>&gt; summary(fit2)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Call: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vglm(formula = y ~ x1, family = zipoisson, trace = TRUE)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Pearson Residuals: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                Min       1Q   Median       3Q     Max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logit(phi)  -1.8880 -0.93828  0.59499  0.86550  1.0504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log(lambda) -1.3104 -0.31901 -0.31901 -0.18509 10.3208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Coefficients: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                  Value	 Std. Error 	 t 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(Intercept):1 -0.025409    0.16450  -0.15446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(Intercept):2  0.703619    0.08129  8.65569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x1:1          -0.040470      0.33087  -0.12231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x1:2          -0.774116      0.17667  -4.38181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</a:pPr>
            <a:endParaRPr lang="en-US" sz="150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Interpretation</a:t>
            </a:r>
          </a:p>
        </p:txBody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mtClean="0"/>
              <a:t>Odds of observing a (structural) zero in blood product usage in the aprotinin versus lysine analogue group are exp(-.040) = 0.96[0.50,1.83].</a:t>
            </a:r>
          </a:p>
          <a:p>
            <a:r>
              <a:rPr lang="en-US" smtClean="0"/>
              <a:t>The risk of blood product usage in the aprotinin versus lysine analogue group is exp(-0.774) =0.46[0.33,0.65].</a:t>
            </a:r>
          </a:p>
          <a:p>
            <a:r>
              <a:rPr lang="en-US" smtClean="0"/>
              <a:t>Conclusion: there is a significant decreased risk of RBC usage in the aprotinin versus lysine analogue group.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Linear Regression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For linear regression, R uses 2 functions.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mtClean="0"/>
              <a:t>Could use built in function “</a:t>
            </a:r>
            <a:r>
              <a:rPr lang="en-US" i="1" smtClean="0"/>
              <a:t>lm</a:t>
            </a:r>
            <a:r>
              <a:rPr lang="en-US" smtClean="0"/>
              <a:t>”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mtClean="0"/>
              <a:t>Could use the generalized linear model (GLM) framework</a:t>
            </a:r>
          </a:p>
          <a:p>
            <a:pPr marL="1600200" lvl="3" eaLnBrk="1" hangingPunct="1"/>
            <a:r>
              <a:rPr lang="en-US" sz="2100" smtClean="0"/>
              <a:t>Built in function called “</a:t>
            </a:r>
            <a:r>
              <a:rPr lang="en-US" sz="2100" i="1" smtClean="0"/>
              <a:t>glm</a:t>
            </a:r>
            <a:r>
              <a:rPr lang="en-US" sz="2100" smtClean="0"/>
              <a:t>”</a:t>
            </a:r>
          </a:p>
          <a:p>
            <a:pPr eaLnBrk="1" hangingPunct="1"/>
            <a:r>
              <a:rPr lang="en-US" smtClean="0"/>
              <a:t>A linear regression is a type of GLM. </a:t>
            </a:r>
          </a:p>
          <a:p>
            <a:pPr eaLnBrk="1" hangingPunct="1"/>
            <a:r>
              <a:rPr lang="en-US" smtClean="0"/>
              <a:t>Recall, GLM contains:</a:t>
            </a:r>
          </a:p>
          <a:p>
            <a:pPr lvl="1" eaLnBrk="1" hangingPunct="1"/>
            <a:r>
              <a:rPr lang="en-US" smtClean="0"/>
              <a:t>A probability distribution from the exponential family</a:t>
            </a:r>
          </a:p>
          <a:p>
            <a:pPr lvl="1" eaLnBrk="1" hangingPunct="1"/>
            <a:r>
              <a:rPr lang="en-US" smtClean="0"/>
              <a:t>A linear predictor</a:t>
            </a:r>
          </a:p>
          <a:p>
            <a:pPr lvl="1" eaLnBrk="1" hangingPunct="1"/>
            <a:r>
              <a:rPr lang="en-US" smtClean="0"/>
              <a:t>A link function 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Linear Regression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To implement linear regression using </a:t>
            </a:r>
            <a:r>
              <a:rPr lang="en-US" sz="2700" i="1" smtClean="0"/>
              <a:t>glm</a:t>
            </a:r>
            <a:r>
              <a:rPr lang="en-US" sz="2700" smtClean="0"/>
              <a:t> function, we must know: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exponential family distribution assumed is Normal, that is, (Y|X) ~ Normal(</a:t>
            </a:r>
            <a:r>
              <a:rPr lang="el-GR" sz="2400" smtClean="0"/>
              <a:t>μ</a:t>
            </a:r>
            <a:r>
              <a:rPr lang="en-US" sz="2400" smtClean="0"/>
              <a:t>,</a:t>
            </a:r>
            <a:r>
              <a:rPr lang="el-GR" sz="2400" smtClean="0"/>
              <a:t>σ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linear predictor is </a:t>
            </a:r>
            <a:r>
              <a:rPr lang="el-GR" sz="2400" smtClean="0"/>
              <a:t>η</a:t>
            </a:r>
            <a:r>
              <a:rPr lang="en-US" sz="2400" smtClean="0"/>
              <a:t> = X</a:t>
            </a:r>
            <a:r>
              <a:rPr lang="el-GR" sz="2400" smtClean="0"/>
              <a:t>β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link function is the identity link, E(Y|X) = </a:t>
            </a:r>
            <a:r>
              <a:rPr lang="el-GR" sz="2400" smtClean="0"/>
              <a:t>μ</a:t>
            </a:r>
            <a:r>
              <a:rPr lang="en-US" sz="2400" smtClean="0"/>
              <a:t> = X</a:t>
            </a:r>
            <a:r>
              <a:rPr lang="el-GR" sz="2400" smtClean="0"/>
              <a:t>β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This distribution, linear predictor and link function will be specified in the </a:t>
            </a:r>
            <a:r>
              <a:rPr lang="en-US" sz="2700" i="1" smtClean="0"/>
              <a:t>glm</a:t>
            </a:r>
            <a:r>
              <a:rPr lang="en-US" sz="2700" smtClean="0"/>
              <a:t> function call as arguments.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700" smtClean="0"/>
              <a:t>Mean Height versus Age in Months</a:t>
            </a:r>
          </a:p>
        </p:txBody>
      </p:sp>
      <p:graphicFrame>
        <p:nvGraphicFramePr>
          <p:cNvPr id="82975" name="Group 31"/>
          <p:cNvGraphicFramePr>
            <a:graphicFrameLocks noGrp="1"/>
          </p:cNvGraphicFramePr>
          <p:nvPr/>
        </p:nvGraphicFramePr>
        <p:xfrm>
          <a:off x="2743200" y="2514600"/>
          <a:ext cx="2819400" cy="3417888"/>
        </p:xfrm>
        <a:graphic>
          <a:graphicData uri="http://schemas.openxmlformats.org/drawingml/2006/table">
            <a:tbl>
              <a:tblPr/>
              <a:tblGrid>
                <a:gridCol w="1281113"/>
                <a:gridCol w="1538287"/>
              </a:tblGrid>
              <a:tr h="809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age in months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height in CM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779</TotalTime>
  <Words>2437</Words>
  <Application>Microsoft Office PowerPoint</Application>
  <PresentationFormat>On-screen Show (4:3)</PresentationFormat>
  <Paragraphs>487</Paragraphs>
  <Slides>61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5" baseType="lpstr">
      <vt:lpstr>Arial</vt:lpstr>
      <vt:lpstr>Tw Cen MT</vt:lpstr>
      <vt:lpstr>Wingdings</vt:lpstr>
      <vt:lpstr>Wingdings 2</vt:lpstr>
      <vt:lpstr>Calibri</vt:lpstr>
      <vt:lpstr>Times New Roman</vt:lpstr>
      <vt:lpstr>Median</vt:lpstr>
      <vt:lpstr>Median</vt:lpstr>
      <vt:lpstr>Median</vt:lpstr>
      <vt:lpstr>Median</vt:lpstr>
      <vt:lpstr>Median</vt:lpstr>
      <vt:lpstr>Median</vt:lpstr>
      <vt:lpstr>Median</vt:lpstr>
      <vt:lpstr>Equation</vt:lpstr>
      <vt:lpstr>REGRESSION IN R</vt:lpstr>
      <vt:lpstr>Introduction – R Terminology</vt:lpstr>
      <vt:lpstr>Data</vt:lpstr>
      <vt:lpstr>Slide 4</vt:lpstr>
      <vt:lpstr>Slide 5</vt:lpstr>
      <vt:lpstr>Slide 6</vt:lpstr>
      <vt:lpstr>Linear Regression</vt:lpstr>
      <vt:lpstr>Linear Regression</vt:lpstr>
      <vt:lpstr>Data</vt:lpstr>
      <vt:lpstr>Slide 10</vt:lpstr>
      <vt:lpstr>Slide 11</vt:lpstr>
      <vt:lpstr>summary(lm)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Generalized Linear Models</vt:lpstr>
      <vt:lpstr>GLM</vt:lpstr>
      <vt:lpstr>Some families</vt:lpstr>
      <vt:lpstr>Data</vt:lpstr>
      <vt:lpstr>Code</vt:lpstr>
      <vt:lpstr>R output for GLM call</vt:lpstr>
      <vt:lpstr>Summary</vt:lpstr>
      <vt:lpstr>How to Report Model Results</vt:lpstr>
      <vt:lpstr>Intercept only model</vt:lpstr>
      <vt:lpstr>Plots for model check</vt:lpstr>
      <vt:lpstr>GLM</vt:lpstr>
      <vt:lpstr>Slide 33</vt:lpstr>
      <vt:lpstr>What about log likelihood?</vt:lpstr>
      <vt:lpstr>GLM object</vt:lpstr>
      <vt:lpstr>K fold Cross validation in regression</vt:lpstr>
      <vt:lpstr>Data Example</vt:lpstr>
      <vt:lpstr>Problem</vt:lpstr>
      <vt:lpstr>Cross validation</vt:lpstr>
      <vt:lpstr>Snapshot of Simulated K-fold cross validation</vt:lpstr>
      <vt:lpstr>LVH Modeling Results</vt:lpstr>
      <vt:lpstr>Multiple regression – Anxiety data</vt:lpstr>
      <vt:lpstr>Multiple regression</vt:lpstr>
      <vt:lpstr>Back to Regression Diagnostics</vt:lpstr>
      <vt:lpstr>Cook’s distance</vt:lpstr>
      <vt:lpstr>DFITS</vt:lpstr>
      <vt:lpstr>Multicollinearity</vt:lpstr>
      <vt:lpstr>Multicollinearity</vt:lpstr>
      <vt:lpstr>Regression diagnostics using LM CAR package</vt:lpstr>
      <vt:lpstr>CAR for Diagnostics, continued</vt:lpstr>
      <vt:lpstr>CAR for Diagnostics</vt:lpstr>
      <vt:lpstr>CAR for Diagnostics</vt:lpstr>
      <vt:lpstr>Log transform and refit</vt:lpstr>
      <vt:lpstr>Slide 54</vt:lpstr>
      <vt:lpstr>Some families</vt:lpstr>
      <vt:lpstr>Assuming our Y were counts</vt:lpstr>
      <vt:lpstr>Overdispersion in counts</vt:lpstr>
      <vt:lpstr>ZIP Model</vt:lpstr>
      <vt:lpstr>VGAM Package</vt:lpstr>
      <vt:lpstr>Results - ZIP</vt:lpstr>
      <vt:lpstr>Interpretation</vt:lpstr>
    </vt:vector>
  </TitlesOfParts>
  <Company>MUSC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Stacia Desantis</dc:creator>
  <cp:lastModifiedBy>desantis</cp:lastModifiedBy>
  <cp:revision>225</cp:revision>
  <dcterms:created xsi:type="dcterms:W3CDTF">2011-03-21T19:27:57Z</dcterms:created>
  <dcterms:modified xsi:type="dcterms:W3CDTF">2012-02-02T16:33:41Z</dcterms:modified>
</cp:coreProperties>
</file>