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6" r:id="rId2"/>
    <p:sldId id="257" r:id="rId3"/>
    <p:sldId id="258" r:id="rId4"/>
    <p:sldId id="259" r:id="rId5"/>
    <p:sldId id="272" r:id="rId6"/>
    <p:sldId id="260" r:id="rId7"/>
    <p:sldId id="261" r:id="rId8"/>
    <p:sldId id="264" r:id="rId9"/>
    <p:sldId id="274" r:id="rId10"/>
    <p:sldId id="278" r:id="rId11"/>
    <p:sldId id="279" r:id="rId12"/>
    <p:sldId id="275" r:id="rId13"/>
    <p:sldId id="281" r:id="rId14"/>
    <p:sldId id="280" r:id="rId15"/>
    <p:sldId id="265" r:id="rId16"/>
    <p:sldId id="267" r:id="rId17"/>
    <p:sldId id="269" r:id="rId18"/>
    <p:sldId id="277" r:id="rId19"/>
    <p:sldId id="263" r:id="rId20"/>
    <p:sldId id="268" r:id="rId21"/>
    <p:sldId id="271" r:id="rId22"/>
    <p:sldId id="282" r:id="rId23"/>
    <p:sldId id="284" r:id="rId24"/>
    <p:sldId id="283" r:id="rId25"/>
    <p:sldId id="285" r:id="rId26"/>
    <p:sldId id="286" r:id="rId27"/>
    <p:sldId id="287" r:id="rId28"/>
    <p:sldId id="288" r:id="rId29"/>
    <p:sldId id="289" r:id="rId30"/>
    <p:sldId id="290" r:id="rId3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24" autoAdjust="0"/>
  </p:normalViewPr>
  <p:slideViewPr>
    <p:cSldViewPr>
      <p:cViewPr varScale="1">
        <p:scale>
          <a:sx n="83" d="100"/>
          <a:sy n="83"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1963"/>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1963"/>
          </a:xfrm>
          <a:prstGeom prst="rect">
            <a:avLst/>
          </a:prstGeom>
        </p:spPr>
        <p:txBody>
          <a:bodyPr vert="horz" lIns="91428" tIns="45714" rIns="91428" bIns="45714" rtlCol="0"/>
          <a:lstStyle>
            <a:lvl1pPr algn="r">
              <a:defRPr sz="1200"/>
            </a:lvl1pPr>
          </a:lstStyle>
          <a:p>
            <a:fld id="{76FD6521-D80E-432D-88AC-682004C41BE9}" type="datetimeFigureOut">
              <a:rPr lang="en-US" smtClean="0"/>
              <a:t>1/19/2011</a:t>
            </a:fld>
            <a:endParaRPr lang="en-US"/>
          </a:p>
        </p:txBody>
      </p:sp>
      <p:sp>
        <p:nvSpPr>
          <p:cNvPr id="4" name="Footer Placeholder 3"/>
          <p:cNvSpPr>
            <a:spLocks noGrp="1"/>
          </p:cNvSpPr>
          <p:nvPr>
            <p:ph type="ftr" sz="quarter" idx="2"/>
          </p:nvPr>
        </p:nvSpPr>
        <p:spPr>
          <a:xfrm>
            <a:off x="1" y="8772525"/>
            <a:ext cx="3038475" cy="461963"/>
          </a:xfrm>
          <a:prstGeom prst="rect">
            <a:avLst/>
          </a:prstGeom>
        </p:spPr>
        <p:txBody>
          <a:bodyPr vert="horz" lIns="91428" tIns="45714" rIns="91428"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525"/>
            <a:ext cx="3038475" cy="461963"/>
          </a:xfrm>
          <a:prstGeom prst="rect">
            <a:avLst/>
          </a:prstGeom>
        </p:spPr>
        <p:txBody>
          <a:bodyPr vert="horz" lIns="91428" tIns="45714" rIns="91428" bIns="45714" rtlCol="0" anchor="b"/>
          <a:lstStyle>
            <a:lvl1pPr algn="r">
              <a:defRPr sz="1200"/>
            </a:lvl1pPr>
          </a:lstStyle>
          <a:p>
            <a:fld id="{09371E3C-726B-4430-BA8E-01775F1F634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18" tIns="46409" rIns="92818" bIns="4640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18" tIns="46409" rIns="92818" bIns="46409" rtlCol="0"/>
          <a:lstStyle>
            <a:lvl1pPr algn="r">
              <a:defRPr sz="1200"/>
            </a:lvl1pPr>
          </a:lstStyle>
          <a:p>
            <a:fld id="{9A78EA1E-5C2A-4818-800B-9BAC03F9898B}" type="datetimeFigureOut">
              <a:rPr lang="en-US" smtClean="0"/>
              <a:pPr/>
              <a:t>1/19/2011</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18" tIns="46409" rIns="92818" bIns="46409"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18" tIns="46409" rIns="92818" bIns="4640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18" tIns="46409" rIns="92818" bIns="4640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18" tIns="46409" rIns="92818" bIns="46409" rtlCol="0" anchor="b"/>
          <a:lstStyle>
            <a:lvl1pPr algn="r">
              <a:defRPr sz="1200"/>
            </a:lvl1pPr>
          </a:lstStyle>
          <a:p>
            <a:fld id="{56C85AFA-3453-46A7-B61B-7ADB8967B0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FOOTNOTE statement contains references to the automatic macro variables SYSDAY and SYSDATE9: </a:t>
            </a:r>
          </a:p>
          <a:p>
            <a:r>
              <a:rPr lang="en-US" dirty="0" smtClean="0"/>
              <a:t>footnote "Report for &amp;</a:t>
            </a:r>
            <a:r>
              <a:rPr lang="en-US" dirty="0" err="1" smtClean="0"/>
              <a:t>sysday</a:t>
            </a:r>
            <a:r>
              <a:rPr lang="en-US" dirty="0" smtClean="0"/>
              <a:t>, &amp;sysdate9"; </a:t>
            </a:r>
          </a:p>
          <a:p>
            <a:r>
              <a:rPr lang="en-US" dirty="0" smtClean="0"/>
              <a:t>If the current SAS session is invoked on December 17, 2007, macro variable resolution causes SAS to receive this statement: </a:t>
            </a:r>
          </a:p>
          <a:p>
            <a:r>
              <a:rPr lang="en-US" dirty="0" smtClean="0"/>
              <a:t>FOOTNOTE "Report for Monday, 17DEC2007";</a:t>
            </a:r>
          </a:p>
          <a:p>
            <a:endParaRPr lang="en-US" dirty="0" smtClean="0"/>
          </a:p>
          <a:p>
            <a:r>
              <a:rPr lang="en-US" dirty="0" smtClean="0"/>
              <a:t>%put This SAS session started running on: &amp;</a:t>
            </a:r>
            <a:r>
              <a:rPr lang="en-US" dirty="0" err="1" smtClean="0"/>
              <a:t>sysday</a:t>
            </a:r>
            <a:r>
              <a:rPr lang="en-US" dirty="0" smtClean="0"/>
              <a:t>, &amp;</a:t>
            </a:r>
            <a:r>
              <a:rPr lang="en-US" dirty="0" err="1" smtClean="0"/>
              <a:t>sysdate</a:t>
            </a:r>
            <a:r>
              <a:rPr lang="en-US" dirty="0" smtClean="0"/>
              <a:t>.;</a:t>
            </a:r>
          </a:p>
          <a:p>
            <a:endParaRPr lang="en-US" dirty="0" smtClean="0"/>
          </a:p>
          <a:p>
            <a:r>
              <a:rPr lang="en-US" dirty="0" smtClean="0"/>
              <a:t>Writes this to the SAS log: </a:t>
            </a:r>
          </a:p>
          <a:p>
            <a:r>
              <a:rPr lang="en-US" dirty="0" smtClean="0"/>
              <a:t>This SAS session started running on: Tuesday, 16DEC97</a:t>
            </a:r>
          </a:p>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scope determines how it is assigned values and how the macro processor resolves references to it.  Two types of scopes: local and global.  Global macro variables exist for the duration of the SAS session and can be references anywhere in the program, either inside or outside a macro.  Local macro variables exist only during the execution of the macro in which the variables are created and have no meaning outside the defining macro.</a:t>
            </a:r>
          </a:p>
          <a:p>
            <a:endParaRPr lang="en-US" baseline="0" dirty="0" smtClean="0"/>
          </a:p>
          <a:p>
            <a:r>
              <a:rPr lang="en-US" baseline="0" dirty="0" smtClean="0"/>
              <a:t>Macro variable names must start with a letter or an underscore and can be followed by letters or digits.  You can assign any name to a macro variable as long as the name is not a reserved word.  (See handout.)</a:t>
            </a:r>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create your own macro variables, change their values, and define their scope.</a:t>
            </a:r>
          </a:p>
          <a:p>
            <a:endParaRPr lang="en-US" dirty="0" smtClean="0"/>
          </a:p>
          <a:p>
            <a:r>
              <a:rPr lang="en-US" dirty="0" smtClean="0"/>
              <a:t>The simplest way to create and assign a value to a macro variable is to</a:t>
            </a:r>
            <a:r>
              <a:rPr lang="en-US" baseline="0" dirty="0" smtClean="0"/>
              <a:t> use the %let macro program statement.   </a:t>
            </a:r>
            <a:r>
              <a:rPr lang="en-US" dirty="0" smtClean="0"/>
              <a:t>If we use the %LET in open code then this creates a global macro variable that is available for use anywhere</a:t>
            </a:r>
            <a:r>
              <a:rPr lang="en-US" baseline="0" dirty="0" smtClean="0"/>
              <a:t> in your SAS code during the SAS session in which the variable was created.  </a:t>
            </a:r>
          </a:p>
          <a:p>
            <a:r>
              <a:rPr lang="en-US" baseline="0" dirty="0" smtClean="0"/>
              <a:t>If we use the %LET within the macro definition then it is considered a local macro variable within the macro definition where it was created.</a:t>
            </a:r>
          </a:p>
          <a:p>
            <a:endParaRPr lang="en-US" dirty="0" smtClean="0"/>
          </a:p>
          <a:p>
            <a:r>
              <a:rPr lang="en-US" dirty="0" smtClean="0"/>
              <a:t>Now you can use the macro variable CITY in SAS statements where you’d like the text Charleston to appear.  You refer to the variable</a:t>
            </a:r>
            <a:r>
              <a:rPr lang="en-US" baseline="0" dirty="0" smtClean="0"/>
              <a:t> by preceding the variable name with an ampersand (&amp;).  For example you could use the title statement:  TITLE “Demographics Data for &amp;CITY”;  </a:t>
            </a:r>
          </a:p>
          <a:p>
            <a:r>
              <a:rPr lang="en-US" dirty="0" smtClean="0"/>
              <a:t>The macro processor resolves</a:t>
            </a:r>
            <a:r>
              <a:rPr lang="en-US" baseline="0" dirty="0" smtClean="0"/>
              <a:t> the references to the macro variable CITY, and the statement becomes TITLE “Demographics Data for Charleston”;</a:t>
            </a:r>
          </a:p>
          <a:p>
            <a:r>
              <a:rPr lang="en-US" baseline="0" dirty="0" smtClean="0"/>
              <a:t>Also note that the title statement uses double quotes.  This is important to note because in open code, the macro processor resolves macro variable references within double quotation marks but not within single quotation marks.</a:t>
            </a:r>
          </a:p>
          <a:p>
            <a:endParaRPr lang="en-US" baseline="0" dirty="0" smtClean="0"/>
          </a:p>
          <a:p>
            <a:r>
              <a:rPr lang="en-US" baseline="0" dirty="0" smtClean="0"/>
              <a:t>Generally, the macro processor treatment alphabetic characters, digits, and symbols (except &amp; and %) as characters.  It does not make a distinction between character and numeric values as the rest of SAS does.</a:t>
            </a:r>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a:t>
            </a:r>
            <a:r>
              <a:rPr lang="en-US" baseline="0" dirty="0" smtClean="0"/>
              <a:t> to the %LET statement, some of the other features of the macro language that create macro variables are listed here.  We talked a little about %GLOBAL earlier.  It can be used to declare a macro variable as global in scope in the same way that %LOCAL can be used to define a local macro variable.  %DO may be used in iterative loops.  %MACRO and %MEND are used when creating your own macros to begin and end a macro definition.  We will look at these later.  But I should mention that these are but a few examples of macro program statements.  There are others such as %WINDOW (</a:t>
            </a:r>
            <a:r>
              <a:rPr lang="en-US" dirty="0" smtClean="0"/>
              <a:t>defines customized windows) </a:t>
            </a:r>
            <a:r>
              <a:rPr lang="en-US" baseline="0" dirty="0" smtClean="0"/>
              <a:t>and %DISPLAY (</a:t>
            </a:r>
            <a:r>
              <a:rPr lang="en-US" dirty="0" smtClean="0"/>
              <a:t>displays a macro window) </a:t>
            </a:r>
            <a:r>
              <a:rPr lang="en-US" baseline="0" dirty="0" smtClean="0"/>
              <a:t>which can be used in designing customized output for reports, as well as %PUT (</a:t>
            </a:r>
            <a:r>
              <a:rPr lang="en-US" dirty="0" smtClean="0"/>
              <a:t>writes text or the values of macro variables to the SAS log)</a:t>
            </a:r>
            <a:r>
              <a:rPr lang="en-US" baseline="0" dirty="0" smtClean="0"/>
              <a:t>, %INPUT (</a:t>
            </a:r>
            <a:r>
              <a:rPr lang="en-US" dirty="0" smtClean="0"/>
              <a:t>supplies values to macro variables during macro execution)</a:t>
            </a:r>
            <a:r>
              <a:rPr lang="en-US" baseline="0" dirty="0" smtClean="0"/>
              <a:t>, etc.</a:t>
            </a:r>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 - evaluates arithmetic and logical expressions using integer arithmetic.</a:t>
            </a:r>
          </a:p>
          <a:p>
            <a:r>
              <a:rPr lang="en-US" dirty="0" smtClean="0"/>
              <a:t>%LENGTH</a:t>
            </a:r>
            <a:r>
              <a:rPr lang="en-US" baseline="0" dirty="0" smtClean="0"/>
              <a:t> - </a:t>
            </a:r>
            <a:r>
              <a:rPr lang="en-US" dirty="0" err="1" smtClean="0"/>
              <a:t>eturns</a:t>
            </a:r>
            <a:r>
              <a:rPr lang="en-US" dirty="0" smtClean="0"/>
              <a:t> the length of a string</a:t>
            </a:r>
          </a:p>
          <a:p>
            <a:r>
              <a:rPr lang="en-US" dirty="0" smtClean="0"/>
              <a:t>%UPCASE - convert characters to uppercase</a:t>
            </a:r>
          </a:p>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 in the example looking at %LET, after a macro variable is created, you typically</a:t>
            </a:r>
            <a:r>
              <a:rPr lang="en-US" baseline="0" dirty="0" smtClean="0"/>
              <a:t> use the variable by referencing it with an ampersand </a:t>
            </a:r>
            <a:r>
              <a:rPr lang="en-US" baseline="0" dirty="0" err="1" smtClean="0"/>
              <a:t>presceding</a:t>
            </a:r>
            <a:r>
              <a:rPr lang="en-US" baseline="0" dirty="0" smtClean="0"/>
              <a:t> its name (&amp;variable-name), which is referred to as a macro variable reference.  These references can be used anywhere in a SAS program.  </a:t>
            </a:r>
          </a:p>
          <a:p>
            <a:endParaRPr lang="en-US" baseline="0" dirty="0" smtClean="0"/>
          </a:p>
          <a:p>
            <a:r>
              <a:rPr lang="en-US" baseline="0" dirty="0" smtClean="0"/>
              <a:t>The simplest way to display macro variable values is to use the %PUT statement, which writes text to the SAS log.</a:t>
            </a:r>
          </a:p>
          <a:p>
            <a:endParaRPr lang="en-US" baseline="0" dirty="0" smtClean="0"/>
          </a:p>
          <a:p>
            <a:r>
              <a:rPr lang="en-US" baseline="0" dirty="0" smtClean="0"/>
              <a:t>When you submit these statements, the %PUT statement will write the following line to the SAS log:  The result of 2 + 5 is 7.</a:t>
            </a:r>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Macro variables</a:t>
            </a:r>
            <a:r>
              <a:rPr lang="en-US" baseline="0" dirty="0" smtClean="0"/>
              <a:t> are not subject to the same length limits as SAS data set variables.</a:t>
            </a:r>
          </a:p>
          <a:p>
            <a:r>
              <a:rPr lang="en-US" baseline="0" dirty="0" smtClean="0"/>
              <a:t>If the value you want to assign to a macro variable contains certain special characters (i.e. semicolons, quotation marks, ampersands, and percent signs) or </a:t>
            </a:r>
            <a:r>
              <a:rPr lang="en-US" baseline="0" dirty="0" err="1" smtClean="0"/>
              <a:t>mneumonics</a:t>
            </a:r>
            <a:r>
              <a:rPr lang="en-US" baseline="0" dirty="0" smtClean="0"/>
              <a:t> (i.e. AND, OR, or LT) then you must use a macro quoting function to mask the special characters. Otherwise, the special character or </a:t>
            </a:r>
            <a:r>
              <a:rPr lang="en-US" baseline="0" dirty="0" err="1" smtClean="0"/>
              <a:t>mneumonic</a:t>
            </a:r>
            <a:r>
              <a:rPr lang="en-US" baseline="0" dirty="0" smtClean="0"/>
              <a:t> might be misinterpreted by the macro processor.</a:t>
            </a:r>
          </a:p>
          <a:p>
            <a:r>
              <a:rPr lang="en-US" baseline="0" dirty="0" smtClean="0"/>
              <a:t>Macro variables cannot perform conditional operations, DO loops, and other complex tasks.  For this kind of work you must define a macro. </a:t>
            </a:r>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85AFA-3453-46A7-B61B-7ADB8967B0B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start with you need to create a macro definition.  The general form of a macro definition starts with the %MACRO statement and the name of the macro that you are creating.  This is followed by the macro text which defines the function that this macro will perform using SAS statements.  Then it ends with the %MEND statement.</a:t>
            </a:r>
          </a:p>
          <a:p>
            <a:endParaRPr lang="en-US" baseline="0" dirty="0" smtClean="0"/>
          </a:p>
          <a:p>
            <a:r>
              <a:rPr lang="en-US" baseline="0" dirty="0" smtClean="0"/>
              <a:t>The macro name is a unique SAS name that identifies the macro.</a:t>
            </a:r>
          </a:p>
          <a:p>
            <a:r>
              <a:rPr lang="en-US" baseline="0" dirty="0" smtClean="0"/>
              <a:t>The macro text is any combination of macro statements, macro calls, text expressions, or constant text.</a:t>
            </a:r>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8179"/>
            <a:r>
              <a:rPr lang="en-US" dirty="0" smtClean="0"/>
              <a:t>Suppose</a:t>
            </a:r>
            <a:r>
              <a:rPr lang="en-US" baseline="0" dirty="0" smtClean="0"/>
              <a:t> you are conducting a clinical trial where vitals are captured over time and this is something that you are interested in displaying for reporting purposes.  Perhaps the DSMB is looking at how vitals my shift over time during the treatment phase.  The data are collected according to the following Schedule of Assessments (see Schedule of Assessments handout).  But when I get the dataset, it contains multiple records per subject with a visit indicator (1-16) to represent each of the visits from baseline to day 15.  I may also be interested in change from baseline for each of these vitals so I need to have the data in “flat” form (one record per subject) rather than “stacked” form so that I can do this manipulation and display the data as I am required.  So let’s look at the case report form that contains the data that we collected on vitals.  For simplicity we will only focus on 5 of the variables presented here: maximum CVP, weight, max SBP, max DBP, and max HR.</a:t>
            </a:r>
            <a:endParaRPr lang="en-US" dirty="0" smtClean="0"/>
          </a:p>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 code that will produce proc tabulate</a:t>
            </a:r>
            <a:r>
              <a:rPr lang="en-US" baseline="0" dirty="0" smtClean="0"/>
              <a:t> tables for a categorical variable by treatment group and display the column percent or percent within a treatment group for displays.</a:t>
            </a:r>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 code that will produce proc tabulate</a:t>
            </a:r>
            <a:r>
              <a:rPr lang="en-US" baseline="0" dirty="0" smtClean="0"/>
              <a:t> tables for a continuous variable by treatment group and displays the summary statistics within a treatment group for displays.</a:t>
            </a:r>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85AFA-3453-46A7-B61B-7ADB8967B0B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85AFA-3453-46A7-B61B-7ADB8967B0B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85AFA-3453-46A7-B61B-7ADB8967B0B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85AFA-3453-46A7-B61B-7ADB8967B0B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85AFA-3453-46A7-B61B-7ADB8967B0B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C85AFA-3453-46A7-B61B-7ADB8967B0B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C85AFA-3453-46A7-B61B-7ADB8967B0B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2FF5EE5-D99B-4817-8219-A88893B9BD0B}" type="datetimeFigureOut">
              <a:rPr lang="en-US" smtClean="0"/>
              <a:pPr/>
              <a:t>1/19/2011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A63B742-40A4-47B8-A0C7-4EE36C7F4A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F5EE5-D99B-4817-8219-A88893B9BD0B}"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3B742-40A4-47B8-A0C7-4EE36C7F4A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F5EE5-D99B-4817-8219-A88893B9BD0B}"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3B742-40A4-47B8-A0C7-4EE36C7F4A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2FF5EE5-D99B-4817-8219-A88893B9BD0B}" type="datetimeFigureOut">
              <a:rPr lang="en-US" smtClean="0"/>
              <a:pPr/>
              <a:t>1/19/2011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3A63B742-40A4-47B8-A0C7-4EE36C7F4A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2FF5EE5-D99B-4817-8219-A88893B9BD0B}" type="datetimeFigureOut">
              <a:rPr lang="en-US" smtClean="0"/>
              <a:pPr/>
              <a:t>1/19/2011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3A63B742-40A4-47B8-A0C7-4EE36C7F4AA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2FF5EE5-D99B-4817-8219-A88893B9BD0B}" type="datetimeFigureOut">
              <a:rPr lang="en-US" smtClean="0"/>
              <a:pPr/>
              <a:t>1/19/2011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3A63B742-40A4-47B8-A0C7-4EE36C7F4A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2FF5EE5-D99B-4817-8219-A88893B9BD0B}" type="datetimeFigureOut">
              <a:rPr lang="en-US" smtClean="0"/>
              <a:pPr/>
              <a:t>1/19/2011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A63B742-40A4-47B8-A0C7-4EE36C7F4A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FF5EE5-D99B-4817-8219-A88893B9BD0B}" type="datetimeFigureOut">
              <a:rPr lang="en-US" smtClean="0"/>
              <a:pPr/>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3B742-40A4-47B8-A0C7-4EE36C7F4A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2FF5EE5-D99B-4817-8219-A88893B9BD0B}" type="datetimeFigureOut">
              <a:rPr lang="en-US" smtClean="0"/>
              <a:pPr/>
              <a:t>1/19/2011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3A63B742-40A4-47B8-A0C7-4EE36C7F4A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2FF5EE5-D99B-4817-8219-A88893B9BD0B}" type="datetimeFigureOut">
              <a:rPr lang="en-US" smtClean="0"/>
              <a:pPr/>
              <a:t>1/19/2011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A63B742-40A4-47B8-A0C7-4EE36C7F4A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2FF5EE5-D99B-4817-8219-A88893B9BD0B}" type="datetimeFigureOut">
              <a:rPr lang="en-US" smtClean="0"/>
              <a:pPr/>
              <a:t>1/19/2011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A63B742-40A4-47B8-A0C7-4EE36C7F4A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2FF5EE5-D99B-4817-8219-A88893B9BD0B}" type="datetimeFigureOut">
              <a:rPr lang="en-US" smtClean="0"/>
              <a:pPr/>
              <a:t>1/19/2011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A63B742-40A4-47B8-A0C7-4EE36C7F4AA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SAS: Macros</a:t>
            </a:r>
            <a:endParaRPr lang="en-US" dirty="0"/>
          </a:p>
        </p:txBody>
      </p:sp>
      <p:sp>
        <p:nvSpPr>
          <p:cNvPr id="3" name="Subtitle 2"/>
          <p:cNvSpPr>
            <a:spLocks noGrp="1"/>
          </p:cNvSpPr>
          <p:nvPr>
            <p:ph type="subTitle" idx="1"/>
          </p:nvPr>
        </p:nvSpPr>
        <p:spPr/>
        <p:txBody>
          <a:bodyPr/>
          <a:lstStyle/>
          <a:p>
            <a:r>
              <a:rPr lang="en-US" b="1" i="1" dirty="0" smtClean="0"/>
              <a:t>Computing for Research I</a:t>
            </a:r>
            <a:endParaRPr lang="en-US" dirty="0" smtClean="0"/>
          </a:p>
          <a:p>
            <a:r>
              <a:rPr lang="en-US" dirty="0" smtClean="0"/>
              <a:t>Spring 2011</a:t>
            </a:r>
          </a:p>
          <a:p>
            <a:r>
              <a:rPr lang="en-US" dirty="0" smtClean="0"/>
              <a:t>January 19, 2011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Variables defined by SAS</a:t>
            </a:r>
            <a:endParaRPr lang="en-US" dirty="0"/>
          </a:p>
        </p:txBody>
      </p:sp>
      <p:sp>
        <p:nvSpPr>
          <p:cNvPr id="3" name="Content Placeholder 2"/>
          <p:cNvSpPr>
            <a:spLocks noGrp="1"/>
          </p:cNvSpPr>
          <p:nvPr>
            <p:ph idx="1"/>
          </p:nvPr>
        </p:nvSpPr>
        <p:spPr/>
        <p:txBody>
          <a:bodyPr/>
          <a:lstStyle/>
          <a:p>
            <a:r>
              <a:rPr lang="en-US" dirty="0" smtClean="0"/>
              <a:t>When you invoke SAS, the macro processor creates </a:t>
            </a:r>
            <a:r>
              <a:rPr lang="en-US" dirty="0" smtClean="0">
                <a:solidFill>
                  <a:srgbClr val="FFFF00"/>
                </a:solidFill>
              </a:rPr>
              <a:t>automatic macro variables</a:t>
            </a:r>
            <a:r>
              <a:rPr lang="en-US" dirty="0" smtClean="0"/>
              <a:t> that supply information related to the SAS session</a:t>
            </a:r>
            <a:r>
              <a:rPr lang="en-US" dirty="0" smtClean="0"/>
              <a:t>.</a:t>
            </a:r>
          </a:p>
          <a:p>
            <a:pPr>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Variables defined by SAS</a:t>
            </a:r>
            <a:endParaRPr lang="en-US" dirty="0"/>
          </a:p>
        </p:txBody>
      </p:sp>
      <p:sp>
        <p:nvSpPr>
          <p:cNvPr id="3" name="Content Placeholder 2"/>
          <p:cNvSpPr>
            <a:spLocks noGrp="1"/>
          </p:cNvSpPr>
          <p:nvPr>
            <p:ph idx="1"/>
          </p:nvPr>
        </p:nvSpPr>
        <p:spPr/>
        <p:txBody>
          <a:bodyPr/>
          <a:lstStyle/>
          <a:p>
            <a:pPr>
              <a:buNone/>
            </a:pPr>
            <a:r>
              <a:rPr lang="en-US" dirty="0" smtClean="0"/>
              <a:t>Some</a:t>
            </a:r>
            <a:r>
              <a:rPr lang="en-US" dirty="0" smtClean="0"/>
              <a:t> automatic SAS macro variables</a:t>
            </a:r>
          </a:p>
          <a:p>
            <a:pPr lvl="1">
              <a:buNone/>
            </a:pPr>
            <a:r>
              <a:rPr lang="en-US" sz="1600" dirty="0" smtClean="0"/>
              <a:t>SYSCMD	LAST NON-SAS COMMAND ENTERED</a:t>
            </a:r>
          </a:p>
          <a:p>
            <a:pPr lvl="1">
              <a:buNone/>
            </a:pPr>
            <a:r>
              <a:rPr lang="en-US" sz="1600" dirty="0" smtClean="0">
                <a:solidFill>
                  <a:srgbClr val="FFFF00"/>
                </a:solidFill>
              </a:rPr>
              <a:t>SYSDATE	CURRENT DATE IN DATE6. OR DATE7. FORMAT</a:t>
            </a:r>
          </a:p>
          <a:p>
            <a:pPr lvl="1">
              <a:buNone/>
            </a:pPr>
            <a:r>
              <a:rPr lang="en-US" sz="1600" dirty="0" smtClean="0">
                <a:solidFill>
                  <a:srgbClr val="FFFF00"/>
                </a:solidFill>
              </a:rPr>
              <a:t>SYSDAY 	CURRENT DAY OF THE WEEK</a:t>
            </a:r>
          </a:p>
          <a:p>
            <a:pPr lvl="1">
              <a:buNone/>
            </a:pPr>
            <a:r>
              <a:rPr lang="en-US" sz="1600" dirty="0" smtClean="0"/>
              <a:t>SYSDEVIC	CURRENT GRAPHICS DEVICE</a:t>
            </a:r>
          </a:p>
          <a:p>
            <a:pPr lvl="1">
              <a:buNone/>
            </a:pPr>
            <a:r>
              <a:rPr lang="en-US" sz="1600" dirty="0" smtClean="0"/>
              <a:t>SYSDSN	LAST SAS DATASET BUILT</a:t>
            </a:r>
          </a:p>
          <a:p>
            <a:pPr lvl="1">
              <a:buNone/>
            </a:pPr>
            <a:r>
              <a:rPr lang="en-US" sz="1600" dirty="0" smtClean="0"/>
              <a:t>SYSINDEX	NUMBER OF MACROS STARTED IN JOB</a:t>
            </a:r>
          </a:p>
          <a:p>
            <a:pPr lvl="1">
              <a:buNone/>
            </a:pPr>
            <a:r>
              <a:rPr lang="en-US" sz="1600" dirty="0" smtClean="0"/>
              <a:t>SYSINFO 	SYSTEM INFORMATION GIVEN BY SOME PROCS</a:t>
            </a:r>
          </a:p>
          <a:p>
            <a:pPr lvl="1">
              <a:buNone/>
            </a:pPr>
            <a:r>
              <a:rPr lang="en-US" sz="1600" dirty="0" smtClean="0"/>
              <a:t>SYSPROD	INDICATES WHETHER A SAS PRODUCT IS LICENSED</a:t>
            </a:r>
          </a:p>
          <a:p>
            <a:pPr lvl="1">
              <a:buNone/>
            </a:pPr>
            <a:r>
              <a:rPr lang="en-US" sz="1600" dirty="0" smtClean="0"/>
              <a:t>SYSSCP	OPERATING SYSTEM WHERE SAS IS RUNNING</a:t>
            </a:r>
          </a:p>
          <a:p>
            <a:pPr lvl="1">
              <a:buNone/>
            </a:pPr>
            <a:r>
              <a:rPr lang="en-US" sz="1600" dirty="0" smtClean="0">
                <a:solidFill>
                  <a:srgbClr val="FFFF00"/>
                </a:solidFill>
              </a:rPr>
              <a:t>SYSTIME	STARTING TIME OF JOB</a:t>
            </a:r>
          </a:p>
          <a:p>
            <a:pPr lvl="1">
              <a:buNone/>
            </a:pPr>
            <a:r>
              <a:rPr lang="en-US" sz="1600" dirty="0" smtClean="0"/>
              <a:t>SYSVER	SAS VERSION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Variables defined by SAS</a:t>
            </a:r>
            <a:endParaRPr lang="en-US" dirty="0"/>
          </a:p>
        </p:txBody>
      </p:sp>
      <p:sp>
        <p:nvSpPr>
          <p:cNvPr id="3" name="Content Placeholder 2"/>
          <p:cNvSpPr>
            <a:spLocks noGrp="1"/>
          </p:cNvSpPr>
          <p:nvPr>
            <p:ph idx="1"/>
          </p:nvPr>
        </p:nvSpPr>
        <p:spPr/>
        <p:txBody>
          <a:bodyPr>
            <a:normAutofit/>
          </a:bodyPr>
          <a:lstStyle/>
          <a:p>
            <a:r>
              <a:rPr lang="en-US" dirty="0" smtClean="0"/>
              <a:t>To use an automatic macro variable, reference it with an ampersand followed by the macro variable name.</a:t>
            </a:r>
          </a:p>
          <a:p>
            <a:pPr lvl="1"/>
            <a:r>
              <a:rPr lang="en-US" dirty="0" smtClean="0"/>
              <a:t>Example:  SYSDATE and SYSDAY</a:t>
            </a:r>
          </a:p>
          <a:p>
            <a:pPr lvl="2"/>
            <a:r>
              <a:rPr lang="en-US" dirty="0" smtClean="0"/>
              <a:t>SYSDATE contains a SAS date value in the DATE7. format, which displays a two-digit date, the first three letters of the month name, and a two-digit year. </a:t>
            </a:r>
          </a:p>
          <a:p>
            <a:pPr lvl="2"/>
            <a:r>
              <a:rPr lang="en-US" dirty="0" smtClean="0"/>
              <a:t>SYSDAY contains a SAS day value</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Variables defined by Users</a:t>
            </a:r>
            <a:endParaRPr lang="en-US" dirty="0"/>
          </a:p>
        </p:txBody>
      </p:sp>
      <p:sp>
        <p:nvSpPr>
          <p:cNvPr id="3" name="Content Placeholder 2"/>
          <p:cNvSpPr>
            <a:spLocks noGrp="1"/>
          </p:cNvSpPr>
          <p:nvPr>
            <p:ph idx="1"/>
          </p:nvPr>
        </p:nvSpPr>
        <p:spPr/>
        <p:txBody>
          <a:bodyPr/>
          <a:lstStyle/>
          <a:p>
            <a:r>
              <a:rPr lang="en-US" dirty="0" smtClean="0"/>
              <a:t>Scope – Global </a:t>
            </a:r>
            <a:r>
              <a:rPr lang="en-US" dirty="0" err="1" smtClean="0"/>
              <a:t>vs</a:t>
            </a:r>
            <a:r>
              <a:rPr lang="en-US" dirty="0" smtClean="0"/>
              <a:t> Local</a:t>
            </a:r>
          </a:p>
          <a:p>
            <a:pPr lvl="1"/>
            <a:r>
              <a:rPr lang="en-US" dirty="0" smtClean="0"/>
              <a:t>%GLOBAL – used to define a global macro variable</a:t>
            </a:r>
          </a:p>
          <a:p>
            <a:r>
              <a:rPr lang="en-US" dirty="0" smtClean="0"/>
              <a:t>Naming conventions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Variables defined by Users</a:t>
            </a:r>
            <a:endParaRPr lang="en-US" dirty="0"/>
          </a:p>
        </p:txBody>
      </p:sp>
      <p:sp>
        <p:nvSpPr>
          <p:cNvPr id="3" name="Content Placeholder 2"/>
          <p:cNvSpPr>
            <a:spLocks noGrp="1"/>
          </p:cNvSpPr>
          <p:nvPr>
            <p:ph idx="1"/>
          </p:nvPr>
        </p:nvSpPr>
        <p:spPr/>
        <p:txBody>
          <a:bodyPr/>
          <a:lstStyle/>
          <a:p>
            <a:pPr>
              <a:buNone/>
            </a:pPr>
            <a:r>
              <a:rPr lang="en-US" dirty="0" smtClean="0"/>
              <a:t>%LET</a:t>
            </a:r>
          </a:p>
          <a:p>
            <a:pPr>
              <a:buNone/>
            </a:pPr>
            <a:r>
              <a:rPr lang="en-US" dirty="0" smtClean="0"/>
              <a:t>		How do we use this?</a:t>
            </a:r>
          </a:p>
          <a:p>
            <a:pPr>
              <a:buNone/>
            </a:pPr>
            <a:endParaRPr lang="en-US" dirty="0" smtClean="0">
              <a:solidFill>
                <a:srgbClr val="FFFF00"/>
              </a:solidFill>
            </a:endParaRPr>
          </a:p>
          <a:p>
            <a:pPr>
              <a:buNone/>
            </a:pPr>
            <a:r>
              <a:rPr lang="en-US" dirty="0" smtClean="0">
                <a:solidFill>
                  <a:srgbClr val="FFFF00"/>
                </a:solidFill>
              </a:rPr>
              <a:t>%LET CITY=CHARLESTON;</a:t>
            </a:r>
          </a:p>
          <a:p>
            <a:pPr>
              <a:buNone/>
            </a:pPr>
            <a:endParaRPr lang="en-US"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Program Statements</a:t>
            </a:r>
            <a:endParaRPr lang="en-US" dirty="0"/>
          </a:p>
        </p:txBody>
      </p:sp>
      <p:sp>
        <p:nvSpPr>
          <p:cNvPr id="3" name="Content Placeholder 2"/>
          <p:cNvSpPr>
            <a:spLocks noGrp="1"/>
          </p:cNvSpPr>
          <p:nvPr>
            <p:ph idx="1"/>
          </p:nvPr>
        </p:nvSpPr>
        <p:spPr/>
        <p:txBody>
          <a:bodyPr/>
          <a:lstStyle/>
          <a:p>
            <a:pPr>
              <a:spcAft>
                <a:spcPts val="1200"/>
              </a:spcAft>
            </a:pPr>
            <a:r>
              <a:rPr lang="en-US" dirty="0" smtClean="0"/>
              <a:t>%DO</a:t>
            </a:r>
          </a:p>
          <a:p>
            <a:pPr>
              <a:spcAft>
                <a:spcPts val="1200"/>
              </a:spcAft>
            </a:pPr>
            <a:r>
              <a:rPr lang="en-US" dirty="0" smtClean="0"/>
              <a:t>%GLOBAL</a:t>
            </a:r>
          </a:p>
          <a:p>
            <a:pPr>
              <a:spcAft>
                <a:spcPts val="1200"/>
              </a:spcAft>
            </a:pPr>
            <a:r>
              <a:rPr lang="en-US" dirty="0" smtClean="0"/>
              <a:t>%LOCAL</a:t>
            </a:r>
          </a:p>
          <a:p>
            <a:pPr>
              <a:spcAft>
                <a:spcPts val="1200"/>
              </a:spcAft>
            </a:pPr>
            <a:r>
              <a:rPr lang="en-US" dirty="0" smtClean="0"/>
              <a:t>%MACRO and %MEND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Functions</a:t>
            </a:r>
            <a:endParaRPr lang="en-US" dirty="0"/>
          </a:p>
        </p:txBody>
      </p:sp>
      <p:sp>
        <p:nvSpPr>
          <p:cNvPr id="3" name="Content Placeholder 2"/>
          <p:cNvSpPr>
            <a:spLocks noGrp="1"/>
          </p:cNvSpPr>
          <p:nvPr>
            <p:ph idx="1"/>
          </p:nvPr>
        </p:nvSpPr>
        <p:spPr/>
        <p:txBody>
          <a:bodyPr/>
          <a:lstStyle/>
          <a:p>
            <a:r>
              <a:rPr lang="en-US" dirty="0" smtClean="0"/>
              <a:t>Processes one or more arguments and produces a result. </a:t>
            </a:r>
          </a:p>
          <a:p>
            <a:r>
              <a:rPr lang="en-US" dirty="0" smtClean="0"/>
              <a:t>Can use all macro functions in both macro definitions and open code. </a:t>
            </a:r>
          </a:p>
          <a:p>
            <a:r>
              <a:rPr lang="en-US" dirty="0" smtClean="0"/>
              <a:t>Examples:  (%EVAL, %LENGTH, %UPCASE)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and Displaying Macro Variables</a:t>
            </a:r>
            <a:endParaRPr lang="en-US" dirty="0"/>
          </a:p>
        </p:txBody>
      </p:sp>
      <p:sp>
        <p:nvSpPr>
          <p:cNvPr id="3" name="Content Placeholder 2"/>
          <p:cNvSpPr>
            <a:spLocks noGrp="1"/>
          </p:cNvSpPr>
          <p:nvPr>
            <p:ph idx="1"/>
          </p:nvPr>
        </p:nvSpPr>
        <p:spPr/>
        <p:txBody>
          <a:bodyPr/>
          <a:lstStyle/>
          <a:p>
            <a:r>
              <a:rPr lang="en-US" dirty="0" smtClean="0"/>
              <a:t>&amp; statement</a:t>
            </a:r>
          </a:p>
          <a:p>
            <a:r>
              <a:rPr lang="en-US" dirty="0" smtClean="0"/>
              <a:t>%PUT</a:t>
            </a:r>
          </a:p>
          <a:p>
            <a:pPr lvl="1"/>
            <a:r>
              <a:rPr lang="en-US" dirty="0" smtClean="0"/>
              <a:t>Example:</a:t>
            </a:r>
          </a:p>
          <a:p>
            <a:pPr>
              <a:buNone/>
            </a:pPr>
            <a:r>
              <a:rPr lang="en-US" sz="1800" dirty="0" smtClean="0">
                <a:solidFill>
                  <a:srgbClr val="FFFF00"/>
                </a:solidFill>
              </a:rPr>
              <a:t>%LET A=2;</a:t>
            </a:r>
          </a:p>
          <a:p>
            <a:pPr>
              <a:buNone/>
            </a:pPr>
            <a:r>
              <a:rPr lang="en-US" sz="1800" dirty="0" smtClean="0">
                <a:solidFill>
                  <a:srgbClr val="FFFF00"/>
                </a:solidFill>
              </a:rPr>
              <a:t>%LET B=5;</a:t>
            </a:r>
          </a:p>
          <a:p>
            <a:pPr>
              <a:buNone/>
            </a:pPr>
            <a:r>
              <a:rPr lang="en-US" sz="1800" dirty="0" smtClean="0">
                <a:solidFill>
                  <a:srgbClr val="FFFF00"/>
                </a:solidFill>
              </a:rPr>
              <a:t>%LET OPERATOR=+;</a:t>
            </a:r>
          </a:p>
          <a:p>
            <a:pPr>
              <a:buNone/>
            </a:pPr>
            <a:r>
              <a:rPr lang="en-US" sz="1800" dirty="0" smtClean="0">
                <a:solidFill>
                  <a:srgbClr val="FFFF00"/>
                </a:solidFill>
              </a:rPr>
              <a:t>%PUT THE RESULT OF &amp;A &amp;OPERATOR &amp;B IS %EVAL(&amp;A &amp;OPERATOR &amp;B).;</a:t>
            </a:r>
            <a:endParaRPr lang="en-US" sz="1800" dirty="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 consider about macro variables:</a:t>
            </a:r>
            <a:endParaRPr lang="en-US" dirty="0"/>
          </a:p>
        </p:txBody>
      </p:sp>
      <p:sp>
        <p:nvSpPr>
          <p:cNvPr id="3" name="Content Placeholder 2"/>
          <p:cNvSpPr>
            <a:spLocks noGrp="1"/>
          </p:cNvSpPr>
          <p:nvPr>
            <p:ph idx="1"/>
          </p:nvPr>
        </p:nvSpPr>
        <p:spPr/>
        <p:txBody>
          <a:bodyPr/>
          <a:lstStyle/>
          <a:p>
            <a:r>
              <a:rPr lang="en-US" dirty="0" smtClean="0"/>
              <a:t>Double quotation marks, i.e. “  “  </a:t>
            </a:r>
            <a:r>
              <a:rPr lang="en-US" dirty="0" err="1" smtClean="0"/>
              <a:t>vs</a:t>
            </a:r>
            <a:r>
              <a:rPr lang="en-US" dirty="0" smtClean="0"/>
              <a:t> ‘ ‘</a:t>
            </a:r>
          </a:p>
          <a:p>
            <a:r>
              <a:rPr lang="en-US" dirty="0" smtClean="0"/>
              <a:t>Variable length</a:t>
            </a:r>
          </a:p>
          <a:p>
            <a:r>
              <a:rPr lang="en-US" dirty="0" smtClean="0"/>
              <a:t>Special characters</a:t>
            </a:r>
          </a:p>
          <a:p>
            <a:r>
              <a:rPr lang="en-US" dirty="0" smtClean="0"/>
              <a:t>Condition operations</a:t>
            </a:r>
          </a:p>
          <a:p>
            <a:r>
              <a:rPr lang="en-US" dirty="0" smtClean="0"/>
              <a:t>Complex tasks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Generating SAS Code Using Macros</a:t>
            </a:r>
            <a:endParaRPr lang="en-US" dirty="0"/>
          </a:p>
        </p:txBody>
      </p:sp>
      <p:sp>
        <p:nvSpPr>
          <p:cNvPr id="3" name="Content Placeholder 2"/>
          <p:cNvSpPr>
            <a:spLocks noGrp="1"/>
          </p:cNvSpPr>
          <p:nvPr>
            <p:ph idx="1"/>
          </p:nvPr>
        </p:nvSpPr>
        <p:spPr/>
        <p:txBody>
          <a:bodyPr/>
          <a:lstStyle/>
          <a:p>
            <a:r>
              <a:rPr lang="en-US" dirty="0" smtClean="0"/>
              <a:t>Macro Processing</a:t>
            </a:r>
          </a:p>
          <a:p>
            <a:pPr lvl="1"/>
            <a:r>
              <a:rPr lang="en-US" dirty="0" smtClean="0"/>
              <a:t>Need to define what the macro function will be</a:t>
            </a:r>
          </a:p>
          <a:p>
            <a:pPr lvl="1"/>
            <a:r>
              <a:rPr lang="en-US" dirty="0" smtClean="0"/>
              <a:t>Process that SAS uses to program macro elements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Macros and why do we need /use them?</a:t>
            </a:r>
            <a:endParaRPr lang="en-US" dirty="0"/>
          </a:p>
        </p:txBody>
      </p:sp>
      <p:sp>
        <p:nvSpPr>
          <p:cNvPr id="3" name="Content Placeholder 2"/>
          <p:cNvSpPr>
            <a:spLocks noGrp="1"/>
          </p:cNvSpPr>
          <p:nvPr>
            <p:ph idx="1"/>
          </p:nvPr>
        </p:nvSpPr>
        <p:spPr/>
        <p:txBody>
          <a:bodyPr/>
          <a:lstStyle/>
          <a:p>
            <a:r>
              <a:rPr lang="en-US" dirty="0" smtClean="0"/>
              <a:t>A macro is a way to automate a task that you perform repeatedly or on a regular basis.</a:t>
            </a:r>
          </a:p>
          <a:p>
            <a:r>
              <a:rPr lang="en-US" dirty="0" smtClean="0"/>
              <a:t>It is a series of commands and actions that can be stored and run whenever you need to perform the task.</a:t>
            </a:r>
          </a:p>
          <a:p>
            <a:endParaRPr lang="en-US" dirty="0" smtClean="0"/>
          </a:p>
          <a:p>
            <a:r>
              <a:rPr lang="en-US" dirty="0" smtClean="0">
                <a:solidFill>
                  <a:srgbClr val="FFFF00"/>
                </a:solidFill>
              </a:rPr>
              <a:t>Can you think of situations where you may want or have used a macro?</a:t>
            </a:r>
            <a:endParaRPr lang="en-US" dirty="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and Calling Macros</a:t>
            </a:r>
            <a:endParaRPr lang="en-US" dirty="0"/>
          </a:p>
        </p:txBody>
      </p:sp>
      <p:sp>
        <p:nvSpPr>
          <p:cNvPr id="3" name="Content Placeholder 2"/>
          <p:cNvSpPr>
            <a:spLocks noGrp="1"/>
          </p:cNvSpPr>
          <p:nvPr>
            <p:ph idx="1"/>
          </p:nvPr>
        </p:nvSpPr>
        <p:spPr/>
        <p:txBody>
          <a:bodyPr/>
          <a:lstStyle/>
          <a:p>
            <a:pPr>
              <a:buNone/>
            </a:pPr>
            <a:r>
              <a:rPr lang="en-US" dirty="0" smtClean="0"/>
              <a:t>%MACRO </a:t>
            </a:r>
            <a:r>
              <a:rPr lang="en-US" dirty="0" err="1" smtClean="0">
                <a:solidFill>
                  <a:srgbClr val="FFFF00"/>
                </a:solidFill>
              </a:rPr>
              <a:t>macro</a:t>
            </a:r>
            <a:r>
              <a:rPr lang="en-US" dirty="0" smtClean="0">
                <a:solidFill>
                  <a:srgbClr val="FFFF00"/>
                </a:solidFill>
              </a:rPr>
              <a:t>-name</a:t>
            </a:r>
            <a:r>
              <a:rPr lang="en-US" dirty="0" smtClean="0"/>
              <a:t>;</a:t>
            </a:r>
          </a:p>
          <a:p>
            <a:pPr>
              <a:buNone/>
            </a:pPr>
            <a:endParaRPr lang="en-US" dirty="0" smtClean="0"/>
          </a:p>
          <a:p>
            <a:pPr>
              <a:buNone/>
            </a:pPr>
            <a:r>
              <a:rPr lang="en-US" dirty="0" smtClean="0"/>
              <a:t>    macro text</a:t>
            </a:r>
          </a:p>
          <a:p>
            <a:pPr>
              <a:buNone/>
            </a:pPr>
            <a:endParaRPr lang="en-US" dirty="0" smtClean="0"/>
          </a:p>
          <a:p>
            <a:pPr>
              <a:buNone/>
            </a:pPr>
            <a:endParaRPr lang="en-US" dirty="0" smtClean="0"/>
          </a:p>
          <a:p>
            <a:pPr>
              <a:buNone/>
            </a:pPr>
            <a:r>
              <a:rPr lang="en-US" dirty="0" smtClean="0"/>
              <a:t>%MEND </a:t>
            </a:r>
            <a:r>
              <a:rPr lang="en-US" dirty="0" smtClean="0">
                <a:solidFill>
                  <a:srgbClr val="FFFF00"/>
                </a:solidFill>
              </a:rPr>
              <a:t>macro-name</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 in SAS code:</a:t>
            </a:r>
            <a:endParaRPr lang="en-US"/>
          </a:p>
        </p:txBody>
      </p:sp>
      <p:sp>
        <p:nvSpPr>
          <p:cNvPr id="3" name="Content Placeholder 2"/>
          <p:cNvSpPr>
            <a:spLocks noGrp="1"/>
          </p:cNvSpPr>
          <p:nvPr>
            <p:ph idx="1"/>
          </p:nvPr>
        </p:nvSpPr>
        <p:spPr/>
        <p:txBody>
          <a:bodyPr/>
          <a:lstStyle/>
          <a:p>
            <a:r>
              <a:rPr lang="en-US" dirty="0" smtClean="0"/>
              <a:t>Vitals data over time</a:t>
            </a:r>
          </a:p>
          <a:p>
            <a:endParaRPr lang="en-US" dirty="0" smtClean="0"/>
          </a:p>
          <a:p>
            <a:r>
              <a:rPr lang="en-US" dirty="0" smtClean="0"/>
              <a:t>Summary statistics using PROC TABULATE</a:t>
            </a:r>
          </a:p>
          <a:p>
            <a:pPr lvl="1"/>
            <a:r>
              <a:rPr lang="en-US" dirty="0" smtClean="0"/>
              <a:t>Categorical variables</a:t>
            </a:r>
          </a:p>
          <a:p>
            <a:pPr lvl="1"/>
            <a:r>
              <a:rPr lang="en-US" dirty="0" smtClean="0"/>
              <a:t>Continuous variables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Vitals Data over time:</a:t>
            </a:r>
            <a:endParaRPr lang="en-US" dirty="0"/>
          </a:p>
        </p:txBody>
      </p:sp>
      <p:sp>
        <p:nvSpPr>
          <p:cNvPr id="3" name="Content Placeholder 2"/>
          <p:cNvSpPr>
            <a:spLocks noGrp="1"/>
          </p:cNvSpPr>
          <p:nvPr>
            <p:ph idx="1"/>
          </p:nvPr>
        </p:nvSpPr>
        <p:spPr>
          <a:xfrm>
            <a:off x="457200" y="1447800"/>
            <a:ext cx="8229600" cy="4572000"/>
          </a:xfrm>
        </p:spPr>
        <p:txBody>
          <a:bodyPr>
            <a:noAutofit/>
          </a:bodyPr>
          <a:lstStyle/>
          <a:p>
            <a:pPr>
              <a:buNone/>
            </a:pPr>
            <a:r>
              <a:rPr lang="en-US" sz="1800" b="1" dirty="0" smtClean="0">
                <a:solidFill>
                  <a:schemeClr val="accent6">
                    <a:lumMod val="40000"/>
                    <a:lumOff val="60000"/>
                  </a:schemeClr>
                </a:solidFill>
              </a:rPr>
              <a:t>DATA</a:t>
            </a:r>
            <a:r>
              <a:rPr lang="en-US" sz="1800" dirty="0" smtClean="0"/>
              <a:t> FORM05;</a:t>
            </a:r>
          </a:p>
          <a:p>
            <a:pPr>
              <a:buNone/>
            </a:pPr>
            <a:r>
              <a:rPr lang="en-US" sz="1800" dirty="0" smtClean="0">
                <a:solidFill>
                  <a:schemeClr val="accent6">
                    <a:lumMod val="40000"/>
                    <a:lumOff val="60000"/>
                  </a:schemeClr>
                </a:solidFill>
              </a:rPr>
              <a:t>SET</a:t>
            </a:r>
            <a:r>
              <a:rPr lang="en-US" sz="1800" dirty="0" smtClean="0"/>
              <a:t> ALISAH.FORM05;</a:t>
            </a:r>
          </a:p>
          <a:p>
            <a:pPr>
              <a:buNone/>
            </a:pPr>
            <a:r>
              <a:rPr lang="en-US" sz="1800" dirty="0" smtClean="0"/>
              <a:t>SUBJECTID=ZSUBJECTID;</a:t>
            </a:r>
          </a:p>
          <a:p>
            <a:pPr>
              <a:buNone/>
            </a:pPr>
            <a:r>
              <a:rPr lang="en-US" sz="1800" dirty="0" smtClean="0"/>
              <a:t>MAX_CVPRESS=F05Q02;</a:t>
            </a:r>
          </a:p>
          <a:p>
            <a:pPr>
              <a:buNone/>
            </a:pPr>
            <a:r>
              <a:rPr lang="en-US" sz="1800" dirty="0" smtClean="0"/>
              <a:t>WEIGHT=F05Q06;</a:t>
            </a:r>
          </a:p>
          <a:p>
            <a:pPr>
              <a:buNone/>
            </a:pPr>
            <a:r>
              <a:rPr lang="en-US" sz="1800" dirty="0" smtClean="0"/>
              <a:t>MAX_SBP=F05Q07;</a:t>
            </a:r>
          </a:p>
          <a:p>
            <a:pPr>
              <a:buNone/>
            </a:pPr>
            <a:r>
              <a:rPr lang="en-US" sz="1800" dirty="0" smtClean="0"/>
              <a:t>MAX_DBP=F05Q09;</a:t>
            </a:r>
          </a:p>
          <a:p>
            <a:pPr>
              <a:buNone/>
            </a:pPr>
            <a:r>
              <a:rPr lang="en-US" sz="1800" dirty="0" smtClean="0"/>
              <a:t>MIN_DBP=F05Q10;</a:t>
            </a:r>
          </a:p>
          <a:p>
            <a:pPr>
              <a:buNone/>
            </a:pPr>
            <a:r>
              <a:rPr lang="en-US" sz="1800" dirty="0" smtClean="0"/>
              <a:t>MAX_HR=F05Q13;</a:t>
            </a:r>
          </a:p>
          <a:p>
            <a:pPr>
              <a:buNone/>
            </a:pPr>
            <a:r>
              <a:rPr lang="en-US" sz="1800" dirty="0" smtClean="0"/>
              <a:t> </a:t>
            </a:r>
          </a:p>
          <a:p>
            <a:pPr>
              <a:buNone/>
            </a:pPr>
            <a:r>
              <a:rPr lang="en-US" sz="1800" dirty="0" smtClean="0">
                <a:solidFill>
                  <a:schemeClr val="accent6">
                    <a:lumMod val="40000"/>
                    <a:lumOff val="60000"/>
                  </a:schemeClr>
                </a:solidFill>
              </a:rPr>
              <a:t>KEEP</a:t>
            </a:r>
            <a:r>
              <a:rPr lang="en-US" sz="1800" dirty="0" smtClean="0"/>
              <a:t> SUBJECTID ZVISITID MAX_CVPRESS WEIGHT MAX_SBP MAX_ MAX_HR;</a:t>
            </a:r>
          </a:p>
          <a:p>
            <a:pPr>
              <a:buNone/>
            </a:pPr>
            <a:r>
              <a:rPr lang="en-US" sz="1800" b="1" dirty="0" smtClean="0">
                <a:solidFill>
                  <a:schemeClr val="accent6">
                    <a:lumMod val="40000"/>
                    <a:lumOff val="60000"/>
                  </a:schemeClr>
                </a:solidFill>
              </a:rPr>
              <a:t>RUN</a:t>
            </a:r>
            <a:r>
              <a:rPr lang="en-US" sz="1800" dirty="0" smtClean="0">
                <a:solidFill>
                  <a:schemeClr val="accent6">
                    <a:lumMod val="40000"/>
                    <a:lumOff val="60000"/>
                  </a:schemeClr>
                </a:solidFill>
              </a:rPr>
              <a:t>;</a:t>
            </a:r>
          </a:p>
          <a:p>
            <a:pPr>
              <a:buNone/>
            </a:pPr>
            <a:r>
              <a:rPr lang="en-US" sz="1800" dirty="0" smtClean="0"/>
              <a:t> </a:t>
            </a:r>
          </a:p>
          <a:p>
            <a:pPr>
              <a:buNone/>
            </a:pPr>
            <a:r>
              <a:rPr lang="en-US" sz="1800" b="1" dirty="0" smtClean="0">
                <a:solidFill>
                  <a:schemeClr val="accent6">
                    <a:lumMod val="40000"/>
                    <a:lumOff val="60000"/>
                  </a:schemeClr>
                </a:solidFill>
              </a:rPr>
              <a:t>PROC</a:t>
            </a:r>
            <a:r>
              <a:rPr lang="en-US" sz="1800" dirty="0" smtClean="0">
                <a:solidFill>
                  <a:schemeClr val="accent6">
                    <a:lumMod val="40000"/>
                    <a:lumOff val="60000"/>
                  </a:schemeClr>
                </a:solidFill>
              </a:rPr>
              <a:t> </a:t>
            </a:r>
            <a:r>
              <a:rPr lang="en-US" sz="1800" b="1" dirty="0" smtClean="0">
                <a:solidFill>
                  <a:schemeClr val="accent6">
                    <a:lumMod val="40000"/>
                    <a:lumOff val="60000"/>
                  </a:schemeClr>
                </a:solidFill>
              </a:rPr>
              <a:t>SORT</a:t>
            </a:r>
            <a:r>
              <a:rPr lang="en-US" sz="1800" dirty="0" smtClean="0"/>
              <a:t> </a:t>
            </a:r>
            <a:r>
              <a:rPr lang="en-US" sz="1800" dirty="0" smtClean="0">
                <a:solidFill>
                  <a:schemeClr val="accent6">
                    <a:lumMod val="40000"/>
                    <a:lumOff val="60000"/>
                  </a:schemeClr>
                </a:solidFill>
              </a:rPr>
              <a:t>DATA</a:t>
            </a:r>
            <a:r>
              <a:rPr lang="en-US" sz="1800" dirty="0" smtClean="0"/>
              <a:t>=FORM05 </a:t>
            </a:r>
            <a:r>
              <a:rPr lang="en-US" sz="1800" dirty="0" smtClean="0">
                <a:solidFill>
                  <a:schemeClr val="accent6">
                    <a:lumMod val="40000"/>
                    <a:lumOff val="60000"/>
                  </a:schemeClr>
                </a:solidFill>
              </a:rPr>
              <a:t>OUT</a:t>
            </a:r>
            <a:r>
              <a:rPr lang="en-US" sz="1800" dirty="0" smtClean="0"/>
              <a:t>=FORM05T;</a:t>
            </a:r>
            <a:r>
              <a:rPr lang="en-US" sz="1800" dirty="0" smtClean="0">
                <a:solidFill>
                  <a:schemeClr val="accent6">
                    <a:lumMod val="40000"/>
                    <a:lumOff val="60000"/>
                  </a:schemeClr>
                </a:solidFill>
              </a:rPr>
              <a:t>BY</a:t>
            </a:r>
            <a:r>
              <a:rPr lang="en-US" sz="1800" dirty="0" smtClean="0"/>
              <a:t> SUBJECTID ZVISITID;</a:t>
            </a:r>
          </a:p>
          <a:p>
            <a:pPr>
              <a:buNone/>
            </a:pPr>
            <a:r>
              <a:rPr lang="en-US" sz="1800" b="1" dirty="0" smtClean="0">
                <a:solidFill>
                  <a:schemeClr val="accent6">
                    <a:lumMod val="40000"/>
                    <a:lumOff val="60000"/>
                  </a:schemeClr>
                </a:solidFill>
              </a:rPr>
              <a:t>RUN</a:t>
            </a:r>
            <a:r>
              <a:rPr lang="en-US" sz="1800" dirty="0" smtClean="0">
                <a:solidFill>
                  <a:schemeClr val="accent6">
                    <a:lumMod val="40000"/>
                    <a:lumOff val="60000"/>
                  </a:schemeClr>
                </a:solidFill>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Vitals Data over time:</a:t>
            </a:r>
            <a:endParaRPr lang="en-US" dirty="0"/>
          </a:p>
        </p:txBody>
      </p:sp>
      <p:sp>
        <p:nvSpPr>
          <p:cNvPr id="3" name="Content Placeholder 2"/>
          <p:cNvSpPr>
            <a:spLocks noGrp="1"/>
          </p:cNvSpPr>
          <p:nvPr>
            <p:ph idx="1"/>
          </p:nvPr>
        </p:nvSpPr>
        <p:spPr>
          <a:xfrm>
            <a:off x="304800" y="1447800"/>
            <a:ext cx="8610600" cy="4572000"/>
          </a:xfrm>
        </p:spPr>
        <p:txBody>
          <a:bodyPr>
            <a:noAutofit/>
          </a:bodyPr>
          <a:lstStyle/>
          <a:p>
            <a:pPr>
              <a:buNone/>
            </a:pPr>
            <a:r>
              <a:rPr lang="en-US" sz="1800" dirty="0" smtClean="0">
                <a:solidFill>
                  <a:srgbClr val="92D050"/>
                </a:solidFill>
              </a:rPr>
              <a:t>*MACRO TO CREATE MULTIPLE DATA SETS-ONE FOR EACH DAY OF VITALS;</a:t>
            </a:r>
          </a:p>
          <a:p>
            <a:pPr>
              <a:buNone/>
            </a:pPr>
            <a:r>
              <a:rPr lang="en-US" sz="1800" b="1" dirty="0" smtClean="0">
                <a:solidFill>
                  <a:schemeClr val="accent6">
                    <a:lumMod val="40000"/>
                    <a:lumOff val="60000"/>
                  </a:schemeClr>
                </a:solidFill>
              </a:rPr>
              <a:t>%MACRO</a:t>
            </a:r>
            <a:r>
              <a:rPr lang="en-US" sz="1800" dirty="0" smtClean="0">
                <a:solidFill>
                  <a:schemeClr val="accent6">
                    <a:lumMod val="40000"/>
                    <a:lumOff val="60000"/>
                  </a:schemeClr>
                </a:solidFill>
              </a:rPr>
              <a:t> </a:t>
            </a:r>
            <a:r>
              <a:rPr lang="en-US" sz="1800" dirty="0" smtClean="0"/>
              <a:t>VITALS(DAY, VISIT);</a:t>
            </a:r>
          </a:p>
          <a:p>
            <a:pPr>
              <a:buNone/>
            </a:pPr>
            <a:r>
              <a:rPr lang="en-US" sz="1800" dirty="0" smtClean="0"/>
              <a:t>DATA &amp;DAY._VITAL (KEEP=SUBJECTID MAX_CVPRESS&amp; WEIGHT&amp;DAY MAX_SBP&amp;DAY  MAX_DBP&amp;DAY MIN_DBP&amp;DAY MAX_HR&amp;DAY);</a:t>
            </a:r>
          </a:p>
          <a:p>
            <a:pPr>
              <a:buNone/>
            </a:pPr>
            <a:r>
              <a:rPr lang="en-US" sz="1800" dirty="0" smtClean="0"/>
              <a:t>SET FORM05T;</a:t>
            </a:r>
          </a:p>
          <a:p>
            <a:pPr>
              <a:buNone/>
            </a:pPr>
            <a:r>
              <a:rPr lang="en-US" sz="1800" dirty="0" smtClean="0"/>
              <a:t>IF ZVISITID=&amp;VISIT;</a:t>
            </a:r>
          </a:p>
          <a:p>
            <a:pPr>
              <a:buNone/>
            </a:pPr>
            <a:r>
              <a:rPr lang="en-US" sz="1800" dirty="0" smtClean="0"/>
              <a:t>MAX_CVPRESS&amp;DAY=MAX_CVPRESS;</a:t>
            </a:r>
          </a:p>
          <a:p>
            <a:pPr>
              <a:buNone/>
            </a:pPr>
            <a:r>
              <a:rPr lang="en-US" sz="1800" dirty="0" smtClean="0"/>
              <a:t>WEIGHT&amp;DAY=WEIGHT;</a:t>
            </a:r>
          </a:p>
          <a:p>
            <a:pPr>
              <a:buNone/>
            </a:pPr>
            <a:r>
              <a:rPr lang="en-US" sz="1800" dirty="0" smtClean="0"/>
              <a:t>MAX_SBP&amp;DAY=MAX_SBP;</a:t>
            </a:r>
          </a:p>
          <a:p>
            <a:pPr>
              <a:buNone/>
            </a:pPr>
            <a:r>
              <a:rPr lang="en-US" sz="1800" dirty="0" smtClean="0"/>
              <a:t>MAX_DBP&amp;DAY=MAX_DBP;</a:t>
            </a:r>
          </a:p>
          <a:p>
            <a:pPr>
              <a:buNone/>
            </a:pPr>
            <a:r>
              <a:rPr lang="en-US" sz="1800" dirty="0" smtClean="0"/>
              <a:t>MAX_HR&amp;DAY=MAX_HR;</a:t>
            </a:r>
          </a:p>
          <a:p>
            <a:pPr>
              <a:buNone/>
            </a:pPr>
            <a:r>
              <a:rPr lang="en-US" sz="1800" dirty="0" smtClean="0"/>
              <a:t> </a:t>
            </a:r>
            <a:endParaRPr lang="en-US" sz="1800" dirty="0" smtClean="0">
              <a:solidFill>
                <a:schemeClr val="accent6">
                  <a:lumMod val="40000"/>
                  <a:lumOff val="6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Vitals Data over time:</a:t>
            </a:r>
            <a:endParaRPr lang="en-US" dirty="0"/>
          </a:p>
        </p:txBody>
      </p:sp>
      <p:sp>
        <p:nvSpPr>
          <p:cNvPr id="3" name="Content Placeholder 2"/>
          <p:cNvSpPr>
            <a:spLocks noGrp="1"/>
          </p:cNvSpPr>
          <p:nvPr>
            <p:ph idx="1"/>
          </p:nvPr>
        </p:nvSpPr>
        <p:spPr>
          <a:xfrm>
            <a:off x="76200" y="1447800"/>
            <a:ext cx="8991600" cy="4572000"/>
          </a:xfrm>
        </p:spPr>
        <p:txBody>
          <a:bodyPr>
            <a:noAutofit/>
          </a:bodyPr>
          <a:lstStyle/>
          <a:p>
            <a:pPr>
              <a:buNone/>
            </a:pPr>
            <a:r>
              <a:rPr lang="en-US" sz="1800" dirty="0" smtClean="0"/>
              <a:t>LABEL MAX_CVPRESS&amp;DAY</a:t>
            </a:r>
            <a:r>
              <a:rPr lang="en-US" sz="1800" dirty="0" smtClean="0">
                <a:solidFill>
                  <a:schemeClr val="accent4">
                    <a:lumMod val="40000"/>
                    <a:lumOff val="60000"/>
                  </a:schemeClr>
                </a:solidFill>
              </a:rPr>
              <a:t>="MAXIMUM CENTRAL VENOUS PRESSURE&amp;DAY."</a:t>
            </a:r>
            <a:r>
              <a:rPr lang="en-US" sz="1800" dirty="0" smtClean="0"/>
              <a:t>;</a:t>
            </a:r>
          </a:p>
          <a:p>
            <a:pPr>
              <a:buNone/>
            </a:pPr>
            <a:r>
              <a:rPr lang="en-US" sz="1800" dirty="0" smtClean="0"/>
              <a:t>LABEL WEIGHT&amp;DAY=</a:t>
            </a:r>
            <a:r>
              <a:rPr lang="en-US" sz="1800" dirty="0" smtClean="0">
                <a:solidFill>
                  <a:schemeClr val="accent4">
                    <a:lumMod val="40000"/>
                    <a:lumOff val="60000"/>
                  </a:schemeClr>
                </a:solidFill>
              </a:rPr>
              <a:t>"WEIGHT&amp;DAY."</a:t>
            </a:r>
            <a:r>
              <a:rPr lang="en-US" sz="1800" dirty="0" smtClean="0"/>
              <a:t>;</a:t>
            </a:r>
          </a:p>
          <a:p>
            <a:pPr>
              <a:buNone/>
            </a:pPr>
            <a:r>
              <a:rPr lang="en-US" sz="1800" dirty="0" smtClean="0"/>
              <a:t>LABEL MAX_SBP&amp;DAY=</a:t>
            </a:r>
            <a:r>
              <a:rPr lang="en-US" sz="1800" dirty="0" smtClean="0">
                <a:solidFill>
                  <a:schemeClr val="accent4">
                    <a:lumMod val="40000"/>
                    <a:lumOff val="60000"/>
                  </a:schemeClr>
                </a:solidFill>
              </a:rPr>
              <a:t>"MAX SYSTOLIC BLOOD PRESSURE&amp;DAY."</a:t>
            </a:r>
            <a:r>
              <a:rPr lang="en-US" sz="1800" dirty="0" smtClean="0"/>
              <a:t>;</a:t>
            </a:r>
          </a:p>
          <a:p>
            <a:pPr>
              <a:buNone/>
            </a:pPr>
            <a:r>
              <a:rPr lang="en-US" sz="1800" dirty="0" smtClean="0"/>
              <a:t>LABEL MAX_DBP&amp;DAY=</a:t>
            </a:r>
            <a:r>
              <a:rPr lang="en-US" sz="1800" dirty="0" smtClean="0">
                <a:solidFill>
                  <a:schemeClr val="accent4">
                    <a:lumMod val="40000"/>
                    <a:lumOff val="60000"/>
                  </a:schemeClr>
                </a:solidFill>
              </a:rPr>
              <a:t>"MAX DIASTOLIC BLOOD PRESSURE&amp;DAY."</a:t>
            </a:r>
            <a:r>
              <a:rPr lang="en-US" sz="1800" dirty="0" smtClean="0"/>
              <a:t>;</a:t>
            </a:r>
          </a:p>
          <a:p>
            <a:pPr>
              <a:buNone/>
            </a:pPr>
            <a:r>
              <a:rPr lang="en-US" sz="1800" dirty="0" smtClean="0"/>
              <a:t>LABEL MAX_HR&amp;DAY=</a:t>
            </a:r>
            <a:r>
              <a:rPr lang="en-US" sz="1800" dirty="0" smtClean="0">
                <a:solidFill>
                  <a:schemeClr val="accent4">
                    <a:lumMod val="40000"/>
                    <a:lumOff val="60000"/>
                  </a:schemeClr>
                </a:solidFill>
              </a:rPr>
              <a:t>"MAX HEART RATE&amp;DAY."</a:t>
            </a:r>
            <a:r>
              <a:rPr lang="en-US" sz="1800" dirty="0" smtClean="0"/>
              <a:t>;</a:t>
            </a:r>
          </a:p>
          <a:p>
            <a:pPr>
              <a:buNone/>
            </a:pPr>
            <a:r>
              <a:rPr lang="en-US" sz="1800" dirty="0" smtClean="0"/>
              <a:t>RUN;</a:t>
            </a:r>
          </a:p>
          <a:p>
            <a:pPr>
              <a:buNone/>
            </a:pPr>
            <a:r>
              <a:rPr lang="en-US" sz="1800" dirty="0" smtClean="0"/>
              <a:t> </a:t>
            </a:r>
          </a:p>
          <a:p>
            <a:pPr>
              <a:buNone/>
            </a:pPr>
            <a:r>
              <a:rPr lang="en-US" sz="1800" dirty="0" smtClean="0"/>
              <a:t>PROC SORT DATA=&amp;DAY._VITAL; BY SUBJECTID; RUN;</a:t>
            </a:r>
          </a:p>
          <a:p>
            <a:pPr>
              <a:buNone/>
            </a:pPr>
            <a:r>
              <a:rPr lang="en-US" sz="1800" b="1" dirty="0" smtClean="0">
                <a:solidFill>
                  <a:schemeClr val="accent6">
                    <a:lumMod val="40000"/>
                    <a:lumOff val="60000"/>
                  </a:schemeClr>
                </a:solidFill>
              </a:rPr>
              <a:t>%MEND</a:t>
            </a:r>
            <a:r>
              <a:rPr lang="en-US" sz="1800" dirty="0" smtClean="0">
                <a:solidFill>
                  <a:schemeClr val="accent6">
                    <a:lumMod val="40000"/>
                    <a:lumOff val="60000"/>
                  </a:schemeClr>
                </a:solidFill>
              </a:rPr>
              <a:t> </a:t>
            </a:r>
            <a:r>
              <a:rPr lang="en-US" sz="1800" dirty="0" smtClean="0"/>
              <a:t>VITALS;</a:t>
            </a:r>
          </a:p>
          <a:p>
            <a:pPr>
              <a:buNone/>
            </a:pPr>
            <a:endParaRPr lang="en-US" sz="1800" dirty="0" smtClean="0">
              <a:solidFill>
                <a:schemeClr val="accent6">
                  <a:lumMod val="40000"/>
                  <a:lumOff val="6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Vitals Data over time:</a:t>
            </a:r>
            <a:endParaRPr lang="en-US" dirty="0"/>
          </a:p>
        </p:txBody>
      </p:sp>
      <p:sp>
        <p:nvSpPr>
          <p:cNvPr id="3" name="Content Placeholder 2"/>
          <p:cNvSpPr>
            <a:spLocks noGrp="1"/>
          </p:cNvSpPr>
          <p:nvPr>
            <p:ph idx="1"/>
          </p:nvPr>
        </p:nvSpPr>
        <p:spPr>
          <a:xfrm>
            <a:off x="914400" y="1447800"/>
            <a:ext cx="7848600" cy="4572000"/>
          </a:xfrm>
        </p:spPr>
        <p:txBody>
          <a:bodyPr>
            <a:noAutofit/>
          </a:bodyPr>
          <a:lstStyle/>
          <a:p>
            <a:pPr>
              <a:buNone/>
            </a:pPr>
            <a:r>
              <a:rPr lang="en-US" sz="1800" dirty="0" smtClean="0">
                <a:solidFill>
                  <a:srgbClr val="92D050"/>
                </a:solidFill>
              </a:rPr>
              <a:t>*CALLING MACRO TO CREATE THE DATA SETS FOR VITALS;</a:t>
            </a:r>
          </a:p>
          <a:p>
            <a:pPr>
              <a:buNone/>
            </a:pPr>
            <a:r>
              <a:rPr lang="en-US" sz="1800" dirty="0" smtClean="0"/>
              <a:t>%</a:t>
            </a:r>
            <a:r>
              <a:rPr lang="en-US" sz="1800" b="1" i="1" dirty="0" smtClean="0"/>
              <a:t>VITALS</a:t>
            </a:r>
            <a:r>
              <a:rPr lang="en-US" sz="1800" dirty="0" smtClean="0"/>
              <a:t> (BASE, </a:t>
            </a:r>
            <a:r>
              <a:rPr lang="en-US" sz="1800" b="1" dirty="0" smtClean="0"/>
              <a:t>1</a:t>
            </a:r>
            <a:r>
              <a:rPr lang="en-US" sz="1800" dirty="0" smtClean="0"/>
              <a:t>);</a:t>
            </a:r>
          </a:p>
          <a:p>
            <a:pPr>
              <a:buNone/>
            </a:pPr>
            <a:r>
              <a:rPr lang="en-US" sz="1800" dirty="0" smtClean="0"/>
              <a:t>%</a:t>
            </a:r>
            <a:r>
              <a:rPr lang="en-US" sz="1800" b="1" i="1" dirty="0" smtClean="0"/>
              <a:t>VITALS</a:t>
            </a:r>
            <a:r>
              <a:rPr lang="en-US" sz="1800" dirty="0" smtClean="0"/>
              <a:t> (D1, </a:t>
            </a:r>
            <a:r>
              <a:rPr lang="en-US" sz="1800" b="1" dirty="0" smtClean="0"/>
              <a:t>2</a:t>
            </a:r>
            <a:r>
              <a:rPr lang="en-US" sz="1800" dirty="0" smtClean="0"/>
              <a:t>);</a:t>
            </a:r>
          </a:p>
          <a:p>
            <a:pPr>
              <a:buNone/>
            </a:pPr>
            <a:r>
              <a:rPr lang="en-US" sz="1800" dirty="0" smtClean="0"/>
              <a:t>%</a:t>
            </a:r>
            <a:r>
              <a:rPr lang="en-US" sz="1800" b="1" i="1" dirty="0" smtClean="0"/>
              <a:t>VITALS</a:t>
            </a:r>
            <a:r>
              <a:rPr lang="en-US" sz="1800" dirty="0" smtClean="0"/>
              <a:t> (D2, </a:t>
            </a:r>
            <a:r>
              <a:rPr lang="en-US" sz="1800" b="1" dirty="0" smtClean="0"/>
              <a:t>3</a:t>
            </a:r>
            <a:r>
              <a:rPr lang="en-US" sz="1800" dirty="0" smtClean="0"/>
              <a:t>);</a:t>
            </a:r>
          </a:p>
          <a:p>
            <a:pPr>
              <a:buNone/>
            </a:pPr>
            <a:r>
              <a:rPr lang="en-US" sz="1800" dirty="0" smtClean="0"/>
              <a:t>%</a:t>
            </a:r>
            <a:r>
              <a:rPr lang="en-US" sz="1800" b="1" i="1" dirty="0" smtClean="0"/>
              <a:t>VITALS</a:t>
            </a:r>
            <a:r>
              <a:rPr lang="en-US" sz="1800" dirty="0" smtClean="0"/>
              <a:t> (D3, </a:t>
            </a:r>
            <a:r>
              <a:rPr lang="en-US" sz="1800" b="1" dirty="0" smtClean="0"/>
              <a:t>4</a:t>
            </a:r>
            <a:r>
              <a:rPr lang="en-US" sz="1800" dirty="0" smtClean="0"/>
              <a:t>);</a:t>
            </a:r>
          </a:p>
          <a:p>
            <a:pPr>
              <a:buNone/>
            </a:pPr>
            <a:r>
              <a:rPr lang="en-US" sz="1800" dirty="0" smtClean="0"/>
              <a:t>%</a:t>
            </a:r>
            <a:r>
              <a:rPr lang="en-US" sz="1800" b="1" i="1" dirty="0" smtClean="0"/>
              <a:t>VITALS</a:t>
            </a:r>
            <a:r>
              <a:rPr lang="en-US" sz="1800" dirty="0" smtClean="0"/>
              <a:t> (D4, </a:t>
            </a:r>
            <a:r>
              <a:rPr lang="en-US" sz="1800" b="1" dirty="0" smtClean="0"/>
              <a:t>5</a:t>
            </a:r>
            <a:r>
              <a:rPr lang="en-US" sz="1800" dirty="0" smtClean="0"/>
              <a:t>);</a:t>
            </a:r>
          </a:p>
          <a:p>
            <a:pPr>
              <a:buNone/>
            </a:pPr>
            <a:r>
              <a:rPr lang="en-US" sz="1800" dirty="0" smtClean="0"/>
              <a:t>%</a:t>
            </a:r>
            <a:r>
              <a:rPr lang="en-US" sz="1800" b="1" i="1" dirty="0" smtClean="0"/>
              <a:t>VITALS</a:t>
            </a:r>
            <a:r>
              <a:rPr lang="en-US" sz="1800" dirty="0" smtClean="0"/>
              <a:t> (D5, </a:t>
            </a:r>
            <a:r>
              <a:rPr lang="en-US" sz="1800" b="1" dirty="0" smtClean="0"/>
              <a:t>6</a:t>
            </a:r>
            <a:r>
              <a:rPr lang="en-US" sz="1800" dirty="0" smtClean="0"/>
              <a:t>);</a:t>
            </a:r>
          </a:p>
          <a:p>
            <a:pPr>
              <a:buNone/>
            </a:pPr>
            <a:r>
              <a:rPr lang="en-US" sz="1800" dirty="0" smtClean="0"/>
              <a:t>%</a:t>
            </a:r>
            <a:r>
              <a:rPr lang="en-US" sz="1800" b="1" i="1" dirty="0" smtClean="0"/>
              <a:t>VITALS</a:t>
            </a:r>
            <a:r>
              <a:rPr lang="en-US" sz="1800" dirty="0" smtClean="0"/>
              <a:t> (D6, </a:t>
            </a:r>
            <a:r>
              <a:rPr lang="en-US" sz="1800" b="1" dirty="0" smtClean="0"/>
              <a:t>7</a:t>
            </a:r>
            <a:r>
              <a:rPr lang="en-US" sz="1800" dirty="0" smtClean="0"/>
              <a:t>);</a:t>
            </a:r>
          </a:p>
          <a:p>
            <a:pPr>
              <a:buNone/>
            </a:pPr>
            <a:r>
              <a:rPr lang="en-US" sz="1800" dirty="0" smtClean="0"/>
              <a:t>%</a:t>
            </a:r>
            <a:r>
              <a:rPr lang="en-US" sz="1800" b="1" i="1" dirty="0" smtClean="0"/>
              <a:t>VITALS</a:t>
            </a:r>
            <a:r>
              <a:rPr lang="en-US" sz="1800" dirty="0" smtClean="0"/>
              <a:t> (D7, </a:t>
            </a:r>
            <a:r>
              <a:rPr lang="en-US" sz="1800" b="1" dirty="0" smtClean="0"/>
              <a:t>8</a:t>
            </a:r>
            <a:r>
              <a:rPr lang="en-US" sz="1800" dirty="0" smtClean="0"/>
              <a:t>);</a:t>
            </a:r>
          </a:p>
          <a:p>
            <a:pPr>
              <a:buNone/>
            </a:pPr>
            <a:endParaRPr lang="en-US" sz="1800" dirty="0" smtClean="0">
              <a:solidFill>
                <a:schemeClr val="accent6">
                  <a:lumMod val="40000"/>
                  <a:lumOff val="6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Vitals Data over time:</a:t>
            </a:r>
            <a:endParaRPr lang="en-US" dirty="0"/>
          </a:p>
        </p:txBody>
      </p:sp>
      <p:sp>
        <p:nvSpPr>
          <p:cNvPr id="3" name="Content Placeholder 2"/>
          <p:cNvSpPr>
            <a:spLocks noGrp="1"/>
          </p:cNvSpPr>
          <p:nvPr>
            <p:ph idx="1"/>
          </p:nvPr>
        </p:nvSpPr>
        <p:spPr>
          <a:xfrm>
            <a:off x="914400" y="1447800"/>
            <a:ext cx="7848600" cy="4572000"/>
          </a:xfrm>
        </p:spPr>
        <p:txBody>
          <a:bodyPr>
            <a:noAutofit/>
          </a:bodyPr>
          <a:lstStyle/>
          <a:p>
            <a:pPr>
              <a:buNone/>
            </a:pPr>
            <a:r>
              <a:rPr lang="en-US" sz="1800" dirty="0" smtClean="0">
                <a:solidFill>
                  <a:srgbClr val="92D050"/>
                </a:solidFill>
              </a:rPr>
              <a:t>/*MACRO TO CREATE NEW VARIABLES TO BE USED IN MERED DATA SET TO CALCULATE DIFFERENCE EACH DAY FROM BASELINE*/</a:t>
            </a:r>
          </a:p>
          <a:p>
            <a:pPr>
              <a:buNone/>
            </a:pPr>
            <a:endParaRPr lang="en-US" sz="1800" b="1" dirty="0" smtClean="0">
              <a:solidFill>
                <a:schemeClr val="accent6">
                  <a:lumMod val="40000"/>
                  <a:lumOff val="60000"/>
                </a:schemeClr>
              </a:solidFill>
            </a:endParaRPr>
          </a:p>
          <a:p>
            <a:pPr>
              <a:buNone/>
            </a:pPr>
            <a:r>
              <a:rPr lang="en-US" sz="1800" b="1" dirty="0" smtClean="0">
                <a:solidFill>
                  <a:schemeClr val="accent6">
                    <a:lumMod val="40000"/>
                    <a:lumOff val="60000"/>
                  </a:schemeClr>
                </a:solidFill>
              </a:rPr>
              <a:t>%MACRO</a:t>
            </a:r>
            <a:r>
              <a:rPr lang="en-US" sz="1800" dirty="0" smtClean="0">
                <a:solidFill>
                  <a:schemeClr val="accent6">
                    <a:lumMod val="40000"/>
                    <a:lumOff val="60000"/>
                  </a:schemeClr>
                </a:solidFill>
              </a:rPr>
              <a:t> </a:t>
            </a:r>
            <a:r>
              <a:rPr lang="en-US" sz="1800" dirty="0" smtClean="0"/>
              <a:t>CHANGES(NEWVAR, VAR1, VAR2, VITAL, DAY);</a:t>
            </a:r>
          </a:p>
          <a:p>
            <a:pPr>
              <a:buNone/>
            </a:pPr>
            <a:r>
              <a:rPr lang="en-US" sz="1800" dirty="0" smtClean="0"/>
              <a:t>IF &amp;VAR1 NE </a:t>
            </a:r>
            <a:r>
              <a:rPr lang="en-US" sz="1800" b="1" dirty="0" smtClean="0"/>
              <a:t>.</a:t>
            </a:r>
            <a:r>
              <a:rPr lang="en-US" sz="1800" dirty="0" smtClean="0"/>
              <a:t> AND &amp;VAR2 NE </a:t>
            </a:r>
            <a:r>
              <a:rPr lang="en-US" sz="1800" b="1" dirty="0" smtClean="0"/>
              <a:t>.</a:t>
            </a:r>
            <a:r>
              <a:rPr lang="en-US" sz="1800" dirty="0" smtClean="0"/>
              <a:t> THEN </a:t>
            </a:r>
            <a:r>
              <a:rPr lang="en-US" sz="1800" dirty="0" smtClean="0">
                <a:solidFill>
                  <a:schemeClr val="accent6">
                    <a:lumMod val="40000"/>
                    <a:lumOff val="60000"/>
                  </a:schemeClr>
                </a:solidFill>
              </a:rPr>
              <a:t>%DO</a:t>
            </a:r>
            <a:r>
              <a:rPr lang="en-US" sz="1800" dirty="0" smtClean="0"/>
              <a:t>;</a:t>
            </a:r>
          </a:p>
          <a:p>
            <a:pPr>
              <a:buNone/>
            </a:pPr>
            <a:r>
              <a:rPr lang="en-US" sz="1800" dirty="0" smtClean="0"/>
              <a:t>	&amp;NEWVAR=&amp;VAR1-&amp;VAR2;</a:t>
            </a:r>
          </a:p>
          <a:p>
            <a:pPr>
              <a:buNone/>
            </a:pPr>
            <a:r>
              <a:rPr lang="en-US" sz="1800" dirty="0" smtClean="0"/>
              <a:t>	</a:t>
            </a:r>
            <a:r>
              <a:rPr lang="en-US" sz="1800" dirty="0" smtClean="0">
                <a:solidFill>
                  <a:schemeClr val="accent6">
                    <a:lumMod val="40000"/>
                    <a:lumOff val="60000"/>
                  </a:schemeClr>
                </a:solidFill>
              </a:rPr>
              <a:t>%END</a:t>
            </a:r>
            <a:r>
              <a:rPr lang="en-US" sz="1800" dirty="0" smtClean="0"/>
              <a:t>;</a:t>
            </a:r>
          </a:p>
          <a:p>
            <a:pPr>
              <a:buNone/>
            </a:pPr>
            <a:r>
              <a:rPr lang="en-US" sz="1800" dirty="0" smtClean="0"/>
              <a:t>LABEL &amp;NEWVAR=</a:t>
            </a:r>
            <a:r>
              <a:rPr lang="en-US" sz="1800" dirty="0" smtClean="0">
                <a:solidFill>
                  <a:schemeClr val="accent4">
                    <a:lumMod val="40000"/>
                    <a:lumOff val="60000"/>
                  </a:schemeClr>
                </a:solidFill>
              </a:rPr>
              <a:t>"CHANGE IN &amp;VITAL. FROM BASELINE TO &amp;DAY."</a:t>
            </a:r>
            <a:r>
              <a:rPr lang="en-US" sz="1800" dirty="0" smtClean="0"/>
              <a:t>;</a:t>
            </a:r>
          </a:p>
          <a:p>
            <a:pPr>
              <a:buNone/>
            </a:pPr>
            <a:r>
              <a:rPr lang="en-US" sz="1800" b="1" dirty="0" smtClean="0">
                <a:solidFill>
                  <a:schemeClr val="accent6">
                    <a:lumMod val="40000"/>
                    <a:lumOff val="60000"/>
                  </a:schemeClr>
                </a:solidFill>
              </a:rPr>
              <a:t>%MEND</a:t>
            </a:r>
            <a:r>
              <a:rPr lang="en-US" sz="1800" dirty="0" smtClean="0">
                <a:solidFill>
                  <a:schemeClr val="accent6">
                    <a:lumMod val="40000"/>
                    <a:lumOff val="60000"/>
                  </a:schemeClr>
                </a:solidFill>
              </a:rPr>
              <a:t> </a:t>
            </a:r>
            <a:r>
              <a:rPr lang="en-US" sz="1800" dirty="0" smtClean="0"/>
              <a:t>CHANGES;</a:t>
            </a:r>
          </a:p>
          <a:p>
            <a:pPr>
              <a:buNone/>
            </a:pPr>
            <a:endParaRPr lang="en-US" sz="1800" dirty="0" smtClean="0">
              <a:solidFill>
                <a:schemeClr val="accent6">
                  <a:lumMod val="40000"/>
                  <a:lumOff val="6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 TABULATE for Categorical Variables:</a:t>
            </a:r>
            <a:endParaRPr lang="en-US" dirty="0"/>
          </a:p>
        </p:txBody>
      </p:sp>
      <p:sp>
        <p:nvSpPr>
          <p:cNvPr id="3" name="Content Placeholder 2"/>
          <p:cNvSpPr>
            <a:spLocks noGrp="1"/>
          </p:cNvSpPr>
          <p:nvPr>
            <p:ph idx="1"/>
          </p:nvPr>
        </p:nvSpPr>
        <p:spPr>
          <a:xfrm>
            <a:off x="914400" y="1752600"/>
            <a:ext cx="7848600" cy="4572000"/>
          </a:xfrm>
        </p:spPr>
        <p:txBody>
          <a:bodyPr>
            <a:noAutofit/>
          </a:bodyPr>
          <a:lstStyle/>
          <a:p>
            <a:pPr>
              <a:buNone/>
            </a:pPr>
            <a:r>
              <a:rPr lang="en-US" sz="1400" dirty="0" smtClean="0">
                <a:solidFill>
                  <a:srgbClr val="92D050"/>
                </a:solidFill>
              </a:rPr>
              <a:t>*CATEGORICAL MACRO BY TREATMENT GROUP;</a:t>
            </a:r>
          </a:p>
          <a:p>
            <a:pPr>
              <a:buNone/>
            </a:pPr>
            <a:r>
              <a:rPr lang="en-US" sz="1400" b="1" dirty="0" smtClean="0">
                <a:solidFill>
                  <a:schemeClr val="accent6">
                    <a:lumMod val="40000"/>
                    <a:lumOff val="60000"/>
                  </a:schemeClr>
                </a:solidFill>
              </a:rPr>
              <a:t>%MACRO</a:t>
            </a:r>
            <a:r>
              <a:rPr lang="en-US" sz="1400" dirty="0" smtClean="0">
                <a:solidFill>
                  <a:schemeClr val="accent6">
                    <a:lumMod val="40000"/>
                    <a:lumOff val="60000"/>
                  </a:schemeClr>
                </a:solidFill>
              </a:rPr>
              <a:t> </a:t>
            </a:r>
            <a:r>
              <a:rPr lang="en-US" sz="1400" dirty="0" smtClean="0"/>
              <a:t>CATEGORY( INDATA, MYVAR, MYTITLE) ;</a:t>
            </a:r>
          </a:p>
          <a:p>
            <a:pPr>
              <a:buNone/>
            </a:pPr>
            <a:r>
              <a:rPr lang="en-US" sz="1400" dirty="0" smtClean="0"/>
              <a:t>DATA INDATA;SET &amp;INDATA; RUN;</a:t>
            </a:r>
          </a:p>
          <a:p>
            <a:pPr>
              <a:buNone/>
            </a:pPr>
            <a:r>
              <a:rPr lang="en-US" sz="1400" dirty="0" smtClean="0"/>
              <a:t>PROC TABULATE DATA=INDATA MISSING FORMAT=</a:t>
            </a:r>
            <a:r>
              <a:rPr lang="en-US" sz="1400" b="1" dirty="0" smtClean="0"/>
              <a:t>7.0</a:t>
            </a:r>
            <a:r>
              <a:rPr lang="en-US" sz="1400" dirty="0" smtClean="0"/>
              <a:t> STYLE=[FONT_SIZE=</a:t>
            </a:r>
            <a:r>
              <a:rPr lang="en-US" sz="1400" b="1" dirty="0" smtClean="0"/>
              <a:t>1.5</a:t>
            </a:r>
            <a:r>
              <a:rPr lang="en-US" sz="1400" dirty="0" smtClean="0"/>
              <a:t>];</a:t>
            </a:r>
          </a:p>
          <a:p>
            <a:pPr>
              <a:buNone/>
            </a:pPr>
            <a:r>
              <a:rPr lang="en-US" sz="1400" dirty="0" smtClean="0"/>
              <a:t>   CLASS &amp;MYVAR ZTREATMENTCODE /STYLE=[FONT_SIZE=</a:t>
            </a:r>
            <a:r>
              <a:rPr lang="en-US" sz="1400" b="1" dirty="0" smtClean="0"/>
              <a:t>1.5</a:t>
            </a:r>
            <a:r>
              <a:rPr lang="en-US" sz="1400" dirty="0" smtClean="0"/>
              <a:t> FOREGROUND=BLACK BACKGROUND=WHITE] ;</a:t>
            </a:r>
          </a:p>
          <a:p>
            <a:pPr>
              <a:buNone/>
            </a:pPr>
            <a:r>
              <a:rPr lang="en-US" sz="1400" dirty="0" smtClean="0"/>
              <a:t>   TABLE ALL="ALL SUBJECTS" &amp;MYVAR=" ", </a:t>
            </a:r>
          </a:p>
          <a:p>
            <a:pPr>
              <a:buNone/>
            </a:pPr>
            <a:r>
              <a:rPr lang="en-US" sz="1400" dirty="0" smtClean="0"/>
              <a:t>				(ZTREATMENTCODE ALL="ALL GROUPS")*(N PCTN&lt;&amp;</a:t>
            </a:r>
            <a:r>
              <a:rPr lang="en-US" sz="1400" dirty="0" err="1" smtClean="0"/>
              <a:t>myvar</a:t>
            </a:r>
            <a:r>
              <a:rPr lang="en-US" sz="1400" dirty="0" smtClean="0"/>
              <a:t> ALL&gt;*F=PCTFMT7.)</a:t>
            </a:r>
          </a:p>
          <a:p>
            <a:pPr>
              <a:buNone/>
            </a:pPr>
            <a:r>
              <a:rPr lang="en-US" sz="1400" dirty="0" smtClean="0"/>
              <a:t>         /BOX=[LABEL="&amp;MYTITLE"</a:t>
            </a:r>
          </a:p>
          <a:p>
            <a:pPr>
              <a:buNone/>
            </a:pPr>
            <a:r>
              <a:rPr lang="en-US" sz="1400" dirty="0" smtClean="0"/>
              <a:t>          STYLE=[FONT_SIZE=</a:t>
            </a:r>
            <a:r>
              <a:rPr lang="en-US" sz="1400" b="1" dirty="0" smtClean="0"/>
              <a:t>1.5</a:t>
            </a:r>
            <a:r>
              <a:rPr lang="en-US" sz="1400" dirty="0" smtClean="0"/>
              <a:t> FOREGROUND=BLACK BACKGROUND=WHITE]]</a:t>
            </a:r>
          </a:p>
          <a:p>
            <a:pPr>
              <a:buNone/>
            </a:pPr>
            <a:r>
              <a:rPr lang="en-US" sz="1400" dirty="0" smtClean="0"/>
              <a:t>          MISSTEXT="0" PRINTMISS;</a:t>
            </a:r>
          </a:p>
          <a:p>
            <a:pPr>
              <a:buNone/>
            </a:pPr>
            <a:r>
              <a:rPr lang="en-US" sz="1400" dirty="0" smtClean="0"/>
              <a:t>   LABEL ZTREATMENTCODE="TREATMENT GROUP";</a:t>
            </a:r>
          </a:p>
          <a:p>
            <a:pPr>
              <a:buNone/>
            </a:pPr>
            <a:r>
              <a:rPr lang="en-US" sz="1400" dirty="0" smtClean="0"/>
              <a:t>   KEYLABEL N="N" PCTN="PERCENT";</a:t>
            </a:r>
          </a:p>
          <a:p>
            <a:pPr>
              <a:buNone/>
            </a:pPr>
            <a:r>
              <a:rPr lang="en-US" sz="1400" dirty="0" smtClean="0"/>
              <a:t>   CLASSLEV &amp;MYVAR ZTREATMENTCODE /STYLE=[FONT_SIZE=</a:t>
            </a:r>
            <a:r>
              <a:rPr lang="en-US" sz="1400" b="1" dirty="0" smtClean="0"/>
              <a:t>1.5</a:t>
            </a:r>
            <a:r>
              <a:rPr lang="en-US" sz="1400" dirty="0" smtClean="0"/>
              <a:t> FOREGROUND=BLACK BACKGROUND=WHITE];</a:t>
            </a:r>
          </a:p>
          <a:p>
            <a:pPr>
              <a:buNone/>
            </a:pPr>
            <a:r>
              <a:rPr lang="en-US" sz="1400" dirty="0" smtClean="0"/>
              <a:t>   KEYWORD ALL N PCTN /STYLE=[FONT_SIZE=</a:t>
            </a:r>
            <a:r>
              <a:rPr lang="en-US" sz="1400" b="1" dirty="0" smtClean="0"/>
              <a:t>1.5</a:t>
            </a:r>
            <a:r>
              <a:rPr lang="en-US" sz="1400" dirty="0" smtClean="0"/>
              <a:t> FOREGROUND=BLACK BACKGROUND=WHITE];</a:t>
            </a:r>
          </a:p>
          <a:p>
            <a:pPr>
              <a:buNone/>
            </a:pPr>
            <a:r>
              <a:rPr lang="en-US" sz="1400" dirty="0" smtClean="0"/>
              <a:t>RUN;</a:t>
            </a:r>
          </a:p>
          <a:p>
            <a:pPr>
              <a:buNone/>
            </a:pPr>
            <a:r>
              <a:rPr lang="en-US" sz="1400" b="1" dirty="0" smtClean="0">
                <a:solidFill>
                  <a:schemeClr val="accent6">
                    <a:lumMod val="40000"/>
                    <a:lumOff val="60000"/>
                  </a:schemeClr>
                </a:solidFill>
              </a:rPr>
              <a:t>%MEND</a:t>
            </a:r>
            <a:r>
              <a:rPr lang="en-US" sz="1400" dirty="0" smtClean="0">
                <a:solidFill>
                  <a:schemeClr val="accent6">
                    <a:lumMod val="40000"/>
                    <a:lumOff val="60000"/>
                  </a:schemeClr>
                </a:solidFill>
              </a:rPr>
              <a:t>;</a:t>
            </a:r>
            <a:endParaRPr lang="en-US" sz="1400" dirty="0">
              <a:solidFill>
                <a:schemeClr val="accent6">
                  <a:lumMod val="40000"/>
                  <a:lumOff val="6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33402" y="1981201"/>
          <a:ext cx="8229600" cy="2971799"/>
        </p:xfrm>
        <a:graphic>
          <a:graphicData uri="http://schemas.openxmlformats.org/drawingml/2006/table">
            <a:tbl>
              <a:tblPr/>
              <a:tblGrid>
                <a:gridCol w="1261556"/>
                <a:gridCol w="1261556"/>
                <a:gridCol w="711548"/>
                <a:gridCol w="711548"/>
                <a:gridCol w="711548"/>
                <a:gridCol w="711548"/>
                <a:gridCol w="711548"/>
                <a:gridCol w="711548"/>
                <a:gridCol w="718600"/>
                <a:gridCol w="718600"/>
              </a:tblGrid>
              <a:tr h="516500">
                <a:tc rowSpan="3" gridSpan="2">
                  <a:txBody>
                    <a:bodyPr/>
                    <a:lstStyle/>
                    <a:p>
                      <a:pPr marL="0" marR="0" algn="ctr">
                        <a:spcBef>
                          <a:spcPts val="335"/>
                        </a:spcBef>
                        <a:spcAft>
                          <a:spcPts val="335"/>
                        </a:spcAft>
                      </a:pP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000000"/>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rowSpan="3" hMerge="1">
                  <a:txBody>
                    <a:bodyPr/>
                    <a:lstStyle/>
                    <a:p>
                      <a:endParaRPr lang="en-US"/>
                    </a:p>
                  </a:txBody>
                  <a:tcPr/>
                </a:tc>
                <a:tc gridSpan="6">
                  <a:txBody>
                    <a:bodyPr/>
                    <a:lstStyle/>
                    <a:p>
                      <a:pPr marL="0" marR="0" algn="ctr">
                        <a:spcBef>
                          <a:spcPts val="335"/>
                        </a:spcBef>
                        <a:spcAft>
                          <a:spcPts val="335"/>
                        </a:spcAft>
                      </a:pPr>
                      <a:r>
                        <a:rPr lang="en-US" sz="1400" b="1" dirty="0">
                          <a:solidFill>
                            <a:srgbClr val="000000"/>
                          </a:solidFill>
                          <a:latin typeface="Arial" pitchFamily="34" charset="0"/>
                          <a:ea typeface="Times New Roman"/>
                          <a:cs typeface="Arial" pitchFamily="34" charset="0"/>
                        </a:rPr>
                        <a:t>TREATMENT GROUP</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p>
                      <a:pPr marL="0" marR="0" algn="ctr">
                        <a:spcBef>
                          <a:spcPts val="335"/>
                        </a:spcBef>
                        <a:spcAft>
                          <a:spcPts val="335"/>
                        </a:spcAft>
                      </a:pPr>
                      <a:r>
                        <a:rPr lang="en-US" sz="1400" b="1" dirty="0">
                          <a:solidFill>
                            <a:srgbClr val="000000"/>
                          </a:solidFill>
                          <a:latin typeface="Arial" pitchFamily="34" charset="0"/>
                          <a:ea typeface="Times New Roman"/>
                          <a:cs typeface="Arial" pitchFamily="34" charset="0"/>
                        </a:rPr>
                        <a:t>ALL GROUPS</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rowSpan="2" hMerge="1">
                  <a:txBody>
                    <a:bodyPr/>
                    <a:lstStyle/>
                    <a:p>
                      <a:endParaRPr lang="en-US"/>
                    </a:p>
                  </a:txBody>
                  <a:tcPr/>
                </a:tc>
              </a:tr>
              <a:tr h="640523">
                <a:tc gridSpan="2" vMerge="1">
                  <a:txBody>
                    <a:bodyPr/>
                    <a:lstStyle/>
                    <a:p>
                      <a:endParaRPr lang="en-US"/>
                    </a:p>
                  </a:txBody>
                  <a:tcPr/>
                </a:tc>
                <a:tc hMerge="1" vMerge="1">
                  <a:txBody>
                    <a:bodyPr/>
                    <a:lstStyle/>
                    <a:p>
                      <a:endParaRPr lang="en-US"/>
                    </a:p>
                  </a:txBody>
                  <a:tcPr/>
                </a:tc>
                <a:tc gridSpan="2">
                  <a:txBody>
                    <a:bodyPr/>
                    <a:lstStyle/>
                    <a:p>
                      <a:pPr marL="0" marR="0" algn="ctr">
                        <a:spcBef>
                          <a:spcPts val="335"/>
                        </a:spcBef>
                        <a:spcAft>
                          <a:spcPts val="335"/>
                        </a:spcAft>
                      </a:pPr>
                      <a:r>
                        <a:rPr lang="en-US" sz="1400" b="1">
                          <a:solidFill>
                            <a:srgbClr val="000000"/>
                          </a:solidFill>
                          <a:latin typeface="Arial" pitchFamily="34" charset="0"/>
                          <a:ea typeface="Times New Roman"/>
                          <a:cs typeface="Arial" pitchFamily="34" charset="0"/>
                        </a:rPr>
                        <a:t>TIER 1 (0.625 G/KG)</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marL="0" marR="0" algn="ctr">
                        <a:spcBef>
                          <a:spcPts val="335"/>
                        </a:spcBef>
                        <a:spcAft>
                          <a:spcPts val="335"/>
                        </a:spcAft>
                      </a:pPr>
                      <a:r>
                        <a:rPr lang="en-US" sz="1400" b="1" dirty="0">
                          <a:solidFill>
                            <a:srgbClr val="000000"/>
                          </a:solidFill>
                          <a:latin typeface="Arial" pitchFamily="34" charset="0"/>
                          <a:ea typeface="Times New Roman"/>
                          <a:cs typeface="Arial" pitchFamily="34" charset="0"/>
                        </a:rPr>
                        <a:t>TIER 2 (1.25  G/KG)</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marL="0" marR="0" algn="ctr">
                        <a:spcBef>
                          <a:spcPts val="335"/>
                        </a:spcBef>
                        <a:spcAft>
                          <a:spcPts val="335"/>
                        </a:spcAft>
                      </a:pPr>
                      <a:r>
                        <a:rPr lang="en-US" sz="1400" b="1" dirty="0">
                          <a:solidFill>
                            <a:srgbClr val="000000"/>
                          </a:solidFill>
                          <a:latin typeface="Arial" pitchFamily="34" charset="0"/>
                          <a:ea typeface="Times New Roman"/>
                          <a:cs typeface="Arial" pitchFamily="34" charset="0"/>
                        </a:rPr>
                        <a:t>TIER 3 (1.875 G/KG)</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640523">
                <a:tc gridSpan="2" vMerge="1">
                  <a:txBody>
                    <a:bodyPr/>
                    <a:lstStyle/>
                    <a:p>
                      <a:endParaRPr lang="en-US"/>
                    </a:p>
                  </a:txBody>
                  <a:tcPr/>
                </a:tc>
                <a:tc hMerge="1" vMerge="1">
                  <a:txBody>
                    <a:bodyPr/>
                    <a:lstStyle/>
                    <a:p>
                      <a:endParaRPr lang="en-US"/>
                    </a:p>
                  </a:txBody>
                  <a:tcPr/>
                </a:tc>
                <a:tc>
                  <a:txBody>
                    <a:bodyPr/>
                    <a:lstStyle/>
                    <a:p>
                      <a:pPr marL="0" marR="0" algn="ctr">
                        <a:spcBef>
                          <a:spcPts val="335"/>
                        </a:spcBef>
                        <a:spcAft>
                          <a:spcPts val="335"/>
                        </a:spcAft>
                      </a:pPr>
                      <a:r>
                        <a:rPr lang="en-US" sz="1400" b="1">
                          <a:solidFill>
                            <a:srgbClr val="000000"/>
                          </a:solidFill>
                          <a:latin typeface="Arial" pitchFamily="34" charset="0"/>
                          <a:ea typeface="Times New Roman"/>
                          <a:cs typeface="Arial" pitchFamily="34" charset="0"/>
                        </a:rPr>
                        <a:t>N</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400" b="1">
                          <a:solidFill>
                            <a:srgbClr val="000000"/>
                          </a:solidFill>
                          <a:latin typeface="Arial" pitchFamily="34" charset="0"/>
                          <a:ea typeface="Times New Roman"/>
                          <a:cs typeface="Arial" pitchFamily="34" charset="0"/>
                        </a:rPr>
                        <a:t>PERCENT</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400" b="1">
                          <a:solidFill>
                            <a:srgbClr val="000000"/>
                          </a:solidFill>
                          <a:latin typeface="Arial" pitchFamily="34" charset="0"/>
                          <a:ea typeface="Times New Roman"/>
                          <a:cs typeface="Arial" pitchFamily="34" charset="0"/>
                        </a:rPr>
                        <a:t>N</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400" b="1">
                          <a:solidFill>
                            <a:srgbClr val="000000"/>
                          </a:solidFill>
                          <a:latin typeface="Arial" pitchFamily="34" charset="0"/>
                          <a:ea typeface="Times New Roman"/>
                          <a:cs typeface="Arial" pitchFamily="34" charset="0"/>
                        </a:rPr>
                        <a:t>PERCENT</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400" b="1">
                          <a:solidFill>
                            <a:srgbClr val="000000"/>
                          </a:solidFill>
                          <a:latin typeface="Arial" pitchFamily="34" charset="0"/>
                          <a:ea typeface="Times New Roman"/>
                          <a:cs typeface="Arial" pitchFamily="34" charset="0"/>
                        </a:rPr>
                        <a:t>N</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400" b="1">
                          <a:solidFill>
                            <a:srgbClr val="000000"/>
                          </a:solidFill>
                          <a:latin typeface="Arial" pitchFamily="34" charset="0"/>
                          <a:ea typeface="Times New Roman"/>
                          <a:cs typeface="Arial" pitchFamily="34" charset="0"/>
                        </a:rPr>
                        <a:t>PERCENT</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400" b="1" dirty="0">
                          <a:solidFill>
                            <a:srgbClr val="000000"/>
                          </a:solidFill>
                          <a:latin typeface="Arial" pitchFamily="34" charset="0"/>
                          <a:ea typeface="Times New Roman"/>
                          <a:cs typeface="Arial" pitchFamily="34" charset="0"/>
                        </a:rPr>
                        <a:t>N</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400" b="1" dirty="0">
                          <a:solidFill>
                            <a:srgbClr val="000000"/>
                          </a:solidFill>
                          <a:latin typeface="Arial" pitchFamily="34" charset="0"/>
                          <a:ea typeface="Times New Roman"/>
                          <a:cs typeface="Arial" pitchFamily="34" charset="0"/>
                        </a:rPr>
                        <a:t>PERCENT</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533729">
                <a:tc rowSpan="3">
                  <a:txBody>
                    <a:bodyPr/>
                    <a:lstStyle/>
                    <a:p>
                      <a:pPr marL="0" marR="0">
                        <a:spcBef>
                          <a:spcPts val="335"/>
                        </a:spcBef>
                        <a:spcAft>
                          <a:spcPts val="335"/>
                        </a:spcAft>
                      </a:pPr>
                      <a:r>
                        <a:rPr lang="en-US" sz="1400" b="1">
                          <a:solidFill>
                            <a:srgbClr val="000000"/>
                          </a:solidFill>
                          <a:latin typeface="Arial" pitchFamily="34" charset="0"/>
                          <a:ea typeface="Times New Roman"/>
                          <a:cs typeface="Arial" pitchFamily="34" charset="0"/>
                        </a:rPr>
                        <a:t>GENDER</a:t>
                      </a:r>
                      <a:endParaRPr lang="en-US" sz="1400">
                        <a:latin typeface="Arial" pitchFamily="34" charset="0"/>
                        <a:ea typeface="Times New Roman"/>
                        <a:cs typeface="Arial" pitchFamily="34" charset="0"/>
                      </a:endParaRPr>
                    </a:p>
                  </a:txBody>
                  <a:tcPr marL="40823" marR="40823" marT="0" marB="0" anchor="ctr">
                    <a:lnL w="12700" cap="flat" cmpd="sng" algn="ctr">
                      <a:solidFill>
                        <a:srgbClr val="000000"/>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335"/>
                        </a:spcBef>
                        <a:spcAft>
                          <a:spcPts val="335"/>
                        </a:spcAft>
                      </a:pPr>
                      <a:r>
                        <a:rPr lang="en-US" sz="1400" b="1">
                          <a:solidFill>
                            <a:srgbClr val="000000"/>
                          </a:solidFill>
                          <a:latin typeface="Arial" pitchFamily="34" charset="0"/>
                          <a:ea typeface="Times New Roman"/>
                          <a:cs typeface="Arial" pitchFamily="34" charset="0"/>
                        </a:rPr>
                        <a:t>ALL SUBJECTS</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20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100.0%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20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100.0%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7</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100.0%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47</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dirty="0">
                          <a:solidFill>
                            <a:srgbClr val="000000"/>
                          </a:solidFill>
                          <a:latin typeface="Arial" pitchFamily="34" charset="0"/>
                          <a:ea typeface="Times New Roman"/>
                          <a:cs typeface="Arial" pitchFamily="34" charset="0"/>
                        </a:rPr>
                        <a:t>100.0%</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320262">
                <a:tc vMerge="1">
                  <a:txBody>
                    <a:bodyPr/>
                    <a:lstStyle/>
                    <a:p>
                      <a:endParaRPr lang="en-US"/>
                    </a:p>
                  </a:txBody>
                  <a:tcPr/>
                </a:tc>
                <a:tc>
                  <a:txBody>
                    <a:bodyPr/>
                    <a:lstStyle/>
                    <a:p>
                      <a:pPr marL="0" marR="0">
                        <a:spcBef>
                          <a:spcPts val="335"/>
                        </a:spcBef>
                        <a:spcAft>
                          <a:spcPts val="335"/>
                        </a:spcAft>
                      </a:pPr>
                      <a:r>
                        <a:rPr lang="en-US" sz="1400" b="1">
                          <a:solidFill>
                            <a:srgbClr val="000000"/>
                          </a:solidFill>
                          <a:latin typeface="Arial" pitchFamily="34" charset="0"/>
                          <a:ea typeface="Times New Roman"/>
                          <a:cs typeface="Arial" pitchFamily="34" charset="0"/>
                        </a:rPr>
                        <a:t>MALE</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5</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25.0%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7</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35.0%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1</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14.3%</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13</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dirty="0">
                          <a:solidFill>
                            <a:srgbClr val="000000"/>
                          </a:solidFill>
                          <a:latin typeface="Arial" pitchFamily="34" charset="0"/>
                          <a:ea typeface="Times New Roman"/>
                          <a:cs typeface="Arial" pitchFamily="34" charset="0"/>
                        </a:rPr>
                        <a:t>27.7%</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320262">
                <a:tc vMerge="1">
                  <a:txBody>
                    <a:bodyPr/>
                    <a:lstStyle/>
                    <a:p>
                      <a:endParaRPr lang="en-US"/>
                    </a:p>
                  </a:txBody>
                  <a:tcPr/>
                </a:tc>
                <a:tc>
                  <a:txBody>
                    <a:bodyPr/>
                    <a:lstStyle/>
                    <a:p>
                      <a:pPr marL="0" marR="0">
                        <a:spcBef>
                          <a:spcPts val="335"/>
                        </a:spcBef>
                        <a:spcAft>
                          <a:spcPts val="335"/>
                        </a:spcAft>
                      </a:pPr>
                      <a:r>
                        <a:rPr lang="en-US" sz="1400" b="1">
                          <a:solidFill>
                            <a:srgbClr val="000000"/>
                          </a:solidFill>
                          <a:latin typeface="Arial" pitchFamily="34" charset="0"/>
                          <a:ea typeface="Times New Roman"/>
                          <a:cs typeface="Arial" pitchFamily="34" charset="0"/>
                        </a:rPr>
                        <a:t>FEMALE</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15</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75.0%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13</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65.0%</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6</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85.7%</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a:solidFill>
                            <a:srgbClr val="000000"/>
                          </a:solidFill>
                          <a:latin typeface="Arial" pitchFamily="34" charset="0"/>
                          <a:ea typeface="Times New Roman"/>
                          <a:cs typeface="Arial" pitchFamily="34" charset="0"/>
                        </a:rPr>
                        <a:t>34</a:t>
                      </a:r>
                      <a:endParaRPr lang="en-US" sz="140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400" dirty="0">
                          <a:solidFill>
                            <a:srgbClr val="000000"/>
                          </a:solidFill>
                          <a:latin typeface="Arial" pitchFamily="34" charset="0"/>
                          <a:ea typeface="Times New Roman"/>
                          <a:cs typeface="Arial" pitchFamily="34" charset="0"/>
                        </a:rPr>
                        <a:t>72.3%</a:t>
                      </a:r>
                      <a:endParaRPr lang="en-US" sz="1400" dirty="0">
                        <a:latin typeface="Arial" pitchFamily="34" charset="0"/>
                        <a:ea typeface="Times New Roman"/>
                        <a:cs typeface="Arial" pitchFamily="34" charset="0"/>
                      </a:endParaRPr>
                    </a:p>
                  </a:txBody>
                  <a:tcPr marL="40823" marR="40823"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 TABULATE for Categorical Variables:</a:t>
            </a:r>
            <a:endParaRPr lang="en-US" dirty="0"/>
          </a:p>
        </p:txBody>
      </p:sp>
      <p:sp>
        <p:nvSpPr>
          <p:cNvPr id="3" name="Content Placeholder 2"/>
          <p:cNvSpPr>
            <a:spLocks noGrp="1"/>
          </p:cNvSpPr>
          <p:nvPr>
            <p:ph idx="1"/>
          </p:nvPr>
        </p:nvSpPr>
        <p:spPr>
          <a:xfrm>
            <a:off x="914400" y="1752600"/>
            <a:ext cx="7848600" cy="4572000"/>
          </a:xfrm>
        </p:spPr>
        <p:txBody>
          <a:bodyPr>
            <a:noAutofit/>
          </a:bodyPr>
          <a:lstStyle/>
          <a:p>
            <a:pPr>
              <a:buNone/>
            </a:pPr>
            <a:r>
              <a:rPr lang="en-US" sz="1400" b="1" dirty="0" smtClean="0">
                <a:solidFill>
                  <a:schemeClr val="accent6">
                    <a:lumMod val="40000"/>
                    <a:lumOff val="60000"/>
                  </a:schemeClr>
                </a:solidFill>
              </a:rPr>
              <a:t>%MACRO</a:t>
            </a:r>
            <a:r>
              <a:rPr lang="en-US" sz="1400" dirty="0" smtClean="0">
                <a:solidFill>
                  <a:schemeClr val="accent6">
                    <a:lumMod val="40000"/>
                    <a:lumOff val="60000"/>
                  </a:schemeClr>
                </a:solidFill>
              </a:rPr>
              <a:t> </a:t>
            </a:r>
            <a:r>
              <a:rPr lang="en-US" sz="1400" dirty="0" smtClean="0"/>
              <a:t>CONTINUOUS (INDATA, MYVAR, MYTITLE);</a:t>
            </a:r>
          </a:p>
          <a:p>
            <a:pPr>
              <a:buNone/>
            </a:pPr>
            <a:r>
              <a:rPr lang="en-US" sz="1400" dirty="0" smtClean="0"/>
              <a:t>PROC TABULATE DATA=&amp;INDATA FORMAT=</a:t>
            </a:r>
            <a:r>
              <a:rPr lang="en-US" sz="1400" b="1" dirty="0" smtClean="0"/>
              <a:t>10.0</a:t>
            </a:r>
            <a:r>
              <a:rPr lang="en-US" sz="1400" dirty="0" smtClean="0"/>
              <a:t> STYLE=[FONT_SIZE=</a:t>
            </a:r>
            <a:r>
              <a:rPr lang="en-US" sz="1400" b="1" dirty="0" smtClean="0"/>
              <a:t>1.5</a:t>
            </a:r>
            <a:r>
              <a:rPr lang="en-US" sz="1400" dirty="0" smtClean="0"/>
              <a:t>];</a:t>
            </a:r>
          </a:p>
          <a:p>
            <a:pPr>
              <a:buNone/>
            </a:pPr>
            <a:r>
              <a:rPr lang="en-US" sz="1400" dirty="0" smtClean="0"/>
              <a:t>   VAR &amp;MYVAR/STYLE=[FONT_SIZE=</a:t>
            </a:r>
            <a:r>
              <a:rPr lang="en-US" sz="1400" b="1" dirty="0" smtClean="0"/>
              <a:t>1.5</a:t>
            </a:r>
            <a:r>
              <a:rPr lang="en-US" sz="1400" dirty="0" smtClean="0"/>
              <a:t> FOREGROUND=BLACK BACKGROUND=WHITE];</a:t>
            </a:r>
          </a:p>
          <a:p>
            <a:pPr>
              <a:buNone/>
            </a:pPr>
            <a:r>
              <a:rPr lang="en-US" sz="1400" dirty="0" smtClean="0"/>
              <a:t>   CLASS ZTREATMENTCODE /STYLE=[FONT_SIZE=</a:t>
            </a:r>
            <a:r>
              <a:rPr lang="en-US" sz="1400" b="1" dirty="0" smtClean="0"/>
              <a:t>1.5</a:t>
            </a:r>
            <a:r>
              <a:rPr lang="en-US" sz="1400" dirty="0" smtClean="0"/>
              <a:t> FOREGROUND=BLACK BACKGROUND=WHITE];</a:t>
            </a:r>
          </a:p>
          <a:p>
            <a:pPr>
              <a:buNone/>
            </a:pPr>
            <a:r>
              <a:rPr lang="en-US" sz="1400" dirty="0" smtClean="0"/>
              <a:t>   TABLE ALL="ALL RANDOMIZED" &amp;MYVAR*(N="TOTAL_N" MEAN*F=</a:t>
            </a:r>
            <a:r>
              <a:rPr lang="en-US" sz="1400" b="1" dirty="0" smtClean="0"/>
              <a:t>6.2</a:t>
            </a:r>
            <a:r>
              <a:rPr lang="en-US" sz="1400" dirty="0" smtClean="0"/>
              <a:t> STD="SD"*F=</a:t>
            </a:r>
            <a:r>
              <a:rPr lang="en-US" sz="1400" b="1" dirty="0" smtClean="0"/>
              <a:t>4.2</a:t>
            </a:r>
            <a:r>
              <a:rPr lang="en-US" sz="1400" dirty="0" smtClean="0"/>
              <a:t> MEDIAN MIN MAX), (ZTREATMENTCODE ALL="ALL GROUPS")</a:t>
            </a:r>
          </a:p>
          <a:p>
            <a:pPr>
              <a:buNone/>
            </a:pPr>
            <a:r>
              <a:rPr lang="en-US" sz="1400" dirty="0" smtClean="0"/>
              <a:t>         /BOX=[LABEL="&amp;MYTITLE" </a:t>
            </a:r>
          </a:p>
          <a:p>
            <a:pPr>
              <a:buNone/>
            </a:pPr>
            <a:r>
              <a:rPr lang="en-US" sz="1400" dirty="0" smtClean="0"/>
              <a:t>          STYLE=[FONT_SIZE=</a:t>
            </a:r>
            <a:r>
              <a:rPr lang="en-US" sz="1400" b="1" dirty="0" smtClean="0"/>
              <a:t>1.5</a:t>
            </a:r>
            <a:r>
              <a:rPr lang="en-US" sz="1400" dirty="0" smtClean="0"/>
              <a:t> FOREGROUND=BLACK BACKGROUND=WHITE]];</a:t>
            </a:r>
          </a:p>
          <a:p>
            <a:pPr>
              <a:buNone/>
            </a:pPr>
            <a:r>
              <a:rPr lang="en-US" sz="1400" dirty="0" smtClean="0"/>
              <a:t>   KEYLABEL N=" ";</a:t>
            </a:r>
          </a:p>
          <a:p>
            <a:pPr>
              <a:buNone/>
            </a:pPr>
            <a:r>
              <a:rPr lang="en-US" sz="1400" dirty="0" smtClean="0"/>
              <a:t>   CLASSLEV ZTREATMENTCODE /STYLE=[FONT_SIZE=</a:t>
            </a:r>
            <a:r>
              <a:rPr lang="en-US" sz="1400" b="1" dirty="0" smtClean="0"/>
              <a:t>1.5</a:t>
            </a:r>
            <a:r>
              <a:rPr lang="en-US" sz="1400" dirty="0" smtClean="0"/>
              <a:t> FOREGROUND=BLACK BACKGROUND=WHITE];</a:t>
            </a:r>
          </a:p>
          <a:p>
            <a:pPr>
              <a:buNone/>
            </a:pPr>
            <a:r>
              <a:rPr lang="en-US" sz="1400" dirty="0" smtClean="0"/>
              <a:t>   KEYWORD ALL N MEAN STD MEDIAN MIN MAX </a:t>
            </a:r>
          </a:p>
          <a:p>
            <a:pPr>
              <a:buNone/>
            </a:pPr>
            <a:r>
              <a:rPr lang="en-US" sz="1400" dirty="0" smtClean="0"/>
              <a:t>           /STYLE=[FONT_SIZE=</a:t>
            </a:r>
            <a:r>
              <a:rPr lang="en-US" sz="1400" b="1" dirty="0" smtClean="0"/>
              <a:t>1.5</a:t>
            </a:r>
            <a:r>
              <a:rPr lang="en-US" sz="1400" dirty="0" smtClean="0"/>
              <a:t> FOREGROUND=BLACK BACKGROUND=WHITE];</a:t>
            </a:r>
          </a:p>
          <a:p>
            <a:pPr>
              <a:buNone/>
            </a:pPr>
            <a:r>
              <a:rPr lang="en-US" sz="1400" dirty="0" smtClean="0"/>
              <a:t>RUN;</a:t>
            </a:r>
          </a:p>
          <a:p>
            <a:pPr>
              <a:buNone/>
            </a:pPr>
            <a:r>
              <a:rPr lang="en-US" sz="1400" b="1" dirty="0" smtClean="0">
                <a:solidFill>
                  <a:schemeClr val="accent6">
                    <a:lumMod val="40000"/>
                    <a:lumOff val="60000"/>
                  </a:schemeClr>
                </a:solidFill>
              </a:rPr>
              <a:t>%MEND</a:t>
            </a:r>
            <a:r>
              <a:rPr lang="en-US" sz="1400" dirty="0" smtClean="0">
                <a:solidFill>
                  <a:schemeClr val="accent6">
                    <a:lumMod val="40000"/>
                    <a:lumOff val="60000"/>
                  </a:schemeClr>
                </a:solidFill>
              </a:rPr>
              <a:t>;</a:t>
            </a:r>
          </a:p>
          <a:p>
            <a:pPr>
              <a:buNone/>
            </a:pPr>
            <a:endParaRPr lang="en-US" sz="1400" dirty="0">
              <a:solidFill>
                <a:schemeClr val="accent6">
                  <a:lumMod val="40000"/>
                  <a:lumOff val="6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a:t>
            </a:r>
            <a:r>
              <a:rPr lang="en-US" dirty="0" err="1" smtClean="0"/>
              <a:t>Procs</a:t>
            </a:r>
            <a:endParaRPr lang="en-US" dirty="0"/>
          </a:p>
        </p:txBody>
      </p:sp>
      <p:sp>
        <p:nvSpPr>
          <p:cNvPr id="3" name="Content Placeholder 2"/>
          <p:cNvSpPr>
            <a:spLocks noGrp="1"/>
          </p:cNvSpPr>
          <p:nvPr>
            <p:ph idx="1"/>
          </p:nvPr>
        </p:nvSpPr>
        <p:spPr/>
        <p:txBody>
          <a:bodyPr/>
          <a:lstStyle/>
          <a:p>
            <a:r>
              <a:rPr lang="en-US" dirty="0" smtClean="0"/>
              <a:t>In essence all of the PROC statements in SAS are macros.  They have been written, validated and incorporated into the system so that they can be used repeatedly when called to perform specific tasks.</a:t>
            </a:r>
          </a:p>
          <a:p>
            <a:endParaRPr lang="en-US" dirty="0" smtClean="0"/>
          </a:p>
          <a:p>
            <a:r>
              <a:rPr lang="en-US" dirty="0" smtClean="0"/>
              <a:t>Example:  PROC means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1447800"/>
          <a:ext cx="6629399" cy="3124203"/>
        </p:xfrm>
        <a:graphic>
          <a:graphicData uri="http://schemas.openxmlformats.org/drawingml/2006/table">
            <a:tbl>
              <a:tblPr/>
              <a:tblGrid>
                <a:gridCol w="1051771"/>
                <a:gridCol w="1051771"/>
                <a:gridCol w="1051771"/>
                <a:gridCol w="1053572"/>
                <a:gridCol w="1210257"/>
                <a:gridCol w="1210257"/>
              </a:tblGrid>
              <a:tr h="499391">
                <a:tc rowSpan="2" gridSpan="2">
                  <a:txBody>
                    <a:bodyPr/>
                    <a:lstStyle/>
                    <a:p>
                      <a:pPr marL="0" marR="0" algn="ctr">
                        <a:spcBef>
                          <a:spcPts val="335"/>
                        </a:spcBef>
                        <a:spcAft>
                          <a:spcPts val="335"/>
                        </a:spcAft>
                      </a:pPr>
                      <a:endParaRPr lang="en-US" sz="1200" dirty="0">
                        <a:latin typeface="Garamond"/>
                        <a:ea typeface="Times New Roman"/>
                        <a:cs typeface="Times New Roman"/>
                      </a:endParaRPr>
                    </a:p>
                  </a:txBody>
                  <a:tcPr marL="42545" marR="42545" marT="0" marB="0" anchor="ctr">
                    <a:lnL w="12700" cap="flat" cmpd="sng" algn="ctr">
                      <a:solidFill>
                        <a:srgbClr val="000000"/>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rowSpan="2" hMerge="1">
                  <a:txBody>
                    <a:bodyPr/>
                    <a:lstStyle/>
                    <a:p>
                      <a:endParaRPr lang="en-US"/>
                    </a:p>
                  </a:txBody>
                  <a:tcPr/>
                </a:tc>
                <a:tc gridSpan="3">
                  <a:txBody>
                    <a:bodyPr/>
                    <a:lstStyle/>
                    <a:p>
                      <a:pPr marL="0" marR="0" algn="ctr">
                        <a:spcBef>
                          <a:spcPts val="335"/>
                        </a:spcBef>
                        <a:spcAft>
                          <a:spcPts val="335"/>
                        </a:spcAft>
                      </a:pPr>
                      <a:r>
                        <a:rPr lang="en-US" sz="1200" b="1" dirty="0">
                          <a:solidFill>
                            <a:srgbClr val="000000"/>
                          </a:solidFill>
                          <a:latin typeface="Arial"/>
                          <a:ea typeface="Times New Roman"/>
                          <a:cs typeface="Times New Roman"/>
                        </a:rPr>
                        <a:t>TREATMENT GROUP</a:t>
                      </a:r>
                      <a:endParaRPr lang="en-US" sz="1200" dirty="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rowSpan="2">
                  <a:txBody>
                    <a:bodyPr/>
                    <a:lstStyle/>
                    <a:p>
                      <a:pPr marL="0" marR="0" algn="ctr">
                        <a:spcBef>
                          <a:spcPts val="335"/>
                        </a:spcBef>
                        <a:spcAft>
                          <a:spcPts val="335"/>
                        </a:spcAft>
                      </a:pPr>
                      <a:r>
                        <a:rPr lang="en-US" sz="1200" b="1">
                          <a:solidFill>
                            <a:srgbClr val="000000"/>
                          </a:solidFill>
                          <a:latin typeface="Arial"/>
                          <a:ea typeface="Times New Roman"/>
                          <a:cs typeface="Times New Roman"/>
                        </a:rPr>
                        <a:t>ALL GROUPS</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613709">
                <a:tc gridSpan="2" vMerge="1">
                  <a:txBody>
                    <a:bodyPr/>
                    <a:lstStyle/>
                    <a:p>
                      <a:endParaRPr lang="en-US"/>
                    </a:p>
                  </a:txBody>
                  <a:tcPr/>
                </a:tc>
                <a:tc hMerge="1" vMerge="1">
                  <a:txBody>
                    <a:bodyPr/>
                    <a:lstStyle/>
                    <a:p>
                      <a:endParaRPr lang="en-US"/>
                    </a:p>
                  </a:txBody>
                  <a:tcPr/>
                </a:tc>
                <a:tc>
                  <a:txBody>
                    <a:bodyPr/>
                    <a:lstStyle/>
                    <a:p>
                      <a:pPr marL="0" marR="0" algn="ctr">
                        <a:spcBef>
                          <a:spcPts val="335"/>
                        </a:spcBef>
                        <a:spcAft>
                          <a:spcPts val="335"/>
                        </a:spcAft>
                      </a:pPr>
                      <a:r>
                        <a:rPr lang="en-US" sz="1200" b="1">
                          <a:solidFill>
                            <a:srgbClr val="000000"/>
                          </a:solidFill>
                          <a:latin typeface="Arial"/>
                          <a:ea typeface="Times New Roman"/>
                          <a:cs typeface="Times New Roman"/>
                        </a:rPr>
                        <a:t>TIER 1 (0.625 G/KG)</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200" b="1">
                          <a:solidFill>
                            <a:srgbClr val="000000"/>
                          </a:solidFill>
                          <a:latin typeface="Arial"/>
                          <a:ea typeface="Times New Roman"/>
                          <a:cs typeface="Times New Roman"/>
                        </a:rPr>
                        <a:t>TIER 2   (1.25  G/KG)</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335"/>
                        </a:spcBef>
                        <a:spcAft>
                          <a:spcPts val="335"/>
                        </a:spcAft>
                      </a:pPr>
                      <a:r>
                        <a:rPr lang="en-US" sz="1200" b="1" dirty="0">
                          <a:solidFill>
                            <a:srgbClr val="000000"/>
                          </a:solidFill>
                          <a:latin typeface="Arial"/>
                          <a:ea typeface="Times New Roman"/>
                          <a:cs typeface="Times New Roman"/>
                        </a:rPr>
                        <a:t>TIER 3 (1.875 G/KG)</a:t>
                      </a:r>
                      <a:endParaRPr lang="en-US" sz="1200" dirty="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vMerge="1">
                  <a:txBody>
                    <a:bodyPr/>
                    <a:lstStyle/>
                    <a:p>
                      <a:endParaRPr lang="en-US"/>
                    </a:p>
                  </a:txBody>
                  <a:tcPr/>
                </a:tc>
              </a:tr>
              <a:tr h="476828">
                <a:tc rowSpan="6">
                  <a:txBody>
                    <a:bodyPr/>
                    <a:lstStyle/>
                    <a:p>
                      <a:pPr marL="0" marR="0" algn="ctr">
                        <a:spcBef>
                          <a:spcPts val="335"/>
                        </a:spcBef>
                        <a:spcAft>
                          <a:spcPts val="335"/>
                        </a:spcAft>
                      </a:pPr>
                      <a:r>
                        <a:rPr lang="en-US" sz="1200" b="1">
                          <a:solidFill>
                            <a:srgbClr val="000000"/>
                          </a:solidFill>
                          <a:latin typeface="Arial"/>
                          <a:ea typeface="Times New Roman"/>
                          <a:cs typeface="Times New Roman"/>
                        </a:rPr>
                        <a:t>AGE AT BASELINE</a:t>
                      </a:r>
                      <a:endParaRPr lang="en-US" sz="1200">
                        <a:latin typeface="Garamond"/>
                        <a:ea typeface="Times New Roman"/>
                        <a:cs typeface="Times New Roman"/>
                      </a:endParaRPr>
                    </a:p>
                  </a:txBody>
                  <a:tcPr marL="42545" marR="42545" marT="0" marB="0" anchor="ctr">
                    <a:lnL w="12700" cap="flat" cmpd="sng" algn="ctr">
                      <a:solidFill>
                        <a:srgbClr val="000000"/>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335"/>
                        </a:spcBef>
                        <a:spcAft>
                          <a:spcPts val="335"/>
                        </a:spcAft>
                      </a:pPr>
                      <a:r>
                        <a:rPr lang="en-US" sz="1200" b="1">
                          <a:solidFill>
                            <a:srgbClr val="000000"/>
                          </a:solidFill>
                          <a:latin typeface="Arial"/>
                          <a:ea typeface="Times New Roman"/>
                          <a:cs typeface="Times New Roman"/>
                        </a:rPr>
                        <a:t>TOTAL N</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20</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20</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7</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dirty="0">
                          <a:solidFill>
                            <a:srgbClr val="000000"/>
                          </a:solidFill>
                          <a:latin typeface="Arial"/>
                          <a:ea typeface="Times New Roman"/>
                          <a:cs typeface="Times New Roman"/>
                        </a:rPr>
                        <a:t>47</a:t>
                      </a:r>
                      <a:endParaRPr lang="en-US" sz="1200" dirty="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306855">
                <a:tc vMerge="1">
                  <a:txBody>
                    <a:bodyPr/>
                    <a:lstStyle/>
                    <a:p>
                      <a:endParaRPr lang="en-US"/>
                    </a:p>
                  </a:txBody>
                  <a:tcPr/>
                </a:tc>
                <a:tc>
                  <a:txBody>
                    <a:bodyPr/>
                    <a:lstStyle/>
                    <a:p>
                      <a:pPr marL="0" marR="0">
                        <a:spcBef>
                          <a:spcPts val="335"/>
                        </a:spcBef>
                        <a:spcAft>
                          <a:spcPts val="335"/>
                        </a:spcAft>
                      </a:pPr>
                      <a:r>
                        <a:rPr lang="en-US" sz="1200" b="1">
                          <a:solidFill>
                            <a:srgbClr val="000000"/>
                          </a:solidFill>
                          <a:latin typeface="Arial"/>
                          <a:ea typeface="Times New Roman"/>
                          <a:cs typeface="Times New Roman"/>
                        </a:rPr>
                        <a:t>Mean</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50.80</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51.45</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53.57</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dirty="0">
                          <a:solidFill>
                            <a:srgbClr val="000000"/>
                          </a:solidFill>
                          <a:latin typeface="Arial"/>
                          <a:ea typeface="Times New Roman"/>
                          <a:cs typeface="Times New Roman"/>
                        </a:rPr>
                        <a:t>51.49</a:t>
                      </a:r>
                      <a:endParaRPr lang="en-US" sz="1200" dirty="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306855">
                <a:tc vMerge="1">
                  <a:txBody>
                    <a:bodyPr/>
                    <a:lstStyle/>
                    <a:p>
                      <a:endParaRPr lang="en-US"/>
                    </a:p>
                  </a:txBody>
                  <a:tcPr/>
                </a:tc>
                <a:tc>
                  <a:txBody>
                    <a:bodyPr/>
                    <a:lstStyle/>
                    <a:p>
                      <a:pPr marL="0" marR="0">
                        <a:spcBef>
                          <a:spcPts val="335"/>
                        </a:spcBef>
                        <a:spcAft>
                          <a:spcPts val="335"/>
                        </a:spcAft>
                      </a:pPr>
                      <a:r>
                        <a:rPr lang="en-US" sz="1200" b="1">
                          <a:solidFill>
                            <a:srgbClr val="000000"/>
                          </a:solidFill>
                          <a:latin typeface="Arial"/>
                          <a:ea typeface="Times New Roman"/>
                          <a:cs typeface="Times New Roman"/>
                        </a:rPr>
                        <a:t>SD</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15.2</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11.4</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13.0</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dirty="0">
                          <a:solidFill>
                            <a:srgbClr val="000000"/>
                          </a:solidFill>
                          <a:latin typeface="Arial"/>
                          <a:ea typeface="Times New Roman"/>
                          <a:cs typeface="Times New Roman"/>
                        </a:rPr>
                        <a:t>13.1</a:t>
                      </a:r>
                      <a:endParaRPr lang="en-US" sz="1200" dirty="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306855">
                <a:tc vMerge="1">
                  <a:txBody>
                    <a:bodyPr/>
                    <a:lstStyle/>
                    <a:p>
                      <a:endParaRPr lang="en-US"/>
                    </a:p>
                  </a:txBody>
                  <a:tcPr/>
                </a:tc>
                <a:tc>
                  <a:txBody>
                    <a:bodyPr/>
                    <a:lstStyle/>
                    <a:p>
                      <a:pPr marL="0" marR="0">
                        <a:spcBef>
                          <a:spcPts val="335"/>
                        </a:spcBef>
                        <a:spcAft>
                          <a:spcPts val="335"/>
                        </a:spcAft>
                      </a:pPr>
                      <a:r>
                        <a:rPr lang="en-US" sz="1200" b="1">
                          <a:solidFill>
                            <a:srgbClr val="000000"/>
                          </a:solidFill>
                          <a:latin typeface="Arial"/>
                          <a:ea typeface="Times New Roman"/>
                          <a:cs typeface="Times New Roman"/>
                        </a:rPr>
                        <a:t>Median</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51</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51</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55</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dirty="0">
                          <a:solidFill>
                            <a:srgbClr val="000000"/>
                          </a:solidFill>
                          <a:latin typeface="Arial"/>
                          <a:ea typeface="Times New Roman"/>
                          <a:cs typeface="Times New Roman"/>
                        </a:rPr>
                        <a:t>51</a:t>
                      </a:r>
                      <a:endParaRPr lang="en-US" sz="1200" dirty="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306855">
                <a:tc vMerge="1">
                  <a:txBody>
                    <a:bodyPr/>
                    <a:lstStyle/>
                    <a:p>
                      <a:endParaRPr lang="en-US"/>
                    </a:p>
                  </a:txBody>
                  <a:tcPr/>
                </a:tc>
                <a:tc>
                  <a:txBody>
                    <a:bodyPr/>
                    <a:lstStyle/>
                    <a:p>
                      <a:pPr marL="0" marR="0">
                        <a:spcBef>
                          <a:spcPts val="335"/>
                        </a:spcBef>
                        <a:spcAft>
                          <a:spcPts val="335"/>
                        </a:spcAft>
                      </a:pPr>
                      <a:r>
                        <a:rPr lang="en-US" sz="1200" b="1">
                          <a:solidFill>
                            <a:srgbClr val="000000"/>
                          </a:solidFill>
                          <a:latin typeface="Arial"/>
                          <a:ea typeface="Times New Roman"/>
                          <a:cs typeface="Times New Roman"/>
                        </a:rPr>
                        <a:t>Min</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25</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33</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38</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dirty="0">
                          <a:solidFill>
                            <a:srgbClr val="000000"/>
                          </a:solidFill>
                          <a:latin typeface="Arial"/>
                          <a:ea typeface="Times New Roman"/>
                          <a:cs typeface="Times New Roman"/>
                        </a:rPr>
                        <a:t>25</a:t>
                      </a:r>
                      <a:endParaRPr lang="en-US" sz="1200" dirty="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306855">
                <a:tc vMerge="1">
                  <a:txBody>
                    <a:bodyPr/>
                    <a:lstStyle/>
                    <a:p>
                      <a:endParaRPr lang="en-US"/>
                    </a:p>
                  </a:txBody>
                  <a:tcPr/>
                </a:tc>
                <a:tc>
                  <a:txBody>
                    <a:bodyPr/>
                    <a:lstStyle/>
                    <a:p>
                      <a:pPr marL="0" marR="0">
                        <a:spcBef>
                          <a:spcPts val="335"/>
                        </a:spcBef>
                        <a:spcAft>
                          <a:spcPts val="335"/>
                        </a:spcAft>
                      </a:pPr>
                      <a:r>
                        <a:rPr lang="en-US" sz="1200" b="1">
                          <a:solidFill>
                            <a:srgbClr val="000000"/>
                          </a:solidFill>
                          <a:latin typeface="Arial"/>
                          <a:ea typeface="Times New Roman"/>
                          <a:cs typeface="Times New Roman"/>
                        </a:rPr>
                        <a:t>Max</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79</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77</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a:solidFill>
                            <a:srgbClr val="000000"/>
                          </a:solidFill>
                          <a:latin typeface="Arial"/>
                          <a:ea typeface="Times New Roman"/>
                          <a:cs typeface="Times New Roman"/>
                        </a:rPr>
                        <a:t>75</a:t>
                      </a:r>
                      <a:endParaRPr lang="en-US" sz="120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335"/>
                        </a:spcBef>
                        <a:spcAft>
                          <a:spcPts val="335"/>
                        </a:spcAft>
                      </a:pPr>
                      <a:r>
                        <a:rPr lang="en-US" sz="1200" dirty="0">
                          <a:solidFill>
                            <a:srgbClr val="000000"/>
                          </a:solidFill>
                          <a:latin typeface="Arial"/>
                          <a:ea typeface="Times New Roman"/>
                          <a:cs typeface="Times New Roman"/>
                        </a:rPr>
                        <a:t>79</a:t>
                      </a:r>
                      <a:endParaRPr lang="en-US" sz="1200" dirty="0">
                        <a:latin typeface="Garamond"/>
                        <a:ea typeface="Times New Roman"/>
                        <a:cs typeface="Times New Roman"/>
                      </a:endParaRPr>
                    </a:p>
                  </a:txBody>
                  <a:tcPr marL="42545" marR="42545" marT="0" marB="0" anchor="ctr">
                    <a:lnL w="1270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 means</a:t>
            </a:r>
            <a:endParaRPr lang="en-US" dirty="0"/>
          </a:p>
        </p:txBody>
      </p:sp>
      <p:sp>
        <p:nvSpPr>
          <p:cNvPr id="3" name="Content Placeholder 2"/>
          <p:cNvSpPr>
            <a:spLocks noGrp="1"/>
          </p:cNvSpPr>
          <p:nvPr>
            <p:ph idx="1"/>
          </p:nvPr>
        </p:nvSpPr>
        <p:spPr/>
        <p:txBody>
          <a:bodyPr>
            <a:normAutofit lnSpcReduction="10000"/>
          </a:bodyPr>
          <a:lstStyle/>
          <a:p>
            <a:r>
              <a:rPr lang="en-US" dirty="0" smtClean="0"/>
              <a:t>Provides data summarization tools to compute descriptive statistics for variables across all observations and within groups of observations.</a:t>
            </a:r>
          </a:p>
          <a:p>
            <a:pPr lvl="1"/>
            <a:r>
              <a:rPr lang="en-US" dirty="0" smtClean="0">
                <a:solidFill>
                  <a:srgbClr val="FFFF00"/>
                </a:solidFill>
              </a:rPr>
              <a:t>Calculates descriptive statistics based on moments</a:t>
            </a:r>
          </a:p>
          <a:p>
            <a:pPr lvl="1"/>
            <a:r>
              <a:rPr lang="en-US" dirty="0" smtClean="0">
                <a:solidFill>
                  <a:srgbClr val="FFFF00"/>
                </a:solidFill>
              </a:rPr>
              <a:t>Estimates </a:t>
            </a:r>
            <a:r>
              <a:rPr lang="en-US" dirty="0" err="1" smtClean="0">
                <a:solidFill>
                  <a:srgbClr val="FFFF00"/>
                </a:solidFill>
              </a:rPr>
              <a:t>quantiles</a:t>
            </a:r>
            <a:r>
              <a:rPr lang="en-US" dirty="0" smtClean="0">
                <a:solidFill>
                  <a:srgbClr val="FFFF00"/>
                </a:solidFill>
              </a:rPr>
              <a:t>, including the median</a:t>
            </a:r>
          </a:p>
          <a:p>
            <a:pPr lvl="1"/>
            <a:r>
              <a:rPr lang="en-US" dirty="0" smtClean="0">
                <a:solidFill>
                  <a:srgbClr val="FFFF00"/>
                </a:solidFill>
              </a:rPr>
              <a:t>Calculates confidence limits for the mean</a:t>
            </a:r>
          </a:p>
          <a:p>
            <a:pPr lvl="1"/>
            <a:r>
              <a:rPr lang="en-US" dirty="0" smtClean="0">
                <a:solidFill>
                  <a:srgbClr val="FFFF00"/>
                </a:solidFill>
              </a:rPr>
              <a:t>Indentifies extreme values</a:t>
            </a:r>
          </a:p>
          <a:p>
            <a:pPr lvl="1"/>
            <a:r>
              <a:rPr lang="en-US" dirty="0" smtClean="0">
                <a:solidFill>
                  <a:srgbClr val="FFFF00"/>
                </a:solidFill>
              </a:rPr>
              <a:t>Performs a t test</a:t>
            </a:r>
            <a:endParaRPr lang="en-US"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macro facility?</a:t>
            </a:r>
            <a:endParaRPr lang="en-US" dirty="0"/>
          </a:p>
        </p:txBody>
      </p:sp>
      <p:sp>
        <p:nvSpPr>
          <p:cNvPr id="3" name="Content Placeholder 2"/>
          <p:cNvSpPr>
            <a:spLocks noGrp="1"/>
          </p:cNvSpPr>
          <p:nvPr>
            <p:ph idx="1"/>
          </p:nvPr>
        </p:nvSpPr>
        <p:spPr/>
        <p:txBody>
          <a:bodyPr/>
          <a:lstStyle/>
          <a:p>
            <a:r>
              <a:rPr lang="en-US" dirty="0" smtClean="0"/>
              <a:t>A tool for extending and customizing SAS and for reducing the amount of text you must enter to do common tasks.</a:t>
            </a:r>
          </a:p>
          <a:p>
            <a:endParaRPr lang="en-US" dirty="0" smtClean="0"/>
          </a:p>
          <a:p>
            <a:r>
              <a:rPr lang="en-US" dirty="0" smtClean="0"/>
              <a:t>Enables you to assign a name to character strings or groups of SAS programming statements.</a:t>
            </a:r>
            <a:endParaRPr lang="en-US" dirty="0"/>
          </a:p>
        </p:txBody>
      </p:sp>
      <p:pic>
        <p:nvPicPr>
          <p:cNvPr id="1026" name="Picture 2" descr="C:\Documents and Settings\hebertrl\Local Settings\Temporary Internet Files\Content.IE5\CCRV5X5M\MC900198628[1].wmf"/>
          <p:cNvPicPr>
            <a:picLocks noChangeAspect="1" noChangeArrowheads="1"/>
          </p:cNvPicPr>
          <p:nvPr/>
        </p:nvPicPr>
        <p:blipFill>
          <a:blip r:embed="rId3" cstate="print"/>
          <a:srcRect/>
          <a:stretch>
            <a:fillRect/>
          </a:stretch>
        </p:blipFill>
        <p:spPr bwMode="auto">
          <a:xfrm>
            <a:off x="6705600" y="4587489"/>
            <a:ext cx="2438400" cy="227051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Components of macro facility:</a:t>
            </a:r>
            <a:endParaRPr lang="en-US" dirty="0"/>
          </a:p>
        </p:txBody>
      </p:sp>
      <p:sp>
        <p:nvSpPr>
          <p:cNvPr id="3" name="Content Placeholder 2"/>
          <p:cNvSpPr>
            <a:spLocks noGrp="1"/>
          </p:cNvSpPr>
          <p:nvPr>
            <p:ph idx="1"/>
          </p:nvPr>
        </p:nvSpPr>
        <p:spPr/>
        <p:txBody>
          <a:bodyPr/>
          <a:lstStyle/>
          <a:p>
            <a:r>
              <a:rPr lang="en-US" dirty="0" smtClean="0"/>
              <a:t>The macro processor</a:t>
            </a:r>
          </a:p>
          <a:p>
            <a:pPr lvl="2"/>
            <a:r>
              <a:rPr lang="en-US" dirty="0" smtClean="0"/>
              <a:t>The portion of SAS that does the work</a:t>
            </a:r>
          </a:p>
          <a:p>
            <a:endParaRPr lang="en-US" dirty="0" smtClean="0"/>
          </a:p>
          <a:p>
            <a:r>
              <a:rPr lang="en-US" dirty="0" smtClean="0"/>
              <a:t>The macro language</a:t>
            </a:r>
          </a:p>
          <a:p>
            <a:pPr lvl="2"/>
            <a:r>
              <a:rPr lang="en-US" dirty="0" smtClean="0"/>
              <a:t>The syntax that you use to communicate with the macro processor</a:t>
            </a:r>
            <a:endParaRPr lang="en-US" dirty="0"/>
          </a:p>
        </p:txBody>
      </p:sp>
      <p:pic>
        <p:nvPicPr>
          <p:cNvPr id="1026" name="Picture 2" descr="C:\Documents and Settings\hebertrl\Local Settings\Temporary Internet Files\Content.IE5\UBEDT1CB\MC900391206[1].wmf"/>
          <p:cNvPicPr>
            <a:picLocks noChangeAspect="1" noChangeArrowheads="1"/>
          </p:cNvPicPr>
          <p:nvPr/>
        </p:nvPicPr>
        <p:blipFill>
          <a:blip r:embed="rId3" cstate="print"/>
          <a:srcRect/>
          <a:stretch>
            <a:fillRect/>
          </a:stretch>
        </p:blipFill>
        <p:spPr bwMode="auto">
          <a:xfrm>
            <a:off x="7010400" y="2362200"/>
            <a:ext cx="1755087" cy="1676400"/>
          </a:xfrm>
          <a:prstGeom prst="rect">
            <a:avLst/>
          </a:prstGeom>
          <a:noFill/>
        </p:spPr>
      </p:pic>
      <p:pic>
        <p:nvPicPr>
          <p:cNvPr id="1027" name="Picture 3" descr="C:\Documents and Settings\hebertrl\Local Settings\Temporary Internet Files\Content.IE5\OYKVWJM8\MC900078706[1].wmf"/>
          <p:cNvPicPr>
            <a:picLocks noChangeAspect="1" noChangeArrowheads="1"/>
          </p:cNvPicPr>
          <p:nvPr/>
        </p:nvPicPr>
        <p:blipFill>
          <a:blip r:embed="rId4" cstate="print"/>
          <a:srcRect/>
          <a:stretch>
            <a:fillRect/>
          </a:stretch>
        </p:blipFill>
        <p:spPr bwMode="auto">
          <a:xfrm flipH="1">
            <a:off x="4724400" y="4572000"/>
            <a:ext cx="2610922" cy="1828800"/>
          </a:xfrm>
          <a:prstGeom prst="rect">
            <a:avLst/>
          </a:prstGeom>
          <a:noFill/>
        </p:spPr>
      </p:pic>
      <p:pic>
        <p:nvPicPr>
          <p:cNvPr id="1030" name="Picture 6" descr="C:\Documents and Settings\hebertrl\Local Settings\Temporary Internet Files\Content.IE5\9Y2RK5E6\MC900441335[1].png"/>
          <p:cNvPicPr>
            <a:picLocks noChangeAspect="1" noChangeArrowheads="1"/>
          </p:cNvPicPr>
          <p:nvPr/>
        </p:nvPicPr>
        <p:blipFill>
          <a:blip r:embed="rId5" cstate="print"/>
          <a:srcRect/>
          <a:stretch>
            <a:fillRect/>
          </a:stretch>
        </p:blipFill>
        <p:spPr bwMode="auto">
          <a:xfrm>
            <a:off x="6248400" y="4419600"/>
            <a:ext cx="2438400" cy="2438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“trigger” the SAS macro processor?</a:t>
            </a:r>
            <a:endParaRPr lang="en-US" dirty="0"/>
          </a:p>
        </p:txBody>
      </p:sp>
      <p:sp>
        <p:nvSpPr>
          <p:cNvPr id="3" name="Content Placeholder 2"/>
          <p:cNvSpPr>
            <a:spLocks noGrp="1"/>
          </p:cNvSpPr>
          <p:nvPr>
            <p:ph idx="1"/>
          </p:nvPr>
        </p:nvSpPr>
        <p:spPr/>
        <p:txBody>
          <a:bodyPr/>
          <a:lstStyle/>
          <a:p>
            <a:r>
              <a:rPr lang="en-US" dirty="0" smtClean="0"/>
              <a:t>&amp;</a:t>
            </a:r>
            <a:r>
              <a:rPr lang="en-US" i="1" dirty="0" smtClean="0"/>
              <a:t>name</a:t>
            </a:r>
          </a:p>
          <a:p>
            <a:pPr lvl="1"/>
            <a:r>
              <a:rPr lang="en-US" dirty="0" smtClean="0">
                <a:solidFill>
                  <a:srgbClr val="FFFF00"/>
                </a:solidFill>
              </a:rPr>
              <a:t>Refers to a macro variable</a:t>
            </a:r>
          </a:p>
          <a:p>
            <a:pPr lvl="1"/>
            <a:r>
              <a:rPr lang="en-US" dirty="0" smtClean="0">
                <a:solidFill>
                  <a:srgbClr val="FFFF00"/>
                </a:solidFill>
              </a:rPr>
              <a:t>The form &amp;</a:t>
            </a:r>
            <a:r>
              <a:rPr lang="en-US" i="1" dirty="0" smtClean="0">
                <a:solidFill>
                  <a:srgbClr val="FFFF00"/>
                </a:solidFill>
              </a:rPr>
              <a:t>name</a:t>
            </a:r>
            <a:r>
              <a:rPr lang="en-US" dirty="0" smtClean="0">
                <a:solidFill>
                  <a:srgbClr val="FFFF00"/>
                </a:solidFill>
              </a:rPr>
              <a:t> is called a macro variable reference.</a:t>
            </a:r>
          </a:p>
          <a:p>
            <a:endParaRPr lang="en-US" i="1" dirty="0" smtClean="0"/>
          </a:p>
          <a:p>
            <a:r>
              <a:rPr lang="en-US" dirty="0" smtClean="0"/>
              <a:t>%</a:t>
            </a:r>
            <a:r>
              <a:rPr lang="en-US" i="1" dirty="0" smtClean="0"/>
              <a:t>name</a:t>
            </a:r>
          </a:p>
          <a:p>
            <a:pPr lvl="1"/>
            <a:r>
              <a:rPr lang="en-US" dirty="0" smtClean="0">
                <a:solidFill>
                  <a:srgbClr val="FFFF00"/>
                </a:solidFill>
              </a:rPr>
              <a:t>Refers to a macro</a:t>
            </a:r>
          </a:p>
          <a:p>
            <a:pPr lvl="1"/>
            <a:r>
              <a:rPr lang="en-US" dirty="0" smtClean="0">
                <a:solidFill>
                  <a:srgbClr val="FFFF00"/>
                </a:solidFill>
              </a:rPr>
              <a:t>The form %</a:t>
            </a:r>
            <a:r>
              <a:rPr lang="en-US" i="1" dirty="0" smtClean="0">
                <a:solidFill>
                  <a:srgbClr val="FFFF00"/>
                </a:solidFill>
              </a:rPr>
              <a:t>name</a:t>
            </a:r>
            <a:r>
              <a:rPr lang="en-US" dirty="0" smtClean="0">
                <a:solidFill>
                  <a:srgbClr val="FFFF00"/>
                </a:solidFill>
              </a:rPr>
              <a:t> is called a macro call.</a:t>
            </a:r>
            <a:endParaRPr lang="en-US" dirty="0">
              <a:solidFill>
                <a:srgbClr val="FFFF00"/>
              </a:solidFill>
            </a:endParaRPr>
          </a:p>
        </p:txBody>
      </p:sp>
      <p:pic>
        <p:nvPicPr>
          <p:cNvPr id="2051" name="Picture 3" descr="C:\Documents and Settings\hebertrl\Local Settings\Temporary Internet Files\Content.IE5\JWM1R0XJ\MC900140619[1].wmf"/>
          <p:cNvPicPr>
            <a:picLocks noChangeAspect="1" noChangeArrowheads="1"/>
          </p:cNvPicPr>
          <p:nvPr/>
        </p:nvPicPr>
        <p:blipFill>
          <a:blip r:embed="rId3" cstate="print"/>
          <a:srcRect/>
          <a:stretch>
            <a:fillRect/>
          </a:stretch>
        </p:blipFill>
        <p:spPr bwMode="auto">
          <a:xfrm>
            <a:off x="6400800" y="685800"/>
            <a:ext cx="2157453" cy="23241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Macro Variables and Using them for specific functions</a:t>
            </a:r>
          </a:p>
          <a:p>
            <a:pPr lvl="1"/>
            <a:r>
              <a:rPr lang="en-US" dirty="0" smtClean="0"/>
              <a:t>SAS defined macro variables</a:t>
            </a:r>
          </a:p>
          <a:p>
            <a:pPr lvl="1"/>
            <a:r>
              <a:rPr lang="en-US" dirty="0" smtClean="0"/>
              <a:t>How do we use these in conjunction with SAS code?</a:t>
            </a:r>
          </a:p>
          <a:p>
            <a:r>
              <a:rPr lang="en-US" dirty="0" smtClean="0"/>
              <a:t>Creating SAS Code Using Macros</a:t>
            </a:r>
          </a:p>
          <a:p>
            <a:pPr lvl="1"/>
            <a:r>
              <a:rPr lang="en-US" dirty="0" smtClean="0"/>
              <a:t>Defining SAS macros</a:t>
            </a:r>
          </a:p>
          <a:p>
            <a:pPr lvl="1"/>
            <a:r>
              <a:rPr lang="en-US" dirty="0" smtClean="0"/>
              <a:t>SYNTEX for SAS macros</a:t>
            </a:r>
          </a:p>
          <a:p>
            <a:pPr lvl="1"/>
            <a:r>
              <a:rPr lang="en-US" dirty="0" smtClean="0"/>
              <a:t>Calling SAS macros</a:t>
            </a:r>
          </a:p>
          <a:p>
            <a:r>
              <a:rPr lang="en-US" dirty="0" smtClean="0"/>
              <a:t>Applications</a:t>
            </a:r>
          </a:p>
          <a:p>
            <a:r>
              <a:rPr lang="en-US" dirty="0" smtClean="0"/>
              <a:t>Examples</a:t>
            </a:r>
          </a:p>
        </p:txBody>
      </p:sp>
      <p:pic>
        <p:nvPicPr>
          <p:cNvPr id="3074" name="Picture 2" descr="C:\Documents and Settings\hebertrl\Local Settings\Temporary Internet Files\Content.IE5\CCRV5X5M\MC900250922[1].wmf"/>
          <p:cNvPicPr>
            <a:picLocks noChangeAspect="1" noChangeArrowheads="1"/>
          </p:cNvPicPr>
          <p:nvPr/>
        </p:nvPicPr>
        <p:blipFill>
          <a:blip r:embed="rId3" cstate="print"/>
          <a:srcRect/>
          <a:stretch>
            <a:fillRect/>
          </a:stretch>
        </p:blipFill>
        <p:spPr bwMode="auto">
          <a:xfrm>
            <a:off x="6477000" y="4191000"/>
            <a:ext cx="2190939" cy="220904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Variables</a:t>
            </a:r>
            <a:endParaRPr lang="en-US" dirty="0"/>
          </a:p>
        </p:txBody>
      </p:sp>
      <p:sp>
        <p:nvSpPr>
          <p:cNvPr id="3" name="Content Placeholder 2"/>
          <p:cNvSpPr>
            <a:spLocks noGrp="1"/>
          </p:cNvSpPr>
          <p:nvPr>
            <p:ph idx="1"/>
          </p:nvPr>
        </p:nvSpPr>
        <p:spPr/>
        <p:txBody>
          <a:bodyPr/>
          <a:lstStyle/>
          <a:p>
            <a:r>
              <a:rPr lang="en-US" dirty="0" smtClean="0"/>
              <a:t>An efficient way of replacing text strings in SAS code.</a:t>
            </a:r>
          </a:p>
          <a:p>
            <a:r>
              <a:rPr lang="en-US" dirty="0" smtClean="0"/>
              <a:t>Can be defined within a macro definition or within a statement that is outside a macro definition, referred to as OPEN code.</a:t>
            </a:r>
          </a:p>
          <a:p>
            <a:r>
              <a:rPr lang="en-US" dirty="0" smtClean="0"/>
              <a:t>Are independent of SAS data set variables.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426</TotalTime>
  <Words>2527</Words>
  <Application>Microsoft Office PowerPoint</Application>
  <PresentationFormat>On-screen Show (4:3)</PresentationFormat>
  <Paragraphs>355</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Verve</vt:lpstr>
      <vt:lpstr>SAS: Macros</vt:lpstr>
      <vt:lpstr>What are Macros and why do we need /use them?</vt:lpstr>
      <vt:lpstr>SAS Procs</vt:lpstr>
      <vt:lpstr>PROC means</vt:lpstr>
      <vt:lpstr>What is the macro facility?</vt:lpstr>
      <vt:lpstr>Components of macro facility:</vt:lpstr>
      <vt:lpstr>How do we “trigger” the SAS macro processor?</vt:lpstr>
      <vt:lpstr>What we will cover:</vt:lpstr>
      <vt:lpstr>Macro Variables</vt:lpstr>
      <vt:lpstr>Macro Variables defined by SAS</vt:lpstr>
      <vt:lpstr>Macro Variables defined by SAS</vt:lpstr>
      <vt:lpstr>Macro Variables defined by SAS</vt:lpstr>
      <vt:lpstr>Macro Variables defined by Users</vt:lpstr>
      <vt:lpstr>Macro Variables defined by Users</vt:lpstr>
      <vt:lpstr>Macro Program Statements</vt:lpstr>
      <vt:lpstr>Macro Functions</vt:lpstr>
      <vt:lpstr>Using and Displaying Macro Variables</vt:lpstr>
      <vt:lpstr>Notes to consider about macro variables:</vt:lpstr>
      <vt:lpstr>Generating SAS Code Using Macros</vt:lpstr>
      <vt:lpstr>Defining and Calling Macros</vt:lpstr>
      <vt:lpstr>Application in SAS code:</vt:lpstr>
      <vt:lpstr>Vitals Data over time:</vt:lpstr>
      <vt:lpstr>Vitals Data over time:</vt:lpstr>
      <vt:lpstr>Vitals Data over time:</vt:lpstr>
      <vt:lpstr>Vitals Data over time:</vt:lpstr>
      <vt:lpstr>Vitals Data over time:</vt:lpstr>
      <vt:lpstr>PROC TABULATE for Categorical Variables:</vt:lpstr>
      <vt:lpstr>Slide 28</vt:lpstr>
      <vt:lpstr>PROC TABULATE for Categorical Variables:</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SAS: Macros</dc:title>
  <dc:creator>Renee Martin</dc:creator>
  <cp:lastModifiedBy>Renee Martin</cp:lastModifiedBy>
  <cp:revision>43</cp:revision>
  <dcterms:created xsi:type="dcterms:W3CDTF">2011-01-13T17:23:22Z</dcterms:created>
  <dcterms:modified xsi:type="dcterms:W3CDTF">2011-01-19T18:00:14Z</dcterms:modified>
</cp:coreProperties>
</file>