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82" r:id="rId6"/>
    <p:sldId id="262" r:id="rId7"/>
    <p:sldId id="261" r:id="rId8"/>
    <p:sldId id="263" r:id="rId9"/>
    <p:sldId id="264" r:id="rId10"/>
    <p:sldId id="265" r:id="rId11"/>
    <p:sldId id="266" r:id="rId12"/>
    <p:sldId id="283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4" r:id="rId22"/>
    <p:sldId id="280" r:id="rId23"/>
    <p:sldId id="281" r:id="rId24"/>
    <p:sldId id="275" r:id="rId25"/>
    <p:sldId id="277" r:id="rId26"/>
    <p:sldId id="278" r:id="rId27"/>
    <p:sldId id="284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1254A-C69F-486C-AC68-E0B7D350CDE3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8E5A8-181A-4243-BACB-55BE538CF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8E5A8-181A-4243-BACB-55BE538CF7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25EB51-E4CE-42C8-A83C-2555F2214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25EB51-E4CE-42C8-A83C-2555F2214BC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sas.com/rnd/app/da/stat/odsgraph/index.html" TargetMode="External"/><Relationship Id="rId2" Type="http://schemas.openxmlformats.org/officeDocument/2006/relationships/hyperlink" Target="http://support.sas.com/rnd/base/topics/statgraph/v91StatGraphStyles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Introduction to SAS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Statistical Computing for Research</a:t>
            </a:r>
          </a:p>
          <a:p>
            <a:r>
              <a:rPr lang="en-US" dirty="0" smtClean="0"/>
              <a:t>Kyra Robinson</a:t>
            </a:r>
          </a:p>
          <a:p>
            <a:r>
              <a:rPr lang="en-US" dirty="0" smtClean="0"/>
              <a:t>March 1,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Dates (see p.124 of Cody and Smith):</a:t>
            </a:r>
          </a:p>
          <a:p>
            <a:pPr lvl="1">
              <a:defRPr/>
            </a:pPr>
            <a:r>
              <a:rPr lang="en-US" dirty="0" smtClean="0"/>
              <a:t>MMDDYY8., MMDDYY10.</a:t>
            </a:r>
          </a:p>
          <a:p>
            <a:pPr lvl="1">
              <a:defRPr/>
            </a:pPr>
            <a:r>
              <a:rPr lang="en-US" dirty="0" smtClean="0"/>
              <a:t>Note that dates are tricky (read as numeric values, # days from 01/01/1960)</a:t>
            </a:r>
          </a:p>
          <a:p>
            <a:pPr>
              <a:defRPr/>
            </a:pPr>
            <a:r>
              <a:rPr lang="en-US" dirty="0" smtClean="0"/>
              <a:t>Labels can be used to make variable names more meaningful</a:t>
            </a:r>
          </a:p>
          <a:p>
            <a:pPr>
              <a:defRPr/>
            </a:pPr>
            <a:r>
              <a:rPr lang="en-US" dirty="0" smtClean="0"/>
              <a:t>DROP or KEEP statements can be used at the end of the DATA step to narrow down the number of variables in a dataset</a:t>
            </a:r>
          </a:p>
          <a:p>
            <a:pPr>
              <a:defRPr/>
            </a:pPr>
            <a:r>
              <a:rPr lang="en-US" dirty="0" smtClean="0"/>
              <a:t>WHERE can also help subset data</a:t>
            </a:r>
          </a:p>
          <a:p>
            <a:pPr>
              <a:defRPr/>
            </a:pPr>
            <a:r>
              <a:rPr lang="en-US" dirty="0" smtClean="0"/>
              <a:t>Note that the default character length is 8, but this can be overridden with INFORMAT </a:t>
            </a:r>
            <a:r>
              <a:rPr lang="en-US" dirty="0" err="1" smtClean="0"/>
              <a:t>myvar</a:t>
            </a:r>
            <a:r>
              <a:rPr lang="en-US" dirty="0" smtClean="0"/>
              <a:t> $20.; (or some other length, or </a:t>
            </a:r>
            <a:r>
              <a:rPr lang="en-US" dirty="0" err="1" smtClean="0"/>
              <a:t>myvar</a:t>
            </a:r>
            <a:r>
              <a:rPr lang="en-US" dirty="0" smtClean="0"/>
              <a:t>: $20. in the input statement)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Data Out of 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SAS has an Import Wizard for other file types, it also has an Export Wizard.</a:t>
            </a:r>
          </a:p>
          <a:p>
            <a:r>
              <a:rPr lang="en-US" dirty="0" smtClean="0"/>
              <a:t>Can export SAS datasets as other types of files</a:t>
            </a:r>
          </a:p>
          <a:p>
            <a:pPr lvl="1"/>
            <a:r>
              <a:rPr lang="en-US" dirty="0" smtClean="0"/>
              <a:t>Excel, CSV, etc. </a:t>
            </a:r>
          </a:p>
          <a:p>
            <a:r>
              <a:rPr lang="en-US" dirty="0" smtClean="0"/>
              <a:t>Can request SAS to output the PROC EXPORT code it uses (for future use)</a:t>
            </a:r>
          </a:p>
          <a:p>
            <a:r>
              <a:rPr lang="en-US" dirty="0" smtClean="0"/>
              <a:t>Again, can use PROC EXPORT if you desire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Export Wizard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430" y="1524001"/>
            <a:ext cx="818713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@ vs. @@:  Helpful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Placing @@ at the end of the INPUT statement allows for multiple observations per line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Placing @ after a variable allows for a logic statement for that variable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DATA WEIGHT;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INFILE ‘…’;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INPUT GENDER$ @;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IF GENDER = ‘M’ THEN DELETE;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INPUT WEIGHT AGE;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RUN;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…. THEN ….</a:t>
            </a:r>
          </a:p>
          <a:p>
            <a:r>
              <a:rPr lang="en-US" dirty="0" smtClean="0"/>
              <a:t>ELSE IF … THEN …</a:t>
            </a:r>
          </a:p>
          <a:p>
            <a:r>
              <a:rPr lang="en-US" dirty="0" smtClean="0"/>
              <a:t>ELSE ….</a:t>
            </a:r>
          </a:p>
          <a:p>
            <a:r>
              <a:rPr lang="en-US" dirty="0" smtClean="0"/>
              <a:t>LT, GT, =, NE, LE, GE</a:t>
            </a:r>
          </a:p>
          <a:p>
            <a:r>
              <a:rPr lang="en-US" dirty="0" smtClean="0"/>
              <a:t>Be careful with missing values: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IF AGE NE . THEN DO;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IF AGE LT 18 THEN DELETE;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LOG: base e (natural log)</a:t>
            </a:r>
          </a:p>
          <a:p>
            <a:r>
              <a:rPr lang="en-US" dirty="0" smtClean="0"/>
              <a:t>LOG10: base 10</a:t>
            </a:r>
          </a:p>
          <a:p>
            <a:r>
              <a:rPr lang="en-US" dirty="0" smtClean="0"/>
              <a:t>SIN, COS, TAN, ARSIN, ARCOS, ARTAN</a:t>
            </a:r>
          </a:p>
          <a:p>
            <a:r>
              <a:rPr lang="en-US" dirty="0" smtClean="0"/>
              <a:t>INT: drops fractional part of number</a:t>
            </a:r>
          </a:p>
          <a:p>
            <a:r>
              <a:rPr lang="en-US" dirty="0" smtClean="0"/>
              <a:t>SQRT: square root </a:t>
            </a:r>
          </a:p>
          <a:p>
            <a:r>
              <a:rPr lang="en-US" dirty="0" smtClean="0"/>
              <a:t>ROUND(X, .1), ROUND(X,1), ROUND(X,100)</a:t>
            </a:r>
          </a:p>
          <a:p>
            <a:r>
              <a:rPr lang="en-US" dirty="0" smtClean="0"/>
              <a:t>MEAN(A,B,C); MEAN_X=MEAN(OF X1-X5)</a:t>
            </a:r>
          </a:p>
          <a:p>
            <a:pPr lvl="1"/>
            <a:r>
              <a:rPr lang="en-US" dirty="0" smtClean="0"/>
              <a:t>Careful with missing values</a:t>
            </a:r>
          </a:p>
          <a:p>
            <a:pPr lvl="1"/>
            <a:r>
              <a:rPr lang="en-US" dirty="0" smtClean="0"/>
              <a:t>MIN, MAX, SUM, STD, STDERR, N, NMISS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Date and Time Functions, FYI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MDY(month, day, year): converts to a SAS date</a:t>
            </a:r>
          </a:p>
          <a:p>
            <a:pPr>
              <a:defRPr/>
            </a:pPr>
            <a:r>
              <a:rPr lang="en-US" dirty="0" smtClean="0"/>
              <a:t>YRDIF(early date, later date, ‘ACTUAL’): Computes # of years from early to later date</a:t>
            </a:r>
          </a:p>
          <a:p>
            <a:pPr lvl="1">
              <a:defRPr/>
            </a:pPr>
            <a:r>
              <a:rPr lang="en-US" dirty="0" smtClean="0"/>
              <a:t>‘ACTUAL’ tells SAS to factor in leap years and days of months</a:t>
            </a:r>
          </a:p>
          <a:p>
            <a:pPr lvl="1">
              <a:defRPr/>
            </a:pPr>
            <a:r>
              <a:rPr lang="en-US" dirty="0" smtClean="0"/>
              <a:t>NOTE that a SAS date constant is represented by ‘</a:t>
            </a:r>
            <a:r>
              <a:rPr lang="en-US" dirty="0" err="1" smtClean="0"/>
              <a:t>ddMMMyyyy’D</a:t>
            </a:r>
            <a:r>
              <a:rPr lang="en-US" dirty="0" smtClean="0"/>
              <a:t> (‘15MAY2004’D)</a:t>
            </a:r>
          </a:p>
          <a:p>
            <a:pPr>
              <a:defRPr/>
            </a:pPr>
            <a:r>
              <a:rPr lang="en-US" dirty="0" smtClean="0"/>
              <a:t>YEAR, MONTH, DAY (from 1 to 31 returned), WEEKDAY (1 to 7), HOUR, MINUTE, SECOND</a:t>
            </a:r>
          </a:p>
          <a:p>
            <a:pPr>
              <a:defRPr/>
            </a:pPr>
            <a:r>
              <a:rPr lang="en-US" dirty="0" smtClean="0"/>
              <a:t>INTCK(‘interval’, start, end)</a:t>
            </a:r>
          </a:p>
          <a:p>
            <a:pPr lvl="1">
              <a:defRPr/>
            </a:pPr>
            <a:r>
              <a:rPr lang="en-US" dirty="0" smtClean="0"/>
              <a:t>Returns number of intervals</a:t>
            </a:r>
          </a:p>
          <a:p>
            <a:pPr lvl="1">
              <a:defRPr/>
            </a:pPr>
            <a:r>
              <a:rPr lang="en-US" dirty="0" smtClean="0"/>
              <a:t>Interval may be DAY, WEEK, MONTH, QTR, YEAR, HOUR, MINUTE, SECOND</a:t>
            </a:r>
          </a:p>
          <a:p>
            <a:pPr>
              <a:defRPr/>
            </a:pPr>
            <a:r>
              <a:rPr lang="en-US" dirty="0" smtClean="0"/>
              <a:t>INTNX(‘</a:t>
            </a:r>
            <a:r>
              <a:rPr lang="en-US" dirty="0" err="1" smtClean="0"/>
              <a:t>interval’,start</a:t>
            </a:r>
            <a:r>
              <a:rPr lang="en-US" dirty="0" smtClean="0"/>
              <a:t>,# intervals)</a:t>
            </a:r>
          </a:p>
          <a:p>
            <a:pPr lvl="1">
              <a:defRPr/>
            </a:pPr>
            <a:r>
              <a:rPr lang="en-US" dirty="0" smtClean="0"/>
              <a:t>Returns a date</a:t>
            </a:r>
          </a:p>
          <a:p>
            <a:pPr>
              <a:defRPr/>
            </a:pPr>
            <a:r>
              <a:rPr lang="en-US" dirty="0" smtClean="0"/>
              <a:t>See Cody and Smith for more helpful information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Converting Numeric	 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PUT() converts numeric variables to character variables</a:t>
            </a:r>
          </a:p>
          <a:p>
            <a:pPr marL="548640" lvl="1" indent="-274320">
              <a:buFont typeface="Wingdings"/>
              <a:buChar char=""/>
              <a:defRPr/>
            </a:pPr>
            <a:r>
              <a:rPr lang="en-US" dirty="0" err="1" smtClean="0"/>
              <a:t>Newvar</a:t>
            </a:r>
            <a:r>
              <a:rPr lang="en-US" dirty="0" smtClean="0"/>
              <a:t> = PUT(</a:t>
            </a:r>
            <a:r>
              <a:rPr lang="en-US" dirty="0" err="1" smtClean="0"/>
              <a:t>oldvar</a:t>
            </a:r>
            <a:r>
              <a:rPr lang="en-US" dirty="0" smtClean="0"/>
              <a:t>, format)</a:t>
            </a:r>
          </a:p>
          <a:p>
            <a:pPr marL="548640" lvl="1" indent="-274320">
              <a:buFont typeface="Wingdings"/>
              <a:buChar char=""/>
              <a:defRPr/>
            </a:pPr>
            <a:r>
              <a:rPr lang="en-US" dirty="0" smtClean="0"/>
              <a:t>Formats: $length.</a:t>
            </a:r>
          </a:p>
          <a:p>
            <a:pPr>
              <a:defRPr/>
            </a:pPr>
            <a:r>
              <a:rPr lang="en-US" dirty="0" smtClean="0"/>
              <a:t>INPUT() converts character variables to numeric variables</a:t>
            </a:r>
          </a:p>
          <a:p>
            <a:pPr marL="548640" lvl="1" indent="-274320">
              <a:buFont typeface="Wingdings"/>
              <a:buChar char=""/>
              <a:defRPr/>
            </a:pPr>
            <a:r>
              <a:rPr lang="en-US" dirty="0" err="1" smtClean="0"/>
              <a:t>Newvar</a:t>
            </a:r>
            <a:r>
              <a:rPr lang="en-US" dirty="0" smtClean="0"/>
              <a:t> = INPUT(</a:t>
            </a:r>
            <a:r>
              <a:rPr lang="en-US" dirty="0" err="1" smtClean="0"/>
              <a:t>oldvar</a:t>
            </a:r>
            <a:r>
              <a:rPr lang="en-US" dirty="0" smtClean="0"/>
              <a:t>, format)</a:t>
            </a:r>
          </a:p>
          <a:p>
            <a:pPr marL="548640" lvl="1" indent="-274320">
              <a:buFont typeface="Wingdings"/>
              <a:buChar char=""/>
              <a:defRPr/>
            </a:pPr>
            <a:r>
              <a:rPr lang="en-US" dirty="0" smtClean="0"/>
              <a:t>Formats: </a:t>
            </a:r>
            <a:r>
              <a:rPr lang="en-US" dirty="0" err="1" smtClean="0"/>
              <a:t>length.length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Note: COMPRESS(</a:t>
            </a:r>
            <a:r>
              <a:rPr lang="en-US" dirty="0" err="1" smtClean="0"/>
              <a:t>var</a:t>
            </a:r>
            <a:r>
              <a:rPr lang="en-US" dirty="0" smtClean="0"/>
              <a:t>, </a:t>
            </a:r>
            <a:r>
              <a:rPr lang="en-US" dirty="0" err="1" smtClean="0"/>
              <a:t>delim</a:t>
            </a:r>
            <a:r>
              <a:rPr lang="en-US" dirty="0" smtClean="0"/>
              <a:t>) can take away things like dashes in Social Security Numbers: COMPRESS(SS, ‘-’)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81600" y="1295400"/>
            <a:ext cx="838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943600" y="2209800"/>
            <a:ext cx="2667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00800" y="2362200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Remember the “$” signifies character variables in SAS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6" name="Curved Connector 15"/>
          <p:cNvCxnSpPr/>
          <p:nvPr/>
        </p:nvCxnSpPr>
        <p:spPr>
          <a:xfrm rot="10800000" flipV="1">
            <a:off x="3429000" y="2895600"/>
            <a:ext cx="2667000" cy="457200"/>
          </a:xfrm>
          <a:prstGeom prst="curvedConnector3">
            <a:avLst>
              <a:gd name="adj1" fmla="val 4044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1400" dirty="0" smtClean="0"/>
              <a:t>   x = </a:t>
            </a:r>
            <a:r>
              <a:rPr lang="en-US" sz="1400" dirty="0" err="1" smtClean="0"/>
              <a:t>ranuni</a:t>
            </a:r>
            <a:r>
              <a:rPr lang="en-US" sz="1400" dirty="0" smtClean="0"/>
              <a:t>(seed)		/* uniform between 0 &amp; 1 */</a:t>
            </a:r>
          </a:p>
          <a:p>
            <a:pPr>
              <a:defRPr/>
            </a:pPr>
            <a:r>
              <a:rPr lang="en-US" sz="1400" dirty="0" smtClean="0"/>
              <a:t>   x = a+(b-a)*</a:t>
            </a:r>
            <a:r>
              <a:rPr lang="en-US" sz="1400" dirty="0" err="1" smtClean="0"/>
              <a:t>ranuni</a:t>
            </a:r>
            <a:r>
              <a:rPr lang="en-US" sz="1400" dirty="0" smtClean="0"/>
              <a:t>(seed);	/* uniform between a &amp; b */</a:t>
            </a:r>
          </a:p>
          <a:p>
            <a:pPr>
              <a:defRPr/>
            </a:pPr>
            <a:r>
              <a:rPr lang="en-US" sz="1400" dirty="0" smtClean="0"/>
              <a:t>   x = </a:t>
            </a:r>
            <a:r>
              <a:rPr lang="en-US" sz="1400" dirty="0" err="1" smtClean="0"/>
              <a:t>ranbin</a:t>
            </a:r>
            <a:r>
              <a:rPr lang="en-US" sz="1400" dirty="0" smtClean="0"/>
              <a:t>(</a:t>
            </a:r>
            <a:r>
              <a:rPr lang="en-US" sz="1400" dirty="0" err="1" smtClean="0"/>
              <a:t>seed,n,p</a:t>
            </a:r>
            <a:r>
              <a:rPr lang="en-US" sz="1400" dirty="0" smtClean="0"/>
              <a:t>);	/* binomial size n </a:t>
            </a:r>
            <a:r>
              <a:rPr lang="en-US" sz="1400" dirty="0" err="1" smtClean="0"/>
              <a:t>prob</a:t>
            </a:r>
            <a:r>
              <a:rPr lang="en-US" sz="1400" dirty="0" smtClean="0"/>
              <a:t> p */</a:t>
            </a:r>
          </a:p>
          <a:p>
            <a:pPr>
              <a:defRPr/>
            </a:pPr>
            <a:r>
              <a:rPr lang="en-US" sz="1400" dirty="0" smtClean="0"/>
              <a:t>   x = </a:t>
            </a:r>
            <a:r>
              <a:rPr lang="en-US" sz="1400" dirty="0" err="1" smtClean="0"/>
              <a:t>rancau</a:t>
            </a:r>
            <a:r>
              <a:rPr lang="en-US" sz="1400" dirty="0" smtClean="0"/>
              <a:t>(seed);		/* </a:t>
            </a:r>
            <a:r>
              <a:rPr lang="en-US" sz="1400" dirty="0" err="1" smtClean="0"/>
              <a:t>cauchy</a:t>
            </a:r>
            <a:r>
              <a:rPr lang="en-US" sz="1400" dirty="0" smtClean="0"/>
              <a:t> with loc 0 &amp; scale 1 */</a:t>
            </a:r>
          </a:p>
          <a:p>
            <a:pPr>
              <a:defRPr/>
            </a:pPr>
            <a:r>
              <a:rPr lang="en-US" sz="1400" dirty="0" smtClean="0"/>
              <a:t>   x = </a:t>
            </a:r>
            <a:r>
              <a:rPr lang="en-US" sz="1400" dirty="0" err="1" smtClean="0"/>
              <a:t>a+b</a:t>
            </a:r>
            <a:r>
              <a:rPr lang="en-US" sz="1400" dirty="0" smtClean="0"/>
              <a:t>*</a:t>
            </a:r>
            <a:r>
              <a:rPr lang="en-US" sz="1400" dirty="0" err="1" smtClean="0"/>
              <a:t>rancau</a:t>
            </a:r>
            <a:r>
              <a:rPr lang="en-US" sz="1400" dirty="0" smtClean="0"/>
              <a:t>(seed);	/* </a:t>
            </a:r>
            <a:r>
              <a:rPr lang="en-US" sz="1400" dirty="0" err="1" smtClean="0"/>
              <a:t>cauchy</a:t>
            </a:r>
            <a:r>
              <a:rPr lang="en-US" sz="1400" dirty="0" smtClean="0"/>
              <a:t> with loc a &amp; scale b */</a:t>
            </a:r>
          </a:p>
          <a:p>
            <a:pPr>
              <a:defRPr/>
            </a:pPr>
            <a:r>
              <a:rPr lang="en-US" sz="1400" dirty="0" smtClean="0"/>
              <a:t>   x = </a:t>
            </a:r>
            <a:r>
              <a:rPr lang="en-US" sz="1400" dirty="0" err="1" smtClean="0"/>
              <a:t>ranexp</a:t>
            </a:r>
            <a:r>
              <a:rPr lang="en-US" sz="1400" dirty="0" smtClean="0"/>
              <a:t>(seed);		/* exponential with scale 1 */</a:t>
            </a:r>
          </a:p>
          <a:p>
            <a:pPr>
              <a:defRPr/>
            </a:pPr>
            <a:r>
              <a:rPr lang="en-US" sz="1400" dirty="0" smtClean="0"/>
              <a:t>   x = </a:t>
            </a:r>
            <a:r>
              <a:rPr lang="en-US" sz="1400" dirty="0" err="1" smtClean="0"/>
              <a:t>ranexp</a:t>
            </a:r>
            <a:r>
              <a:rPr lang="en-US" sz="1400" dirty="0" smtClean="0"/>
              <a:t>(seed) / a;	/* exponential with scale a */</a:t>
            </a:r>
          </a:p>
          <a:p>
            <a:pPr>
              <a:defRPr/>
            </a:pPr>
            <a:r>
              <a:rPr lang="en-US" sz="1400" dirty="0" smtClean="0"/>
              <a:t>   x = a-b*log(</a:t>
            </a:r>
            <a:r>
              <a:rPr lang="en-US" sz="1400" dirty="0" err="1" smtClean="0"/>
              <a:t>ranexp</a:t>
            </a:r>
            <a:r>
              <a:rPr lang="en-US" sz="1400" dirty="0" smtClean="0"/>
              <a:t>(seed));	/* extreme value loc a &amp; scale b */</a:t>
            </a:r>
          </a:p>
          <a:p>
            <a:pPr>
              <a:defRPr/>
            </a:pPr>
            <a:r>
              <a:rPr lang="en-US" sz="1400" dirty="0" smtClean="0"/>
              <a:t>   x = </a:t>
            </a:r>
            <a:r>
              <a:rPr lang="en-US" sz="1400" dirty="0" err="1" smtClean="0"/>
              <a:t>rangam</a:t>
            </a:r>
            <a:r>
              <a:rPr lang="en-US" sz="1400" dirty="0" smtClean="0"/>
              <a:t>(</a:t>
            </a:r>
            <a:r>
              <a:rPr lang="en-US" sz="1400" dirty="0" err="1" smtClean="0"/>
              <a:t>seed,a</a:t>
            </a:r>
            <a:r>
              <a:rPr lang="en-US" sz="1400" dirty="0" smtClean="0"/>
              <a:t>);	/* gamma with shape a */</a:t>
            </a:r>
          </a:p>
          <a:p>
            <a:pPr>
              <a:defRPr/>
            </a:pPr>
            <a:r>
              <a:rPr lang="en-US" sz="1400" dirty="0" smtClean="0"/>
              <a:t>   x = b*</a:t>
            </a:r>
            <a:r>
              <a:rPr lang="en-US" sz="1400" dirty="0" err="1" smtClean="0"/>
              <a:t>rangam</a:t>
            </a:r>
            <a:r>
              <a:rPr lang="en-US" sz="1400" dirty="0" smtClean="0"/>
              <a:t>(</a:t>
            </a:r>
            <a:r>
              <a:rPr lang="en-US" sz="1400" dirty="0" err="1" smtClean="0"/>
              <a:t>seed,a</a:t>
            </a:r>
            <a:r>
              <a:rPr lang="en-US" sz="1400" dirty="0" smtClean="0"/>
              <a:t>);	/* gamma with shape a &amp; scale b */</a:t>
            </a:r>
          </a:p>
          <a:p>
            <a:pPr>
              <a:defRPr/>
            </a:pPr>
            <a:r>
              <a:rPr lang="en-US" sz="1400" dirty="0" smtClean="0"/>
              <a:t>   x = 2*</a:t>
            </a:r>
            <a:r>
              <a:rPr lang="en-US" sz="1400" dirty="0" err="1" smtClean="0"/>
              <a:t>rangam</a:t>
            </a:r>
            <a:r>
              <a:rPr lang="en-US" sz="1400" dirty="0" smtClean="0"/>
              <a:t>(</a:t>
            </a:r>
            <a:r>
              <a:rPr lang="en-US" sz="1400" dirty="0" err="1" smtClean="0"/>
              <a:t>seed,a</a:t>
            </a:r>
            <a:r>
              <a:rPr lang="en-US" sz="1400" dirty="0" smtClean="0"/>
              <a:t>);	/* chi-square with </a:t>
            </a:r>
            <a:r>
              <a:rPr lang="en-US" sz="1400" dirty="0" err="1" smtClean="0"/>
              <a:t>d.f</a:t>
            </a:r>
            <a:r>
              <a:rPr lang="en-US" sz="1400" dirty="0" smtClean="0"/>
              <a:t>. = 2*a */</a:t>
            </a:r>
          </a:p>
          <a:p>
            <a:pPr>
              <a:defRPr/>
            </a:pPr>
            <a:r>
              <a:rPr lang="en-US" sz="1400" dirty="0" smtClean="0"/>
              <a:t>   x = </a:t>
            </a:r>
            <a:r>
              <a:rPr lang="en-US" sz="1400" dirty="0" err="1" smtClean="0"/>
              <a:t>rannor</a:t>
            </a:r>
            <a:r>
              <a:rPr lang="en-US" sz="1400" dirty="0" smtClean="0"/>
              <a:t>(seed);		/* normal with mean 0 &amp; SD 1 */</a:t>
            </a:r>
          </a:p>
          <a:p>
            <a:pPr>
              <a:defRPr/>
            </a:pPr>
            <a:r>
              <a:rPr lang="en-US" sz="1400" dirty="0" smtClean="0"/>
              <a:t>   x = </a:t>
            </a:r>
            <a:r>
              <a:rPr lang="en-US" sz="1400" dirty="0" err="1" smtClean="0"/>
              <a:t>a+b</a:t>
            </a:r>
            <a:r>
              <a:rPr lang="en-US" sz="1400" dirty="0" smtClean="0"/>
              <a:t>*</a:t>
            </a:r>
            <a:r>
              <a:rPr lang="en-US" sz="1400" dirty="0" err="1" smtClean="0"/>
              <a:t>rannor</a:t>
            </a:r>
            <a:r>
              <a:rPr lang="en-US" sz="1400" dirty="0" smtClean="0"/>
              <a:t>(seed);	/* normal with mean a &amp; SD b */</a:t>
            </a:r>
          </a:p>
          <a:p>
            <a:pPr>
              <a:defRPr/>
            </a:pPr>
            <a:r>
              <a:rPr lang="en-US" sz="1400" dirty="0" smtClean="0"/>
              <a:t>   x = </a:t>
            </a:r>
            <a:r>
              <a:rPr lang="en-US" sz="1400" dirty="0" err="1" smtClean="0"/>
              <a:t>ranpoi</a:t>
            </a:r>
            <a:r>
              <a:rPr lang="en-US" sz="1400" dirty="0" smtClean="0"/>
              <a:t>(</a:t>
            </a:r>
            <a:r>
              <a:rPr lang="en-US" sz="1400" dirty="0" err="1" smtClean="0"/>
              <a:t>seed,a</a:t>
            </a:r>
            <a:r>
              <a:rPr lang="en-US" sz="1400" dirty="0" smtClean="0"/>
              <a:t>);		/* </a:t>
            </a:r>
            <a:r>
              <a:rPr lang="en-US" sz="1400" dirty="0" err="1" smtClean="0"/>
              <a:t>poisson</a:t>
            </a:r>
            <a:r>
              <a:rPr lang="en-US" sz="1400" dirty="0" smtClean="0"/>
              <a:t> with mean a */</a:t>
            </a:r>
          </a:p>
          <a:p>
            <a:pPr>
              <a:defRPr/>
            </a:pPr>
            <a:r>
              <a:rPr lang="en-US" sz="1400" dirty="0" smtClean="0"/>
              <a:t>   x = </a:t>
            </a:r>
            <a:r>
              <a:rPr lang="en-US" sz="1400" dirty="0" err="1" smtClean="0"/>
              <a:t>rantri</a:t>
            </a:r>
            <a:r>
              <a:rPr lang="en-US" sz="1400" dirty="0" smtClean="0"/>
              <a:t>(</a:t>
            </a:r>
            <a:r>
              <a:rPr lang="en-US" sz="1400" dirty="0" err="1" smtClean="0"/>
              <a:t>seed,a</a:t>
            </a:r>
            <a:r>
              <a:rPr lang="en-US" sz="1400" dirty="0" smtClean="0"/>
              <a:t>);		/* triangular with peak at a */</a:t>
            </a:r>
          </a:p>
          <a:p>
            <a:pPr>
              <a:defRPr/>
            </a:pPr>
            <a:r>
              <a:rPr lang="en-US" sz="1400" dirty="0" smtClean="0"/>
              <a:t>   x = </a:t>
            </a:r>
            <a:r>
              <a:rPr lang="en-US" sz="1400" dirty="0" err="1" smtClean="0"/>
              <a:t>rantbl</a:t>
            </a:r>
            <a:r>
              <a:rPr lang="en-US" sz="1400" dirty="0" smtClean="0"/>
              <a:t>(seed,p1,p2,p3);	/* random from (1,2,3) with </a:t>
            </a:r>
            <a:r>
              <a:rPr lang="en-US" sz="1400" dirty="0" err="1" smtClean="0"/>
              <a:t>probs</a:t>
            </a:r>
            <a:r>
              <a:rPr lang="en-US" sz="1400" dirty="0" smtClean="0"/>
              <a:t> */</a:t>
            </a:r>
          </a:p>
          <a:p>
            <a:pPr>
              <a:buNone/>
              <a:defRPr/>
            </a:pPr>
            <a:r>
              <a:rPr lang="en-US" sz="1400" dirty="0" smtClean="0"/>
              <a:t>				/* p1,p2,p3 */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Example of sample from Uniform	</a:t>
            </a: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DATA UNIFORM;</a:t>
            </a: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DO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= 1 TO 100;</a:t>
            </a: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    	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uni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=RANUNI(0);    </a:t>
            </a: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   OUTPUT;</a:t>
            </a: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	END;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Do loops are often useful: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DO </a:t>
            </a:r>
            <a:r>
              <a:rPr lang="en-US" dirty="0" err="1" smtClean="0">
                <a:sym typeface="Wingdings" pitchFamily="2" charset="2"/>
              </a:rPr>
              <a:t>var</a:t>
            </a:r>
            <a:r>
              <a:rPr lang="en-US" dirty="0" smtClean="0">
                <a:sym typeface="Wingdings" pitchFamily="2" charset="2"/>
              </a:rPr>
              <a:t> = … TO …;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DO </a:t>
            </a:r>
            <a:r>
              <a:rPr lang="en-US" dirty="0" err="1" smtClean="0">
                <a:sym typeface="Wingdings" pitchFamily="2" charset="2"/>
              </a:rPr>
              <a:t>var</a:t>
            </a:r>
            <a:r>
              <a:rPr lang="en-US" dirty="0" smtClean="0">
                <a:sym typeface="Wingdings" pitchFamily="2" charset="2"/>
              </a:rPr>
              <a:t> = …….;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DO WHILE (); evaluated before loop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DO UNTIL (); evaluated after loop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Must finish with END, and OUTPUT ensures that new value created after each loop run</a:t>
            </a:r>
          </a:p>
          <a:p>
            <a:pPr lvl="1">
              <a:defRPr/>
            </a:pPr>
            <a:r>
              <a:rPr lang="en-US" dirty="0" smtClean="0">
                <a:sym typeface="Wingdings" pitchFamily="2" charset="2"/>
              </a:rPr>
              <a:t>Seed should be 0 (uses clock to generate sequence) or positive integer</a:t>
            </a:r>
          </a:p>
          <a:p>
            <a:pPr lvl="2">
              <a:defRPr/>
            </a:pPr>
            <a:r>
              <a:rPr lang="en-US" dirty="0" smtClean="0">
                <a:sym typeface="Wingdings" pitchFamily="2" charset="2"/>
              </a:rPr>
              <a:t>Seed is important for replicating results!!!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“Quick” analysis for collaborative work</a:t>
            </a:r>
          </a:p>
          <a:p>
            <a:r>
              <a:rPr lang="en-US" dirty="0" smtClean="0"/>
              <a:t>Output is generally preferable to that output by R</a:t>
            </a:r>
          </a:p>
          <a:p>
            <a:r>
              <a:rPr lang="en-US" dirty="0" smtClean="0"/>
              <a:t>The corporate and regulatory world usually prefers or even requires SAS versus “non-validated” software such as R</a:t>
            </a:r>
          </a:p>
          <a:p>
            <a:r>
              <a:rPr lang="en-US" dirty="0" smtClean="0"/>
              <a:t>Can often check results using R</a:t>
            </a:r>
          </a:p>
          <a:p>
            <a:pPr lvl="1"/>
            <a:r>
              <a:rPr lang="en-US" dirty="0" smtClean="0"/>
              <a:t>Remember, R is object oriented; SAS is not. </a:t>
            </a:r>
          </a:p>
          <a:p>
            <a:r>
              <a:rPr lang="en-US" dirty="0" smtClean="0"/>
              <a:t>Cons include SAS’ debatably inferior graphics, though they have recently improved drastically!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(Overview)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can provide a convenient way to process multiple variables at once.</a:t>
            </a:r>
          </a:p>
          <a:p>
            <a:r>
              <a:rPr lang="en-US" dirty="0" smtClean="0"/>
              <a:t>One common use of arrays is converting datasets from long to short form, and vice versa</a:t>
            </a:r>
          </a:p>
          <a:p>
            <a:pPr lvl="1"/>
            <a:r>
              <a:rPr lang="en-US" dirty="0" smtClean="0"/>
              <a:t>PROC TRANSPOSE can also be used for this</a:t>
            </a:r>
          </a:p>
          <a:p>
            <a:pPr lvl="1"/>
            <a:r>
              <a:rPr lang="en-US" dirty="0" smtClean="0"/>
              <a:t>Personally, I prefer arrays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Arrays are the topic of another lecture, so I will limit our discussion to the basics. </a:t>
            </a:r>
          </a:p>
          <a:p>
            <a:r>
              <a:rPr lang="en-US" dirty="0" smtClean="0">
                <a:sym typeface="Wingdings" pitchFamily="2" charset="2"/>
              </a:rPr>
              <a:t>See handout for more about TRANSPOSE and arrays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Arrays-cont’d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Declaring arrays in the DATA step: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DATA NEW;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SET OLD;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ARRAY x[5] x1-x5; * Can also be ARRAY x[5]  A B C D E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DO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1 to 5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 x[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= 999 THEN x[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= .;  *convert 999 code to missing;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DROP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RUN: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100" dirty="0" smtClean="0"/>
              <a:t>If we use _NUMERIC_ (and x[*]) after array declaration, all numeric variables will have the new conversion</a:t>
            </a:r>
          </a:p>
          <a:p>
            <a:r>
              <a:rPr lang="en-US" sz="2100" dirty="0" smtClean="0"/>
              <a:t>_CHARACTER_ can also be used, but $ must be placed after array name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dirty="0" smtClean="0"/>
              <a:t>Arrays Example:  Short to Long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have the following dataset, and we want to convert this dataset to one with multiple observations per ID: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 descr="tab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895600"/>
            <a:ext cx="6241788" cy="2590586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r>
              <a:rPr lang="en-US" dirty="0" smtClean="0"/>
              <a:t>Use the following SAS Code: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*CONVERT TO MULTIPLE OBSERVATIONS PER SUBJECT;</a:t>
            </a:r>
          </a:p>
          <a:p>
            <a:pPr>
              <a:buNone/>
              <a:defRPr/>
            </a:pP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DATA MULTIPLE;</a:t>
            </a: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SET SINGLE;</a:t>
            </a: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ARRAY SCORE_ARRAY[3] SCORE1-SCORE3;</a:t>
            </a: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				 /*Score1 is stored in 					 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Score_Array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[1], etc*/</a:t>
            </a: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DO TIME = 1 TO 3;</a:t>
            </a: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SCORE=SCORE_ARRAY[TIME]; </a:t>
            </a: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			     /*Score1-Score3 are each stored in the 			      SCORE variable in order*/</a:t>
            </a: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*IF SCORE NE . THEN OUTPUT;</a:t>
            </a: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OUTPUT;  		    /*After each time value, output score*/</a:t>
            </a: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KEEP ID TIME SCORE;	   /*Only keep the variables we want*/</a:t>
            </a:r>
          </a:p>
          <a:p>
            <a:pPr>
              <a:buNone/>
              <a:defRPr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RUN;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03/01/2012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Output Delivery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While there is another lecture on ODS, I thought I would briefly show you (or remind you) about some of the ODS basics.</a:t>
            </a:r>
          </a:p>
          <a:p>
            <a:r>
              <a:rPr lang="en-US" dirty="0" smtClean="0"/>
              <a:t>Can make .rtf, .</a:t>
            </a:r>
            <a:r>
              <a:rPr lang="en-US" dirty="0" err="1" smtClean="0"/>
              <a:t>pdf</a:t>
            </a:r>
            <a:r>
              <a:rPr lang="en-US" dirty="0" smtClean="0"/>
              <a:t>, html files that are much easier to read than the output window</a:t>
            </a:r>
          </a:p>
          <a:p>
            <a:pPr lvl="1"/>
            <a:r>
              <a:rPr lang="en-US" dirty="0" smtClean="0"/>
              <a:t>Ideal for getting output into reports or homework assignments</a:t>
            </a:r>
          </a:p>
          <a:p>
            <a:r>
              <a:rPr lang="en-US" dirty="0" smtClean="0"/>
              <a:t>This is very simple to do…</a:t>
            </a:r>
          </a:p>
          <a:p>
            <a:pPr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ODS PDF FILE=“…..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pdf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------Whatever you want in the file-------</a:t>
            </a:r>
          </a:p>
          <a:p>
            <a:pPr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ODS PDF CLOSE;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List of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 numCol="3"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Default</a:t>
            </a:r>
          </a:p>
          <a:p>
            <a:pPr>
              <a:defRPr/>
            </a:pPr>
            <a:r>
              <a:rPr lang="en-US" dirty="0" smtClean="0"/>
              <a:t>Journal</a:t>
            </a:r>
          </a:p>
          <a:p>
            <a:pPr>
              <a:defRPr/>
            </a:pPr>
            <a:r>
              <a:rPr lang="en-US" dirty="0" smtClean="0"/>
              <a:t>Statistical</a:t>
            </a:r>
          </a:p>
          <a:p>
            <a:pPr>
              <a:defRPr/>
            </a:pPr>
            <a:r>
              <a:rPr lang="en-US" dirty="0" smtClean="0"/>
              <a:t>Analysis</a:t>
            </a:r>
          </a:p>
          <a:p>
            <a:pPr>
              <a:defRPr/>
            </a:pPr>
            <a:r>
              <a:rPr lang="en-US" dirty="0" smtClean="0"/>
              <a:t>Astronomy </a:t>
            </a:r>
          </a:p>
          <a:p>
            <a:pPr>
              <a:defRPr/>
            </a:pPr>
            <a:r>
              <a:rPr lang="en-US" dirty="0" smtClean="0"/>
              <a:t>Banker </a:t>
            </a:r>
          </a:p>
          <a:p>
            <a:pPr>
              <a:defRPr/>
            </a:pPr>
            <a:r>
              <a:rPr lang="en-US" dirty="0" err="1" smtClean="0"/>
              <a:t>BarrettsBlue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Beige </a:t>
            </a:r>
          </a:p>
          <a:p>
            <a:pPr>
              <a:defRPr/>
            </a:pPr>
            <a:r>
              <a:rPr lang="en-US" dirty="0" err="1" smtClean="0"/>
              <a:t>BlockPrint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Brick </a:t>
            </a:r>
          </a:p>
          <a:p>
            <a:pPr>
              <a:defRPr/>
            </a:pPr>
            <a:r>
              <a:rPr lang="en-US" dirty="0" smtClean="0"/>
              <a:t>Brown </a:t>
            </a:r>
          </a:p>
          <a:p>
            <a:pPr>
              <a:defRPr/>
            </a:pPr>
            <a:r>
              <a:rPr lang="en-US" dirty="0" smtClean="0"/>
              <a:t>Curve </a:t>
            </a:r>
          </a:p>
          <a:p>
            <a:pPr>
              <a:defRPr/>
            </a:pPr>
            <a:r>
              <a:rPr lang="en-US" dirty="0" smtClean="0"/>
              <a:t>D3d </a:t>
            </a:r>
          </a:p>
          <a:p>
            <a:pPr>
              <a:defRPr/>
            </a:pPr>
            <a:r>
              <a:rPr lang="en-US" dirty="0" smtClean="0"/>
              <a:t>Education </a:t>
            </a:r>
          </a:p>
          <a:p>
            <a:pPr>
              <a:defRPr/>
            </a:pPr>
            <a:r>
              <a:rPr lang="en-US" dirty="0" smtClean="0"/>
              <a:t>Electronics </a:t>
            </a:r>
          </a:p>
          <a:p>
            <a:pPr>
              <a:defRPr/>
            </a:pPr>
            <a:r>
              <a:rPr lang="en-US" dirty="0" err="1" smtClean="0"/>
              <a:t>FancyPrinter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Gears </a:t>
            </a:r>
          </a:p>
          <a:p>
            <a:pPr>
              <a:defRPr/>
            </a:pPr>
            <a:r>
              <a:rPr lang="en-US" dirty="0" smtClean="0"/>
              <a:t>Magnify </a:t>
            </a:r>
          </a:p>
          <a:p>
            <a:pPr>
              <a:defRPr/>
            </a:pPr>
            <a:r>
              <a:rPr lang="en-US" dirty="0" smtClean="0"/>
              <a:t>Minimal </a:t>
            </a:r>
          </a:p>
          <a:p>
            <a:pPr>
              <a:defRPr/>
            </a:pPr>
            <a:r>
              <a:rPr lang="en-US" dirty="0" smtClean="0"/>
              <a:t>Money </a:t>
            </a:r>
          </a:p>
          <a:p>
            <a:pPr>
              <a:defRPr/>
            </a:pPr>
            <a:r>
              <a:rPr lang="en-US" dirty="0" err="1" smtClean="0"/>
              <a:t>NoFontDefault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Printer </a:t>
            </a:r>
          </a:p>
          <a:p>
            <a:pPr>
              <a:defRPr/>
            </a:pPr>
            <a:r>
              <a:rPr lang="en-US" dirty="0" smtClean="0"/>
              <a:t>RSVP </a:t>
            </a:r>
          </a:p>
          <a:p>
            <a:pPr>
              <a:defRPr/>
            </a:pPr>
            <a:r>
              <a:rPr lang="en-US" dirty="0" smtClean="0"/>
              <a:t>RTF </a:t>
            </a:r>
          </a:p>
          <a:p>
            <a:pPr>
              <a:defRPr/>
            </a:pPr>
            <a:r>
              <a:rPr lang="en-US" dirty="0" err="1" smtClean="0"/>
              <a:t>SansPrinter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err="1" smtClean="0"/>
              <a:t>SASDocPrinter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err="1" smtClean="0"/>
              <a:t>SASWeb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Science </a:t>
            </a:r>
          </a:p>
          <a:p>
            <a:pPr>
              <a:defRPr/>
            </a:pPr>
            <a:r>
              <a:rPr lang="en-US" dirty="0" err="1" smtClean="0"/>
              <a:t>SerifPrinter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Sketch </a:t>
            </a:r>
          </a:p>
          <a:p>
            <a:pPr>
              <a:defRPr/>
            </a:pPr>
            <a:r>
              <a:rPr lang="en-US" dirty="0" err="1" smtClean="0"/>
              <a:t>StatDoc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Theme </a:t>
            </a:r>
          </a:p>
          <a:p>
            <a:pPr>
              <a:defRPr/>
            </a:pPr>
            <a:r>
              <a:rPr lang="en-US" dirty="0" smtClean="0"/>
              <a:t>Torn </a:t>
            </a:r>
          </a:p>
          <a:p>
            <a:pPr>
              <a:defRPr/>
            </a:pPr>
            <a:r>
              <a:rPr lang="en-US" dirty="0" smtClean="0"/>
              <a:t>Watercolor </a:t>
            </a:r>
          </a:p>
          <a:p>
            <a:pPr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57150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Examples at http://stat.lsu.edu/SAS_ODS_styles/SAS_ODS_styles.htm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 smtClean="0"/>
              <a:t>Other Fun ODS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ODS GRAPHICS</a:t>
            </a:r>
          </a:p>
          <a:p>
            <a:pPr lvl="1">
              <a:defRPr/>
            </a:pPr>
            <a:r>
              <a:rPr lang="en-US" dirty="0" smtClean="0"/>
              <a:t>Makes pretty diagnostic plots (perhaps default in 9.3?)</a:t>
            </a:r>
          </a:p>
          <a:p>
            <a:pPr lvl="1">
              <a:defRPr/>
            </a:pPr>
            <a:r>
              <a:rPr lang="en-US" dirty="0" smtClean="0"/>
              <a:t>Proc </a:t>
            </a:r>
            <a:r>
              <a:rPr lang="en-US" dirty="0" err="1" smtClean="0"/>
              <a:t>Reg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ODS TRACE ON/LISTING;</a:t>
            </a:r>
          </a:p>
          <a:p>
            <a:pPr lvl="1">
              <a:defRPr/>
            </a:pPr>
            <a:r>
              <a:rPr lang="en-US" dirty="0" smtClean="0"/>
              <a:t>Able to store SAS created objects as your own datasets</a:t>
            </a:r>
          </a:p>
          <a:p>
            <a:pPr marL="344488" indent="0">
              <a:buNone/>
              <a:defRPr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ods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listing close; ** turns off output display;</a:t>
            </a:r>
          </a:p>
          <a:p>
            <a:pPr marL="344488" indent="0">
              <a:buNone/>
              <a:defRPr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proc means;</a:t>
            </a:r>
          </a:p>
          <a:p>
            <a:pPr marL="344488" indent="0">
              <a:buNone/>
              <a:defRPr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344488" indent="0">
              <a:buNone/>
              <a:defRPr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ods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output summary=sum1;</a:t>
            </a:r>
          </a:p>
          <a:p>
            <a:pPr marL="344488" indent="0">
              <a:buNone/>
              <a:defRPr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run;</a:t>
            </a:r>
          </a:p>
          <a:p>
            <a:pPr marL="344488" indent="0">
              <a:buNone/>
              <a:defRPr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ods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listing; ** turns it back on;</a:t>
            </a:r>
          </a:p>
          <a:p>
            <a:pPr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http://support.sas.com/rnd/base/topics/statgraph/v91StatGraphStyles.htm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3"/>
              </a:rPr>
              <a:t>http://support.sas.com/rnd/app/da/stat/odsgraph/index.html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work through some examples!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420112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4384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Thank you!  If you have any questions later,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stop by and see me or email me at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robinskm@musc.edu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Collaborative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biostatisticians (or epidemiologists), we usually prefer to be involved in collaborative efforts from the study design phase</a:t>
            </a:r>
          </a:p>
          <a:p>
            <a:endParaRPr lang="en-US" dirty="0" smtClean="0"/>
          </a:p>
          <a:p>
            <a:r>
              <a:rPr lang="en-US" dirty="0" smtClean="0"/>
              <a:t>However, many times, we do not get involved until the investigators have collected data and/or already attempted to analyze the data (unsuccessfully)</a:t>
            </a:r>
          </a:p>
          <a:p>
            <a:endParaRPr lang="en-US" dirty="0" smtClean="0"/>
          </a:p>
          <a:p>
            <a:r>
              <a:rPr lang="en-US" dirty="0" smtClean="0"/>
              <a:t>What do we do?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Data into 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first must get the data into a format we can work with in SAS!</a:t>
            </a:r>
          </a:p>
          <a:p>
            <a:r>
              <a:rPr lang="en-US" dirty="0" smtClean="0"/>
              <a:t>Most common approach:  SAS Import Wizard</a:t>
            </a:r>
          </a:p>
          <a:p>
            <a:pPr lvl="1"/>
            <a:r>
              <a:rPr lang="en-US" dirty="0" smtClean="0"/>
              <a:t>Click-and-point method</a:t>
            </a:r>
          </a:p>
          <a:p>
            <a:pPr lvl="1"/>
            <a:r>
              <a:rPr lang="en-US" dirty="0" smtClean="0"/>
              <a:t>Can request output of PROC IMPORT code into another destination file (to be used to import same data again later)</a:t>
            </a:r>
          </a:p>
          <a:p>
            <a:r>
              <a:rPr lang="en-US" dirty="0" smtClean="0"/>
              <a:t>Can use INFILE statement in DATA step</a:t>
            </a:r>
          </a:p>
          <a:p>
            <a:r>
              <a:rPr lang="en-US" dirty="0" smtClean="0"/>
              <a:t>Could also write your own PROC IMPORT code, if </a:t>
            </a:r>
            <a:r>
              <a:rPr lang="en-US" dirty="0" smtClean="0"/>
              <a:t>desired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Import Wizard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71294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Basics of SAS:  Data Steps and PROCS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r>
              <a:rPr lang="en-US" dirty="0" smtClean="0"/>
              <a:t>Data steps</a:t>
            </a:r>
          </a:p>
          <a:p>
            <a:pPr lvl="1"/>
            <a:r>
              <a:rPr lang="en-US" dirty="0" smtClean="0"/>
              <a:t>Create new datasets, modify datasets, add/delete variables, merge/stack datasets, subset, generate random numbers from specified distribution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PROCs (Procedures)</a:t>
            </a:r>
          </a:p>
          <a:p>
            <a:pPr lvl="1"/>
            <a:r>
              <a:rPr lang="en-US" dirty="0" smtClean="0"/>
              <a:t>SORT, MEANS, UNIVARIATE, GPLOT, REG, CORR, FREQ, TTEST, ANOVA, NPAR1WAY, MIXED, GLM, GENMOD, LOGISTIC, GLIMMIX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Libraries give us a way to permanently store datasets</a:t>
            </a:r>
          </a:p>
          <a:p>
            <a:r>
              <a:rPr lang="en-US" dirty="0" smtClean="0"/>
              <a:t>Must be assigned before we can call the library (“</a:t>
            </a:r>
            <a:r>
              <a:rPr lang="en-US" dirty="0" err="1" smtClean="0"/>
              <a:t>libname</a:t>
            </a:r>
            <a:r>
              <a:rPr lang="en-US" dirty="0" smtClean="0"/>
              <a:t>” statement)</a:t>
            </a:r>
          </a:p>
          <a:p>
            <a:r>
              <a:rPr lang="en-US" dirty="0" smtClean="0"/>
              <a:t>Called by “library.” before data name</a:t>
            </a:r>
          </a:p>
          <a:p>
            <a:pPr lvl="1"/>
            <a:r>
              <a:rPr lang="en-US" dirty="0" smtClean="0"/>
              <a:t>Example:  </a:t>
            </a:r>
          </a:p>
          <a:p>
            <a:pPr lvl="1"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libname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kyraslibrary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"C:\Users\Kyra\Documents\MUSC\THESIS_research";</a:t>
            </a:r>
          </a:p>
          <a:p>
            <a:pPr lvl="1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DATA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kyraslibrary.simdata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.....</a:t>
            </a:r>
          </a:p>
          <a:p>
            <a:pPr lvl="1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RUN;</a:t>
            </a:r>
          </a:p>
          <a:p>
            <a:r>
              <a:rPr lang="en-US" dirty="0" smtClean="0"/>
              <a:t>If no library is specified, all data is stored in the default WORK library</a:t>
            </a:r>
          </a:p>
          <a:p>
            <a:pPr lvl="1"/>
            <a:r>
              <a:rPr lang="en-US" dirty="0" smtClean="0"/>
              <a:t>This library is temporary and is cleared when SAS closes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Libraries-cont’d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Libraries can be really helpful, especially when we don’t want to re-import data each time we run a program.  </a:t>
            </a:r>
          </a:p>
          <a:p>
            <a:pPr lvl="1"/>
            <a:r>
              <a:rPr lang="en-US" dirty="0" smtClean="0"/>
              <a:t>Example:  My simulations take about 3.5 hours to construct a dataset for each scenario.  I don’t want to have to make this dataset every time!</a:t>
            </a:r>
          </a:p>
          <a:p>
            <a:pPr>
              <a:defRPr/>
            </a:pPr>
            <a:r>
              <a:rPr lang="en-US" dirty="0" smtClean="0"/>
              <a:t>Be careful with permanent datasets that have predefined formats:</a:t>
            </a:r>
          </a:p>
          <a:p>
            <a:pPr lvl="1">
              <a:defRPr/>
            </a:pPr>
            <a:r>
              <a:rPr lang="en-US" dirty="0" smtClean="0"/>
              <a:t>Use “OPTIONS FMTSEARCH=(</a:t>
            </a:r>
            <a:r>
              <a:rPr lang="en-US" dirty="0" err="1" smtClean="0"/>
              <a:t>mylib</a:t>
            </a:r>
            <a:r>
              <a:rPr lang="en-US" dirty="0" smtClean="0"/>
              <a:t>);” outside of PROC and DATA steps</a:t>
            </a:r>
          </a:p>
          <a:p>
            <a:pPr lvl="1">
              <a:defRPr/>
            </a:pPr>
            <a:r>
              <a:rPr lang="en-US" dirty="0" smtClean="0"/>
              <a:t>Creating permanent formats must be done with PROC FORMAT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 smtClean="0"/>
              <a:t>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Formatting data </a:t>
            </a:r>
            <a: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values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YES/NO is oftentimes coded as 1/0 in databases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1,2,3 may correspond to ‘mild,’ ‘moderate,’ and ‘severe’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Syntax: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PROC FORMAT LIBRARY=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mylib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*creates permanent formats;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VALUE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fmtgender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	0=‘male’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	1=‘female’;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RUN;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Calling formats in the DATA step</a:t>
            </a:r>
          </a:p>
          <a:p>
            <a:pPr marL="273050" indent="-47625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DATA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kyraslib.example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*make the dataset a permanent dataset 			     in my library;</a:t>
            </a:r>
          </a:p>
          <a:p>
            <a:pPr marL="273050" indent="-47625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set example;</a:t>
            </a:r>
          </a:p>
          <a:p>
            <a:pPr marL="273050" indent="-47625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format gender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fmtgender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.;</a:t>
            </a:r>
          </a:p>
          <a:p>
            <a:pPr marL="273050" indent="-47625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RUN;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SAS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EB51-E4CE-42C8-A83C-2555F2214B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632</TotalTime>
  <Words>1543</Words>
  <Application>Microsoft Office PowerPoint</Application>
  <PresentationFormat>On-screen Show (4:3)</PresentationFormat>
  <Paragraphs>343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Introduction to SAS</vt:lpstr>
      <vt:lpstr>Rationale for SAS</vt:lpstr>
      <vt:lpstr>Collaborative Work</vt:lpstr>
      <vt:lpstr>Getting Data into SAS</vt:lpstr>
      <vt:lpstr>Import Wizard</vt:lpstr>
      <vt:lpstr>The Basics of SAS:  Data Steps and PROCS</vt:lpstr>
      <vt:lpstr>Libraries</vt:lpstr>
      <vt:lpstr>Libraries-cont’d</vt:lpstr>
      <vt:lpstr>Formats</vt:lpstr>
      <vt:lpstr>Helpful Hints</vt:lpstr>
      <vt:lpstr>Getting Data Out of SAS</vt:lpstr>
      <vt:lpstr>Export Wizard</vt:lpstr>
      <vt:lpstr>@ vs. @@:  Helpful Knowledge</vt:lpstr>
      <vt:lpstr>Conditional Operators</vt:lpstr>
      <vt:lpstr>Useful Functions</vt:lpstr>
      <vt:lpstr>Date and Time Functions, FYI</vt:lpstr>
      <vt:lpstr>Converting Numeric   Character</vt:lpstr>
      <vt:lpstr>Random Number Generation</vt:lpstr>
      <vt:lpstr>Example</vt:lpstr>
      <vt:lpstr>Arrays (Overview)</vt:lpstr>
      <vt:lpstr>Arrays-cont’d</vt:lpstr>
      <vt:lpstr>Arrays Example:  Short to Long</vt:lpstr>
      <vt:lpstr>Use the following SAS Code:</vt:lpstr>
      <vt:lpstr>Output Delivery System</vt:lpstr>
      <vt:lpstr>List of Styles</vt:lpstr>
      <vt:lpstr>Other Fun ODS Things</vt:lpstr>
      <vt:lpstr>Let’s work through some examples!</vt:lpstr>
      <vt:lpstr>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SAS</dc:title>
  <dc:creator>Kyra</dc:creator>
  <cp:lastModifiedBy>Kyra</cp:lastModifiedBy>
  <cp:revision>30</cp:revision>
  <dcterms:created xsi:type="dcterms:W3CDTF">2012-02-25T02:54:13Z</dcterms:created>
  <dcterms:modified xsi:type="dcterms:W3CDTF">2012-02-27T04:51:47Z</dcterms:modified>
</cp:coreProperties>
</file>