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8" r:id="rId9"/>
    <p:sldId id="269" r:id="rId10"/>
    <p:sldId id="270" r:id="rId11"/>
    <p:sldId id="261" r:id="rId12"/>
    <p:sldId id="262" r:id="rId13"/>
    <p:sldId id="263" r:id="rId14"/>
    <p:sldId id="264" r:id="rId15"/>
    <p:sldId id="265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5D55D-C3EE-41CC-9B4D-2657BBAFE88D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5F7BA-D364-4C03-9F16-EB9378F8C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1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5F7BA-D364-4C03-9F16-EB9378F8C6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c.upenn.edu/scg/stata/stata-programming-1.ppt" TargetMode="External"/><Relationship Id="rId2" Type="http://schemas.openxmlformats.org/officeDocument/2006/relationships/hyperlink" Target="http://data.princeton.edu/stata/programming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sc.wisc.edu/sscc/pubs/stata_prog2.ht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princeton.edu/stata/programming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Computing for Research I</a:t>
            </a:r>
            <a:br>
              <a:rPr lang="en-US" b="1" smtClean="0"/>
            </a:br>
            <a:r>
              <a:rPr lang="en-US" smtClean="0"/>
              <a:t>Spring 2011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0" y="4800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mtClean="0"/>
              <a:t>Primary Instructor:  </a:t>
            </a:r>
          </a:p>
          <a:p>
            <a:r>
              <a:rPr lang="en-US" sz="2400" smtClean="0"/>
              <a:t>Elizabeth Garrett-Mayer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8364" y="3048000"/>
            <a:ext cx="37637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/>
              <a:t>Stata</a:t>
            </a:r>
            <a:r>
              <a:rPr lang="en-US" sz="3600" dirty="0" smtClean="0"/>
              <a:t> Programming</a:t>
            </a:r>
          </a:p>
          <a:p>
            <a:pPr algn="ctr"/>
            <a:r>
              <a:rPr lang="en-US" sz="3600" dirty="0" smtClean="0"/>
              <a:t>February 28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6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regression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Although coefficients and standard errors from the most recent model are saved in </a:t>
            </a:r>
            <a:r>
              <a:rPr lang="en-GB" dirty="0">
                <a:latin typeface="Courier New" pitchFamily="49" charset="0"/>
              </a:rPr>
              <a:t>e()</a:t>
            </a:r>
            <a:r>
              <a:rPr lang="en-GB" dirty="0"/>
              <a:t>, it is quicker to refer to them by using </a:t>
            </a:r>
            <a:r>
              <a:rPr lang="en-GB" dirty="0">
                <a:latin typeface="Courier New" pitchFamily="49" charset="0"/>
              </a:rPr>
              <a:t>_b[</a:t>
            </a:r>
            <a:r>
              <a:rPr lang="en-GB" i="1" dirty="0" err="1"/>
              <a:t>varname</a:t>
            </a:r>
            <a:r>
              <a:rPr lang="en-GB" dirty="0">
                <a:latin typeface="Courier New" pitchFamily="49" charset="0"/>
              </a:rPr>
              <a:t>]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_se[</a:t>
            </a:r>
            <a:r>
              <a:rPr lang="en-GB" i="1" dirty="0" err="1"/>
              <a:t>varname</a:t>
            </a:r>
            <a:r>
              <a:rPr lang="en-GB" dirty="0">
                <a:latin typeface="Courier New" pitchFamily="49" charset="0"/>
              </a:rPr>
              <a:t>]</a:t>
            </a:r>
            <a:r>
              <a:rPr lang="en-GB" dirty="0"/>
              <a:t>, respectively</a:t>
            </a:r>
            <a:r>
              <a:rPr lang="en-GB" dirty="0" smtClean="0"/>
              <a:t>.</a:t>
            </a:r>
          </a:p>
          <a:p>
            <a:pPr marL="0" lvl="1" indent="0">
              <a:buNone/>
            </a:pPr>
            <a:endParaRPr lang="en-US" sz="1800" dirty="0" smtClean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 smtClean="0">
                <a:latin typeface="Courier New" pitchFamily="49" charset="0"/>
              </a:rPr>
              <a:t>regress </a:t>
            </a:r>
            <a:r>
              <a:rPr lang="en-US" sz="1800" dirty="0">
                <a:latin typeface="Courier New" pitchFamily="49" charset="0"/>
              </a:rPr>
              <a:t>change setting </a:t>
            </a:r>
            <a:r>
              <a:rPr lang="en-US" sz="1800" dirty="0" smtClean="0">
                <a:latin typeface="Courier New" pitchFamily="49" charset="0"/>
              </a:rPr>
              <a:t>effort</a:t>
            </a:r>
          </a:p>
          <a:p>
            <a:pPr marL="0" lvl="1" indent="0">
              <a:buNone/>
            </a:pPr>
            <a:endParaRPr lang="en-US" sz="1800" dirty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>
                <a:latin typeface="Courier New" pitchFamily="49" charset="0"/>
              </a:rPr>
              <a:t>gen </a:t>
            </a:r>
            <a:r>
              <a:rPr lang="en-US" sz="1800" dirty="0" err="1">
                <a:latin typeface="Courier New" pitchFamily="49" charset="0"/>
              </a:rPr>
              <a:t>fitvals</a:t>
            </a:r>
            <a:r>
              <a:rPr lang="en-US" sz="1800" dirty="0">
                <a:latin typeface="Courier New" pitchFamily="49" charset="0"/>
              </a:rPr>
              <a:t> = setting*_b[setting] </a:t>
            </a:r>
            <a:r>
              <a:rPr lang="en-US" sz="1800" dirty="0" smtClean="0">
                <a:latin typeface="Courier New" pitchFamily="49" charset="0"/>
              </a:rPr>
              <a:t>+ effort</a:t>
            </a:r>
            <a:r>
              <a:rPr lang="en-US" sz="1800" dirty="0">
                <a:latin typeface="Courier New" pitchFamily="49" charset="0"/>
              </a:rPr>
              <a:t>*_b[effort] </a:t>
            </a:r>
            <a:r>
              <a:rPr lang="en-US" sz="1800" dirty="0" smtClean="0">
                <a:latin typeface="Courier New" pitchFamily="49" charset="0"/>
              </a:rPr>
              <a:t> + </a:t>
            </a:r>
            <a:r>
              <a:rPr lang="en-US" sz="1800" dirty="0">
                <a:latin typeface="Courier New" pitchFamily="49" charset="0"/>
              </a:rPr>
              <a:t>_cons*_b[_cons</a:t>
            </a:r>
            <a:r>
              <a:rPr lang="en-US" sz="1800" dirty="0" smtClean="0">
                <a:latin typeface="Courier New" pitchFamily="49" charset="0"/>
              </a:rPr>
              <a:t>]</a:t>
            </a:r>
          </a:p>
          <a:p>
            <a:pPr marL="0" lvl="1" indent="0">
              <a:buNone/>
            </a:pPr>
            <a:endParaRPr lang="en-US" sz="1800" dirty="0">
              <a:latin typeface="Courier New" pitchFamily="49" charset="0"/>
            </a:endParaRPr>
          </a:p>
          <a:p>
            <a:pPr marL="0" lvl="1" indent="0">
              <a:buNone/>
            </a:pPr>
            <a:r>
              <a:rPr lang="en-US" sz="1800" dirty="0">
                <a:latin typeface="Courier New" pitchFamily="49" charset="0"/>
              </a:rPr>
              <a:t>predict fit</a:t>
            </a:r>
            <a:endParaRPr lang="en-GB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run regression and store r-squared value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regress change setting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e(r2)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run new regression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regress change setting effort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e(r2)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see old saved r-squared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display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rsq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 still there!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0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Global macros have names of up to 32 characters and, as the name indicates, have global scope. </a:t>
            </a:r>
          </a:p>
          <a:p>
            <a:r>
              <a:rPr lang="en-US" dirty="0"/>
              <a:t>You </a:t>
            </a:r>
            <a:r>
              <a:rPr lang="en-US" i="1" dirty="0"/>
              <a:t>define</a:t>
            </a:r>
            <a:r>
              <a:rPr lang="en-US" dirty="0"/>
              <a:t> a global macro using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global </a:t>
            </a:r>
            <a:r>
              <a:rPr lang="en-US" dirty="0"/>
              <a:t>name [=] text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and </a:t>
            </a:r>
            <a:r>
              <a:rPr lang="en-US" i="1" dirty="0"/>
              <a:t>evaluate</a:t>
            </a:r>
            <a:r>
              <a:rPr lang="en-US" dirty="0"/>
              <a:t> it using $name. (You may need to use ${name} to clarify where the name ends.) </a:t>
            </a:r>
          </a:p>
          <a:p>
            <a:r>
              <a:rPr lang="en-US" dirty="0" smtClean="0"/>
              <a:t>“I </a:t>
            </a:r>
            <a:r>
              <a:rPr lang="en-US" dirty="0"/>
              <a:t>suggest you avoid global macros because of the potential for name conflicts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A </a:t>
            </a:r>
            <a:r>
              <a:rPr lang="en-US" dirty="0"/>
              <a:t>useful application, however, is to map the function keys on your keyboard. If you work on a shared network folder with a long name try something like this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Macros can also be used to obtain and store information about the system or the variables in your dataset using </a:t>
            </a:r>
            <a:r>
              <a:rPr lang="en-US" i="1" dirty="0"/>
              <a:t>extended macro functions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 you can retrieve variable and value labels, a feature that can come handy in programming. </a:t>
            </a:r>
          </a:p>
          <a:p>
            <a:r>
              <a:rPr lang="en-US" dirty="0"/>
              <a:t>There are also commands to manage your collection of macros, including macro list and macro drop. </a:t>
            </a:r>
            <a:r>
              <a:rPr lang="en-US" b="1" dirty="0"/>
              <a:t>Type help macro to learn more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94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foreach</a:t>
            </a:r>
            <a:r>
              <a:rPr lang="en-US" dirty="0" smtClean="0"/>
              <a:t>:  loops over a set of variables</a:t>
            </a:r>
          </a:p>
          <a:p>
            <a:endParaRPr lang="en-US" dirty="0"/>
          </a:p>
          <a:p>
            <a:r>
              <a:rPr lang="en-US" dirty="0" err="1" smtClean="0"/>
              <a:t>forvalues</a:t>
            </a:r>
            <a:r>
              <a:rPr lang="en-US" dirty="0" smtClean="0"/>
              <a:t>:  loops over a set of values (index)</a:t>
            </a:r>
          </a:p>
          <a:p>
            <a:endParaRPr lang="en-US" dirty="0"/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/>
              <a:t>while loops</a:t>
            </a:r>
          </a:p>
          <a:p>
            <a:pPr lvl="1"/>
            <a:r>
              <a:rPr lang="en-US" dirty="0" smtClean="0"/>
              <a:t>if and else sets of commands</a:t>
            </a:r>
          </a:p>
        </p:txBody>
      </p:sp>
    </p:spTree>
    <p:extLst>
      <p:ext uri="{BB962C8B-B14F-4D97-AF65-F5344CB8AC3E}">
        <p14:creationId xmlns:p14="http://schemas.microsoft.com/office/powerpoint/2010/main" val="2959921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‘ado’ files</a:t>
            </a:r>
          </a:p>
          <a:p>
            <a:r>
              <a:rPr lang="en-US" dirty="0" smtClean="0"/>
              <a:t>create commands in ado file and put them in the appropriate directory for </a:t>
            </a:r>
            <a:r>
              <a:rPr lang="en-US" dirty="0" err="1" smtClean="0"/>
              <a:t>Stata</a:t>
            </a:r>
            <a:r>
              <a:rPr lang="en-US" dirty="0" smtClean="0"/>
              <a:t> to find</a:t>
            </a:r>
          </a:p>
          <a:p>
            <a:r>
              <a:rPr lang="en-US" dirty="0" smtClean="0"/>
              <a:t>Can also create them in do files for local use</a:t>
            </a:r>
          </a:p>
          <a:p>
            <a:r>
              <a:rPr lang="en-US" dirty="0" smtClean="0"/>
              <a:t>See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data.princeton.edu/stata/programming.aspx</a:t>
            </a:r>
            <a:endParaRPr lang="en-US" sz="2400" dirty="0" smtClean="0"/>
          </a:p>
          <a:p>
            <a:pPr lvl="1"/>
            <a:r>
              <a:rPr lang="en-US" sz="2400" i="1" dirty="0">
                <a:hlinkClick r:id="rId3"/>
              </a:rPr>
              <a:t>www.ssc.upenn.edu/scg/</a:t>
            </a:r>
            <a:r>
              <a:rPr lang="en-US" sz="2400" b="1" i="1" dirty="0">
                <a:hlinkClick r:id="rId3"/>
              </a:rPr>
              <a:t>stata</a:t>
            </a:r>
            <a:r>
              <a:rPr lang="en-US" sz="2400" i="1" dirty="0">
                <a:hlinkClick r:id="rId3"/>
              </a:rPr>
              <a:t>/</a:t>
            </a:r>
            <a:r>
              <a:rPr lang="en-US" sz="2400" b="1" i="1" dirty="0">
                <a:hlinkClick r:id="rId3"/>
              </a:rPr>
              <a:t>stata</a:t>
            </a:r>
            <a:r>
              <a:rPr lang="en-US" sz="2400" i="1" dirty="0">
                <a:hlinkClick r:id="rId3"/>
              </a:rPr>
              <a:t>-programming-1.ppt</a:t>
            </a:r>
            <a:r>
              <a:rPr lang="en-US" sz="2400" dirty="0">
                <a:hlinkClick r:id="rId3"/>
              </a:rPr>
              <a:t> </a:t>
            </a:r>
            <a:endParaRPr lang="en-US" sz="2400" dirty="0" smtClean="0"/>
          </a:p>
          <a:p>
            <a:pPr lvl="1"/>
            <a:r>
              <a:rPr lang="en-US" sz="2400" dirty="0">
                <a:hlinkClick r:id="rId4"/>
              </a:rPr>
              <a:t>http://www.ssc.wisc.edu/sscc/pubs/stata_prog2.htm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2691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An ado-file (“automatic do-file”) is a do-file that defines a </a:t>
            </a:r>
            <a:r>
              <a:rPr lang="en-US" dirty="0" err="1"/>
              <a:t>Stata</a:t>
            </a:r>
            <a:r>
              <a:rPr lang="en-US" dirty="0"/>
              <a:t> command. It has the file extension .ado.</a:t>
            </a:r>
          </a:p>
          <a:p>
            <a:pPr>
              <a:lnSpc>
                <a:spcPct val="90000"/>
              </a:lnSpc>
            </a:pPr>
            <a:r>
              <a:rPr lang="en-US" dirty="0"/>
              <a:t>Not all </a:t>
            </a:r>
            <a:r>
              <a:rPr lang="en-US" dirty="0" err="1"/>
              <a:t>Stata</a:t>
            </a:r>
            <a:r>
              <a:rPr lang="en-US" dirty="0"/>
              <a:t> commands are defined by ado-files: some are built-in commands.</a:t>
            </a:r>
          </a:p>
          <a:p>
            <a:pPr>
              <a:lnSpc>
                <a:spcPct val="90000"/>
              </a:lnSpc>
            </a:pPr>
            <a:r>
              <a:rPr lang="en-US" dirty="0"/>
              <a:t>The difference between a do-file and an ado-file is that when the name of the latter is typed as a </a:t>
            </a:r>
            <a:r>
              <a:rPr lang="en-US" dirty="0" err="1"/>
              <a:t>Stata</a:t>
            </a:r>
            <a:r>
              <a:rPr lang="en-US" dirty="0"/>
              <a:t> command, </a:t>
            </a:r>
            <a:r>
              <a:rPr lang="en-US" dirty="0" err="1"/>
              <a:t>Stata</a:t>
            </a:r>
            <a:r>
              <a:rPr lang="en-US" dirty="0"/>
              <a:t> will search for and run that file.</a:t>
            </a:r>
          </a:p>
          <a:p>
            <a:pPr>
              <a:lnSpc>
                <a:spcPct val="90000"/>
              </a:lnSpc>
            </a:pPr>
            <a:r>
              <a:rPr lang="en-US" dirty="0"/>
              <a:t>For example, the </a:t>
            </a:r>
            <a:r>
              <a:rPr lang="en-US" dirty="0" smtClean="0"/>
              <a:t>program </a:t>
            </a:r>
            <a:r>
              <a:rPr lang="en-US" dirty="0" err="1">
                <a:latin typeface="Courier New" pitchFamily="49" charset="0"/>
              </a:rPr>
              <a:t>mysum</a:t>
            </a:r>
            <a:r>
              <a:rPr lang="en-US" dirty="0"/>
              <a:t> could be saved in </a:t>
            </a:r>
            <a:r>
              <a:rPr lang="en-US" dirty="0" err="1">
                <a:latin typeface="Courier New" pitchFamily="49" charset="0"/>
              </a:rPr>
              <a:t>mysum.ado</a:t>
            </a:r>
            <a:r>
              <a:rPr lang="en-US" dirty="0"/>
              <a:t> and used in future sessions</a:t>
            </a:r>
          </a:p>
        </p:txBody>
      </p:sp>
    </p:spTree>
    <p:extLst>
      <p:ext uri="{BB962C8B-B14F-4D97-AF65-F5344CB8AC3E}">
        <p14:creationId xmlns:p14="http://schemas.microsoft.com/office/powerpoint/2010/main" val="712059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Ado-files often have help (.</a:t>
            </a:r>
            <a:r>
              <a:rPr lang="en-US" sz="2800" dirty="0" err="1"/>
              <a:t>hlp</a:t>
            </a:r>
            <a:r>
              <a:rPr lang="en-US" sz="2800" dirty="0"/>
              <a:t>) files associated with them.</a:t>
            </a:r>
          </a:p>
          <a:p>
            <a:r>
              <a:rPr lang="en-US" sz="2800" dirty="0"/>
              <a:t>There are three main sources of ado-files:</a:t>
            </a:r>
          </a:p>
          <a:p>
            <a:pPr lvl="1"/>
            <a:r>
              <a:rPr lang="en-US" dirty="0"/>
              <a:t>Official updates from </a:t>
            </a:r>
            <a:r>
              <a:rPr lang="en-US" dirty="0" err="1"/>
              <a:t>StataCorp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User-written additions (</a:t>
            </a:r>
            <a:r>
              <a:rPr lang="en-US" i="1" dirty="0"/>
              <a:t>e</a:t>
            </a:r>
            <a:r>
              <a:rPr lang="en-US" dirty="0"/>
              <a:t>.</a:t>
            </a:r>
            <a:r>
              <a:rPr lang="en-US" i="1" dirty="0"/>
              <a:t>g</a:t>
            </a:r>
            <a:r>
              <a:rPr lang="en-US" dirty="0"/>
              <a:t>. from the </a:t>
            </a:r>
            <a:r>
              <a:rPr lang="en-US" dirty="0" err="1"/>
              <a:t>Stata</a:t>
            </a:r>
            <a:r>
              <a:rPr lang="en-US" dirty="0"/>
              <a:t> Journal).</a:t>
            </a:r>
          </a:p>
          <a:p>
            <a:pPr lvl="1"/>
            <a:r>
              <a:rPr lang="en-US" dirty="0"/>
              <a:t>Ado-files that you have written yourself.</a:t>
            </a:r>
          </a:p>
          <a:p>
            <a:r>
              <a:rPr lang="en-US" sz="2800" dirty="0" err="1"/>
              <a:t>Stata</a:t>
            </a:r>
            <a:r>
              <a:rPr lang="en-US" sz="2800" dirty="0"/>
              <a:t> stores these in different locations, which can be reviewed by typing </a:t>
            </a:r>
            <a:r>
              <a:rPr lang="en-US" sz="2800" dirty="0" err="1">
                <a:latin typeface="Courier New" pitchFamily="49" charset="0"/>
              </a:rPr>
              <a:t>sysdir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98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Official updates are saved in the folder associated with </a:t>
            </a:r>
            <a:r>
              <a:rPr lang="en-US" dirty="0">
                <a:latin typeface="Courier New" pitchFamily="49" charset="0"/>
              </a:rPr>
              <a:t>UPDATES</a:t>
            </a:r>
            <a:r>
              <a:rPr lang="en-US" dirty="0"/>
              <a:t>.</a:t>
            </a:r>
          </a:p>
          <a:p>
            <a:r>
              <a:rPr lang="en-US" dirty="0"/>
              <a:t>User-written additions are saved in the folder associated with </a:t>
            </a:r>
            <a:r>
              <a:rPr lang="en-US" dirty="0">
                <a:latin typeface="Courier New" pitchFamily="49" charset="0"/>
              </a:rPr>
              <a:t>PLUS</a:t>
            </a:r>
            <a:r>
              <a:rPr lang="en-US" dirty="0"/>
              <a:t>.</a:t>
            </a:r>
          </a:p>
          <a:p>
            <a:r>
              <a:rPr lang="en-US" dirty="0"/>
              <a:t>Ado-files written by yourself should be saved in the folder associated with </a:t>
            </a:r>
            <a:r>
              <a:rPr lang="en-US" dirty="0">
                <a:latin typeface="Courier New" pitchFamily="49" charset="0"/>
              </a:rPr>
              <a:t>PERSONAL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you have an Internet connection, official updates and user-written ado-files can be installed easily.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To install official updates, type: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>
                <a:latin typeface="Courier New" pitchFamily="49" charset="0"/>
              </a:rPr>
              <a:t>update from http://www.stata.com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4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again, </a:t>
            </a:r>
            <a:r>
              <a:rPr lang="en-US" dirty="0" err="1" smtClean="0"/>
              <a:t>princeton’s</a:t>
            </a:r>
            <a:r>
              <a:rPr lang="en-US" dirty="0" smtClean="0"/>
              <a:t> site has some great easy info: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data.princeton.edu/stata/programming.aspx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We will discuss a few things:</a:t>
            </a:r>
          </a:p>
          <a:p>
            <a:pPr lvl="1"/>
            <a:r>
              <a:rPr lang="en-US" dirty="0" smtClean="0"/>
              <a:t>‘macros’</a:t>
            </a:r>
          </a:p>
          <a:p>
            <a:pPr lvl="1"/>
            <a:r>
              <a:rPr lang="en-US" dirty="0" smtClean="0"/>
              <a:t>looping</a:t>
            </a:r>
          </a:p>
          <a:p>
            <a:pPr lvl="1"/>
            <a:r>
              <a:rPr lang="en-US" dirty="0" smtClean="0"/>
              <a:t>writing commands</a:t>
            </a:r>
          </a:p>
          <a:p>
            <a:r>
              <a:rPr lang="en-US" dirty="0" smtClean="0"/>
              <a:t>We will not discuss ‘</a:t>
            </a:r>
            <a:r>
              <a:rPr lang="en-US" dirty="0" err="1" smtClean="0"/>
              <a:t>mata</a:t>
            </a:r>
            <a:r>
              <a:rPr lang="en-US" dirty="0" smtClean="0"/>
              <a:t>’:  powerful matrix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26796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macro</a:t>
            </a:r>
            <a:r>
              <a:rPr lang="en-US" dirty="0"/>
              <a:t> = a name associated with some text.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acros </a:t>
            </a:r>
            <a:r>
              <a:rPr lang="en-US" dirty="0"/>
              <a:t>can be local or global in scope. </a:t>
            </a:r>
            <a:endParaRPr lang="en-US" dirty="0" smtClean="0"/>
          </a:p>
          <a:p>
            <a:r>
              <a:rPr lang="en-US" dirty="0" smtClean="0"/>
              <a:t>Example of use:  shorthand for repeated phrase</a:t>
            </a:r>
          </a:p>
          <a:p>
            <a:pPr lvl="1"/>
            <a:r>
              <a:rPr lang="en-US" dirty="0" smtClean="0"/>
              <a:t>graphics title</a:t>
            </a:r>
          </a:p>
          <a:p>
            <a:pPr lvl="1"/>
            <a:r>
              <a:rPr lang="en-US" dirty="0" smtClean="0"/>
              <a:t>set of ‘adjustment’ covariates</a:t>
            </a:r>
          </a:p>
          <a:p>
            <a:r>
              <a:rPr lang="en-US" dirty="0"/>
              <a:t>syntax: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local name content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2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* use SCBC data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use "I:\Classes\StatComputingI\SCBC2004.dta", clear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 make tumor numeric and transform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=real(tumor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log(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. if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==999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age black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graden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*define local macro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adjusters age black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graden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i.ercat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i.prcat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i.ercat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i.prcat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3124200"/>
            <a:ext cx="39533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ell MT" pitchFamily="18" charset="0"/>
              </a:rPr>
              <a:t>NOTE:  must use accent (`) in upper left</a:t>
            </a:r>
          </a:p>
          <a:p>
            <a:r>
              <a:rPr lang="en-US" dirty="0" smtClean="0">
                <a:latin typeface="Bell MT" pitchFamily="18" charset="0"/>
              </a:rPr>
              <a:t>of keyboard as beginning quote </a:t>
            </a:r>
          </a:p>
          <a:p>
            <a:r>
              <a:rPr lang="en-US" dirty="0" smtClean="0">
                <a:latin typeface="Bell MT" pitchFamily="18" charset="0"/>
              </a:rPr>
              <a:t>and apostrophe  (‘) (next to enter key)</a:t>
            </a:r>
          </a:p>
          <a:p>
            <a:r>
              <a:rPr lang="en-US" dirty="0" smtClean="0">
                <a:latin typeface="Bell MT" pitchFamily="18" charset="0"/>
              </a:rPr>
              <a:t>for end quote.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erprknown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&lt;9 &amp;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&lt;9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regress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logsize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`adjusters'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i.ercat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i.prcat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if `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erprknown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9010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another example</a:t>
            </a:r>
          </a:p>
          <a:p>
            <a:pPr marL="0" indent="0">
              <a:buNone/>
            </a:pP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str14 country setting effort change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using http://data.princeton.edu/wws509/datasets/effort.raw, clear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, title("Fertility Decline by Social Setting")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("Fertility Decline")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local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gtitles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title("Fertility Decline by Social Setting")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ytitle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("Fertility Decline")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macro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, `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gtitles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'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without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macro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graph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lfitci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(scatter change setting) ///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, legend(ring(0)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(5) order(2 "linear fit" 1 "95% CI")) 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cs typeface="Times New Roman" pitchFamily="18" charset="0"/>
              </a:rPr>
              <a:t>Stata</a:t>
            </a:r>
            <a:r>
              <a:rPr lang="en-GB" sz="2800" dirty="0">
                <a:cs typeface="Times New Roman" pitchFamily="18" charset="0"/>
              </a:rPr>
              <a:t> commands (and new commands that you and others write) can be classified as follows:</a:t>
            </a:r>
          </a:p>
          <a:p>
            <a:pPr lvl="1"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r-class: General commands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summarize</a:t>
            </a:r>
            <a:r>
              <a:rPr lang="en-GB" dirty="0">
                <a:cs typeface="Times New Roman" pitchFamily="18" charset="0"/>
              </a:rPr>
              <a:t>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r()</a:t>
            </a:r>
            <a:r>
              <a:rPr lang="en-GB" dirty="0">
                <a:cs typeface="Times New Roman" pitchFamily="18" charset="0"/>
              </a:rPr>
              <a:t> and generally must be used before executing more commands.</a:t>
            </a:r>
          </a:p>
          <a:p>
            <a:pPr lvl="1">
              <a:lnSpc>
                <a:spcPct val="90000"/>
              </a:lnSpc>
            </a:pPr>
            <a:r>
              <a:rPr lang="en-GB" dirty="0">
                <a:cs typeface="Times New Roman" pitchFamily="18" charset="0"/>
              </a:rPr>
              <a:t>e-class: Estimation commands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regress</a:t>
            </a:r>
            <a:r>
              <a:rPr lang="en-GB" dirty="0">
                <a:cs typeface="Times New Roman" pitchFamily="18" charset="0"/>
              </a:rPr>
              <a:t>,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logistic</a:t>
            </a:r>
            <a:r>
              <a:rPr lang="en-GB" dirty="0">
                <a:cs typeface="Times New Roman" pitchFamily="18" charset="0"/>
              </a:rPr>
              <a:t> </a:t>
            </a:r>
            <a:r>
              <a:rPr lang="en-GB" i="1" dirty="0">
                <a:cs typeface="Times New Roman" pitchFamily="18" charset="0"/>
              </a:rPr>
              <a:t>etc</a:t>
            </a:r>
            <a:r>
              <a:rPr lang="en-GB" dirty="0">
                <a:cs typeface="Times New Roman" pitchFamily="18" charset="0"/>
              </a:rPr>
              <a:t>., that fit statistical models.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e()</a:t>
            </a:r>
            <a:r>
              <a:rPr lang="en-GB" dirty="0">
                <a:cs typeface="Times New Roman" pitchFamily="18" charset="0"/>
              </a:rPr>
              <a:t> and remain there until the next model is estimated.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10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>
                <a:cs typeface="Times New Roman" pitchFamily="18" charset="0"/>
              </a:rPr>
              <a:t>s-class: Programming commands that assist in parsing. These commands are relatively rare. Results are returned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s()</a:t>
            </a:r>
            <a:r>
              <a:rPr lang="en-GB" dirty="0">
                <a:cs typeface="Times New Roman" pitchFamily="18" charset="0"/>
              </a:rPr>
              <a:t>.</a:t>
            </a:r>
          </a:p>
          <a:p>
            <a:pPr lvl="1"/>
            <a:r>
              <a:rPr lang="en-GB" dirty="0">
                <a:cs typeface="Times New Roman" pitchFamily="18" charset="0"/>
              </a:rPr>
              <a:t>n-class: Commands that do not save results at all, such as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generate</a:t>
            </a:r>
            <a:r>
              <a:rPr lang="en-GB" dirty="0">
                <a:cs typeface="Times New Roman" pitchFamily="18" charset="0"/>
              </a:rPr>
              <a:t> and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replace</a:t>
            </a:r>
            <a:r>
              <a:rPr lang="en-GB" dirty="0">
                <a:cs typeface="Times New Roman" pitchFamily="18" charset="0"/>
              </a:rPr>
              <a:t>.</a:t>
            </a:r>
          </a:p>
          <a:p>
            <a:pPr lvl="1"/>
            <a:r>
              <a:rPr lang="en-GB" dirty="0">
                <a:cs typeface="Times New Roman" pitchFamily="18" charset="0"/>
              </a:rPr>
              <a:t>c-class: Values of system parameters and settings and certain constants, such as the value of π, which are contained in </a:t>
            </a:r>
            <a:r>
              <a:rPr lang="en-GB" dirty="0">
                <a:latin typeface="Courier New" pitchFamily="49" charset="0"/>
                <a:cs typeface="Times New Roman" pitchFamily="18" charset="0"/>
              </a:rPr>
              <a:t>c()</a:t>
            </a:r>
            <a:r>
              <a:rPr lang="en-GB" dirty="0">
                <a:cs typeface="Times New Roman" pitchFamily="18" charset="0"/>
              </a:rPr>
              <a:t>.</a:t>
            </a:r>
            <a:endParaRPr lang="en-NZ" dirty="0"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returned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Courier New" pitchFamily="49" charset="0"/>
              </a:rPr>
              <a:t>return list</a:t>
            </a:r>
            <a:r>
              <a:rPr lang="en-GB" dirty="0"/>
              <a:t>, </a:t>
            </a:r>
            <a:r>
              <a:rPr lang="en-GB" dirty="0" err="1">
                <a:latin typeface="Courier New" pitchFamily="49" charset="0"/>
              </a:rPr>
              <a:t>ereturn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, </a:t>
            </a:r>
            <a:r>
              <a:rPr lang="en-GB" dirty="0" err="1">
                <a:latin typeface="Courier New" pitchFamily="49" charset="0"/>
              </a:rPr>
              <a:t>sreturn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 and </a:t>
            </a:r>
            <a:r>
              <a:rPr lang="en-GB" dirty="0" err="1">
                <a:latin typeface="Courier New" pitchFamily="49" charset="0"/>
              </a:rPr>
              <a:t>creturn</a:t>
            </a:r>
            <a:r>
              <a:rPr lang="en-GB" dirty="0">
                <a:latin typeface="Courier New" pitchFamily="49" charset="0"/>
              </a:rPr>
              <a:t> list</a:t>
            </a:r>
            <a:r>
              <a:rPr lang="en-GB" dirty="0"/>
              <a:t> return all the values contained in the </a:t>
            </a:r>
            <a:r>
              <a:rPr lang="en-GB" dirty="0">
                <a:latin typeface="Courier New" pitchFamily="49" charset="0"/>
              </a:rPr>
              <a:t>r()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e()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s()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c()</a:t>
            </a:r>
            <a:r>
              <a:rPr lang="en-GB" dirty="0"/>
              <a:t> vectors, respectively.</a:t>
            </a:r>
          </a:p>
          <a:p>
            <a:r>
              <a:rPr lang="en-GB" dirty="0"/>
              <a:t>For example, after using </a:t>
            </a:r>
            <a:r>
              <a:rPr lang="en-GB" dirty="0">
                <a:latin typeface="Courier New" pitchFamily="49" charset="0"/>
              </a:rPr>
              <a:t>summarize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r()</a:t>
            </a:r>
            <a:r>
              <a:rPr lang="en-GB" dirty="0"/>
              <a:t> will contain </a:t>
            </a:r>
            <a:r>
              <a:rPr lang="en-GB" dirty="0">
                <a:latin typeface="Courier New" pitchFamily="49" charset="0"/>
              </a:rPr>
              <a:t>r(N)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r(mean)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</a:t>
            </a:r>
            <a:r>
              <a:rPr lang="en-GB" dirty="0" err="1">
                <a:latin typeface="Courier New" pitchFamily="49" charset="0"/>
              </a:rPr>
              <a:t>sd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, </a:t>
            </a:r>
            <a:r>
              <a:rPr lang="en-GB" dirty="0">
                <a:latin typeface="Courier New" pitchFamily="49" charset="0"/>
              </a:rPr>
              <a:t>r(sum)</a:t>
            </a:r>
            <a:r>
              <a:rPr lang="en-GB" dirty="0"/>
              <a:t> </a:t>
            </a:r>
            <a:r>
              <a:rPr lang="en-GB" i="1" dirty="0"/>
              <a:t>etc</a:t>
            </a:r>
            <a:r>
              <a:rPr lang="en-GB" dirty="0"/>
              <a:t>.</a:t>
            </a:r>
          </a:p>
          <a:p>
            <a:r>
              <a:rPr lang="en-GB" dirty="0"/>
              <a:t>Elements of each of the vectors can be used when creating new variables. They can also be saved as </a:t>
            </a:r>
            <a:r>
              <a:rPr lang="en-GB" dirty="0" smtClean="0"/>
              <a:t>macros.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1147</Words>
  <Application>Microsoft Office PowerPoint</Application>
  <PresentationFormat>On-screen Show (4:3)</PresentationFormat>
  <Paragraphs>147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Some simple programming</vt:lpstr>
      <vt:lpstr>macros</vt:lpstr>
      <vt:lpstr>Example: covariates</vt:lpstr>
      <vt:lpstr>More examples</vt:lpstr>
      <vt:lpstr>Example:  titles</vt:lpstr>
      <vt:lpstr>Storing results</vt:lpstr>
      <vt:lpstr>(continued)</vt:lpstr>
      <vt:lpstr>Accessing returned values</vt:lpstr>
      <vt:lpstr>Using regression results</vt:lpstr>
      <vt:lpstr>Storing results</vt:lpstr>
      <vt:lpstr>Global macros</vt:lpstr>
      <vt:lpstr>More on macros</vt:lpstr>
      <vt:lpstr>Looping</vt:lpstr>
      <vt:lpstr>Programming</vt:lpstr>
      <vt:lpstr>Ado files</vt:lpstr>
      <vt:lpstr>Ado files</vt:lpstr>
      <vt:lpstr>Ado files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15</cp:revision>
  <dcterms:created xsi:type="dcterms:W3CDTF">2006-08-16T00:00:00Z</dcterms:created>
  <dcterms:modified xsi:type="dcterms:W3CDTF">2012-02-28T17:49:18Z</dcterms:modified>
</cp:coreProperties>
</file>