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8" r:id="rId10"/>
    <p:sldId id="264" r:id="rId11"/>
    <p:sldId id="265" r:id="rId12"/>
    <p:sldId id="266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3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2012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Primary Instructor:  </a:t>
            </a:r>
          </a:p>
          <a:p>
            <a:pPr marL="0" indent="0" algn="ctr">
              <a:buNone/>
            </a:pPr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75615" y="3048000"/>
            <a:ext cx="4409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Regression Using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dirty="0" smtClean="0"/>
              <a:t>February 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5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that is not an interaction(?)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facilitates interactions with categorical variables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i.black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nodeyn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fits a regression with the following</a:t>
            </a:r>
          </a:p>
          <a:p>
            <a:pPr lvl="2"/>
            <a:r>
              <a:rPr lang="en-US" dirty="0" smtClean="0"/>
              <a:t>main effect of black</a:t>
            </a:r>
          </a:p>
          <a:p>
            <a:pPr lvl="2"/>
            <a:r>
              <a:rPr lang="en-US" dirty="0" smtClean="0"/>
              <a:t>main effect of node</a:t>
            </a:r>
          </a:p>
          <a:p>
            <a:pPr lvl="2"/>
            <a:r>
              <a:rPr lang="en-US" dirty="0" smtClean="0"/>
              <a:t>interaction between black and node</a:t>
            </a:r>
          </a:p>
          <a:p>
            <a:pPr lvl="1"/>
            <a:r>
              <a:rPr lang="en-US" dirty="0" smtClean="0"/>
              <a:t>be careful with continuous variables!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1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Soooo easy to get estimates of sums or differences of coefficients in </a:t>
                </a:r>
                <a:r>
                  <a:rPr lang="en-US" dirty="0" err="1" smtClean="0"/>
                  <a:t>Stata</a:t>
                </a:r>
                <a:endParaRPr lang="en-US" dirty="0" smtClean="0"/>
              </a:p>
              <a:p>
                <a:r>
                  <a:rPr lang="en-US" dirty="0" smtClean="0"/>
                  <a:t>why would you want to?</a:t>
                </a:r>
              </a:p>
              <a:p>
                <a:r>
                  <a:rPr lang="en-US" dirty="0" smtClean="0"/>
                  <a:t>Previous regression: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800" b="1" dirty="0" smtClean="0"/>
              </a:p>
              <a:p>
                <a:r>
                  <a:rPr lang="en-US" sz="2800" dirty="0" smtClean="0"/>
                  <a:t>What do the coefficients represent?</a:t>
                </a:r>
              </a:p>
              <a:p>
                <a:pPr lvl="1"/>
                <a:r>
                  <a:rPr lang="en-US" sz="2400" dirty="0" smtClean="0"/>
                  <a:t>main effect of black vs. white</a:t>
                </a:r>
              </a:p>
              <a:p>
                <a:pPr lvl="1"/>
                <a:r>
                  <a:rPr lang="en-US" sz="2400" dirty="0" smtClean="0"/>
                  <a:t>main effect of node positive</a:t>
                </a:r>
              </a:p>
              <a:p>
                <a:pPr lvl="1"/>
                <a:r>
                  <a:rPr lang="en-US" sz="2400" dirty="0" smtClean="0"/>
                  <a:t>interaction between black vs. white and node+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31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expected difference in log tumor size comparing….</a:t>
            </a:r>
          </a:p>
          <a:p>
            <a:pPr lvl="1"/>
            <a:r>
              <a:rPr lang="en-US" dirty="0" smtClean="0"/>
              <a:t>two white women, one with node positive vs. one with node negative disease?</a:t>
            </a:r>
          </a:p>
          <a:p>
            <a:pPr lvl="1"/>
            <a:r>
              <a:rPr lang="en-US" dirty="0" smtClean="0"/>
              <a:t>two black women, one with node positive vs. </a:t>
            </a:r>
            <a:r>
              <a:rPr lang="en-US" dirty="0" err="1" smtClean="0"/>
              <a:t>pne</a:t>
            </a:r>
            <a:r>
              <a:rPr lang="en-US" dirty="0" smtClean="0"/>
              <a:t> with node negative disease?</a:t>
            </a:r>
          </a:p>
          <a:p>
            <a:pPr lvl="1"/>
            <a:r>
              <a:rPr lang="en-US" dirty="0" smtClean="0"/>
              <a:t>a black woman with node negative disease vs. a white woman with node positive disease?</a:t>
            </a:r>
          </a:p>
          <a:p>
            <a:r>
              <a:rPr lang="en-US" dirty="0" smtClean="0"/>
              <a:t>(see do file for syntax)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1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x3…. or logistic y x1 x2 x3…</a:t>
            </a:r>
          </a:p>
          <a:p>
            <a:pPr lvl="1"/>
            <a:r>
              <a:rPr lang="en-US" sz="2400" dirty="0" err="1" smtClean="0"/>
              <a:t>logit</a:t>
            </a:r>
            <a:r>
              <a:rPr lang="en-US" sz="2400" dirty="0" smtClean="0"/>
              <a:t>:  log odds ratios (coefficients)</a:t>
            </a:r>
          </a:p>
          <a:p>
            <a:pPr lvl="1"/>
            <a:r>
              <a:rPr lang="en-US" sz="2400" dirty="0" smtClean="0"/>
              <a:t>logistic:  odds ratios (</a:t>
            </a:r>
            <a:r>
              <a:rPr lang="en-US" sz="2400" dirty="0" err="1" smtClean="0"/>
              <a:t>exponentiated</a:t>
            </a:r>
            <a:r>
              <a:rPr lang="en-US" sz="2400" dirty="0" smtClean="0"/>
              <a:t> coefficients)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poisson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x3, offset(n)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Cox regression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first declare outcome: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ttd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fail(death)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then fit cox regression: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stcox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x1 x2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2400" dirty="0" smtClean="0"/>
              <a:t> 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xtregress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random effects logistic and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22900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AUC curves after logistic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classification</a:t>
            </a:r>
            <a:r>
              <a:rPr lang="en-US" dirty="0"/>
              <a:t>  reports various summary statistics, including </a:t>
            </a:r>
            <a:r>
              <a:rPr lang="en-US" dirty="0" smtClean="0"/>
              <a:t>the  </a:t>
            </a:r>
            <a:r>
              <a:rPr lang="en-US" dirty="0"/>
              <a:t>classification table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Pearson </a:t>
            </a:r>
            <a:r>
              <a:rPr lang="en-US" dirty="0"/>
              <a:t>or </a:t>
            </a:r>
            <a:r>
              <a:rPr lang="en-US" dirty="0" err="1"/>
              <a:t>Hosmer-Lemeshow</a:t>
            </a:r>
            <a:r>
              <a:rPr lang="en-US" dirty="0"/>
              <a:t> goodness-of-fit test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lroc</a:t>
            </a:r>
            <a:r>
              <a:rPr lang="en-US" dirty="0" smtClean="0"/>
              <a:t> graphs </a:t>
            </a:r>
            <a:r>
              <a:rPr lang="en-US" dirty="0"/>
              <a:t>the ROC curve and calculates the area </a:t>
            </a:r>
            <a:r>
              <a:rPr lang="en-US" dirty="0" smtClean="0"/>
              <a:t>under </a:t>
            </a:r>
            <a:r>
              <a:rPr lang="en-US" dirty="0"/>
              <a:t>the curve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lsens</a:t>
            </a:r>
            <a:r>
              <a:rPr lang="en-US" dirty="0" smtClean="0"/>
              <a:t> </a:t>
            </a:r>
            <a:r>
              <a:rPr lang="en-US" dirty="0"/>
              <a:t>graphs sensitivity and specificity </a:t>
            </a:r>
            <a:r>
              <a:rPr lang="en-US" dirty="0" smtClean="0"/>
              <a:t>versus probability </a:t>
            </a:r>
            <a:r>
              <a:rPr lang="en-US" dirty="0"/>
              <a:t>cutoff</a:t>
            </a:r>
          </a:p>
        </p:txBody>
      </p:sp>
    </p:spTree>
    <p:extLst>
      <p:ext uri="{BB962C8B-B14F-4D97-AF65-F5344CB8AC3E}">
        <p14:creationId xmlns:p14="http://schemas.microsoft.com/office/powerpoint/2010/main" val="399872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Cox regression options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concordance</a:t>
            </a:r>
            <a:r>
              <a:rPr lang="en-US" dirty="0" smtClean="0"/>
              <a:t>: Calculate </a:t>
            </a:r>
            <a:r>
              <a:rPr lang="en-US" dirty="0"/>
              <a:t>Harrell's C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phtest</a:t>
            </a:r>
            <a:r>
              <a:rPr lang="en-US" dirty="0" smtClean="0"/>
              <a:t>: Test </a:t>
            </a:r>
            <a:r>
              <a:rPr lang="en-US" dirty="0"/>
              <a:t>Cox proportional-hazards assumption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stphplot</a:t>
            </a:r>
            <a:r>
              <a:rPr lang="en-US" dirty="0" smtClean="0"/>
              <a:t>: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stcoxkm</a:t>
            </a:r>
            <a:r>
              <a:rPr lang="en-US" dirty="0" smtClean="0"/>
              <a:t>: 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</p:txBody>
      </p:sp>
    </p:spTree>
    <p:extLst>
      <p:ext uri="{BB962C8B-B14F-4D97-AF65-F5344CB8AC3E}">
        <p14:creationId xmlns:p14="http://schemas.microsoft.com/office/powerpoint/2010/main" val="155020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few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non-stringy strings: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real(x)</a:t>
            </a:r>
          </a:p>
          <a:p>
            <a:r>
              <a:rPr lang="en-US" dirty="0" smtClean="0"/>
              <a:t>encode and decode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String variable to numeric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Numeric variable to string variable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on linear regression</a:t>
            </a:r>
          </a:p>
          <a:p>
            <a:r>
              <a:rPr lang="en-US" dirty="0" smtClean="0"/>
              <a:t>Good news:  syntax is (almost) identical for other types of regression! </a:t>
            </a:r>
          </a:p>
          <a:p>
            <a:r>
              <a:rPr lang="en-US" dirty="0" smtClean="0"/>
              <a:t>More on that later</a:t>
            </a:r>
          </a:p>
          <a:p>
            <a:r>
              <a:rPr lang="en-US" dirty="0" smtClean="0"/>
              <a:t>Personal experience:</a:t>
            </a:r>
          </a:p>
          <a:p>
            <a:pPr lvl="1"/>
            <a:r>
              <a:rPr lang="en-US" dirty="0" smtClean="0"/>
              <a:t>I use </a:t>
            </a:r>
            <a:r>
              <a:rPr lang="en-US" dirty="0" err="1" smtClean="0"/>
              <a:t>stata</a:t>
            </a:r>
            <a:r>
              <a:rPr lang="en-US" dirty="0" smtClean="0"/>
              <a:t> for most regression problems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tons of options</a:t>
            </a:r>
          </a:p>
          <a:p>
            <a:pPr lvl="2"/>
            <a:r>
              <a:rPr lang="en-US" dirty="0" smtClean="0"/>
              <a:t>easy to handle complex correlation structures</a:t>
            </a:r>
          </a:p>
          <a:p>
            <a:pPr lvl="2"/>
            <a:r>
              <a:rPr lang="en-US" dirty="0" smtClean="0"/>
              <a:t>simple to deal with interactions and other polynomials</a:t>
            </a:r>
          </a:p>
          <a:p>
            <a:pPr lvl="2"/>
            <a:r>
              <a:rPr lang="en-US" dirty="0" smtClean="0"/>
              <a:t>nice way to deal with linear combinations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long do animals sleep?</a:t>
            </a:r>
          </a:p>
          <a:p>
            <a:r>
              <a:rPr lang="en-US" dirty="0"/>
              <a:t>Data from which conclusions were drawn in the article "Sleep in Mammals: Ecological and Constitutional Correlates" by Allison, T. and </a:t>
            </a:r>
            <a:r>
              <a:rPr lang="en-US" dirty="0" err="1"/>
              <a:t>Cicchetti</a:t>
            </a:r>
            <a:r>
              <a:rPr lang="en-US" dirty="0"/>
              <a:t>, D. (1976), </a:t>
            </a:r>
            <a:r>
              <a:rPr lang="en-US" dirty="0" smtClean="0"/>
              <a:t>Science, </a:t>
            </a:r>
            <a:r>
              <a:rPr lang="en-US" dirty="0"/>
              <a:t>November 12, vol. 194, pp. 732-734. </a:t>
            </a:r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brain and body weight, </a:t>
            </a:r>
            <a:endParaRPr lang="en-US" dirty="0" smtClean="0"/>
          </a:p>
          <a:p>
            <a:r>
              <a:rPr lang="en-US" dirty="0" smtClean="0"/>
              <a:t>life </a:t>
            </a:r>
            <a:r>
              <a:rPr lang="en-US" dirty="0"/>
              <a:t>span,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time, 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sleeping,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and danger </a:t>
            </a:r>
            <a:r>
              <a:rPr lang="en-US" dirty="0" smtClean="0"/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3008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the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body weight in kg </a:t>
            </a:r>
            <a:endParaRPr lang="en-US" dirty="0" smtClean="0"/>
          </a:p>
          <a:p>
            <a:r>
              <a:rPr lang="en-US" dirty="0" smtClean="0"/>
              <a:t>brain </a:t>
            </a:r>
            <a:r>
              <a:rPr lang="en-US" dirty="0"/>
              <a:t>weight in g </a:t>
            </a:r>
            <a:endParaRPr lang="en-US" dirty="0" smtClean="0"/>
          </a:p>
          <a:p>
            <a:r>
              <a:rPr lang="en-US" dirty="0" smtClean="0"/>
              <a:t>slow </a:t>
            </a:r>
            <a:r>
              <a:rPr lang="en-US" dirty="0"/>
              <a:t>wave ("</a:t>
            </a:r>
            <a:r>
              <a:rPr lang="en-US" dirty="0" err="1"/>
              <a:t>nondreaming</a:t>
            </a:r>
            <a:r>
              <a:rPr lang="en-US" dirty="0"/>
              <a:t>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paradoxical </a:t>
            </a:r>
            <a:r>
              <a:rPr lang="en-US" dirty="0"/>
              <a:t>("dreaming")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sleep (</a:t>
            </a:r>
            <a:r>
              <a:rPr lang="en-US" dirty="0" err="1"/>
              <a:t>hrs</a:t>
            </a:r>
            <a:r>
              <a:rPr lang="en-US" dirty="0"/>
              <a:t>/day) (sum of slow wave and paradoxical sleep) </a:t>
            </a:r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life span (years)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 (days)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1 = minimum (least likely to be preyed upon) 5 = maximum (most likely to be preyed upon) </a:t>
            </a:r>
            <a:endParaRPr lang="en-US" dirty="0" smtClean="0"/>
          </a:p>
          <a:p>
            <a:r>
              <a:rPr lang="en-US" dirty="0" smtClean="0"/>
              <a:t>sleep </a:t>
            </a:r>
            <a:r>
              <a:rPr lang="en-US" dirty="0"/>
              <a:t>exposure index (1-5</a:t>
            </a:r>
            <a:r>
              <a:rPr lang="en-US" dirty="0" smtClean="0"/>
              <a:t>): </a:t>
            </a:r>
            <a:r>
              <a:rPr lang="en-US" dirty="0"/>
              <a:t>1 = least exposed (e.g. animal sleeps in a well-protected den) 5 = most exposed overall </a:t>
            </a:r>
            <a:endParaRPr lang="en-US" dirty="0" smtClean="0"/>
          </a:p>
          <a:p>
            <a:r>
              <a:rPr lang="en-US" dirty="0" smtClean="0"/>
              <a:t>danger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(based on the above two indices and other information) 1 = least danger (from other animals) 5 = most danger (from other animals)</a:t>
            </a:r>
          </a:p>
        </p:txBody>
      </p:sp>
    </p:spTree>
    <p:extLst>
      <p:ext uri="{BB962C8B-B14F-4D97-AF65-F5344CB8AC3E}">
        <p14:creationId xmlns:p14="http://schemas.microsoft.com/office/powerpoint/2010/main" val="6125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your data</a:t>
            </a:r>
          </a:p>
          <a:p>
            <a:pPr lvl="1"/>
            <a:r>
              <a:rPr lang="en-US" dirty="0" smtClean="0"/>
              <a:t>outcome variable</a:t>
            </a:r>
          </a:p>
          <a:p>
            <a:pPr lvl="1"/>
            <a:r>
              <a:rPr lang="en-US" dirty="0" smtClean="0"/>
              <a:t>potential covariates</a:t>
            </a:r>
          </a:p>
          <a:p>
            <a:pPr lvl="1"/>
            <a:r>
              <a:rPr lang="en-US" dirty="0" err="1" smtClean="0"/>
              <a:t>collinearity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Regression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y x1 x2 x3</a:t>
            </a:r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that’s about it!</a:t>
            </a:r>
          </a:p>
          <a:p>
            <a:pPr lvl="1"/>
            <a:r>
              <a:rPr lang="en-US" dirty="0" smtClean="0"/>
              <a:t>not many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“interaction expansion”</a:t>
            </a:r>
          </a:p>
          <a:p>
            <a:r>
              <a:rPr lang="en-US" dirty="0" smtClean="0"/>
              <a:t>prefix of “xi:” before a command</a:t>
            </a:r>
          </a:p>
          <a:p>
            <a:r>
              <a:rPr lang="en-US" dirty="0" smtClean="0"/>
              <a:t>Treats a variable in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dirty="0" smtClean="0"/>
              <a:t>’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dirty="0" smtClean="0"/>
              <a:t> before it as categorical (or “factor”) variable</a:t>
            </a:r>
          </a:p>
          <a:p>
            <a:r>
              <a:rPr lang="en-US" dirty="0" smtClean="0"/>
              <a:t>Example in breast cancer dataset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vs.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: 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i.graden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don’t have to include xi:! (for making dummy variables)</a:t>
            </a:r>
          </a:p>
          <a:p>
            <a:r>
              <a:rPr lang="en-US" dirty="0" smtClean="0"/>
              <a:t>What is the difference?</a:t>
            </a:r>
          </a:p>
          <a:p>
            <a:pPr lvl="1"/>
            <a:r>
              <a:rPr lang="en-US" dirty="0" smtClean="0"/>
              <a:t>xi prefix:  </a:t>
            </a:r>
          </a:p>
          <a:p>
            <a:pPr lvl="2"/>
            <a:r>
              <a:rPr lang="en-US" dirty="0" smtClean="0"/>
              <a:t>new ‘dummy’ variables are created in your variable list. </a:t>
            </a:r>
          </a:p>
          <a:p>
            <a:pPr lvl="2"/>
            <a:r>
              <a:rPr lang="en-US" dirty="0" smtClean="0"/>
              <a:t>variables begin with ‘_I’ then variable name, ending with numeral indicating category</a:t>
            </a:r>
          </a:p>
          <a:p>
            <a:pPr lvl="1"/>
            <a:r>
              <a:rPr lang="en-US" dirty="0" smtClean="0"/>
              <a:t>no xi prefix:</a:t>
            </a:r>
          </a:p>
          <a:p>
            <a:pPr lvl="2"/>
            <a:r>
              <a:rPr lang="en-US" dirty="0" smtClean="0"/>
              <a:t>new variables are not created, just included temporarily in command</a:t>
            </a:r>
          </a:p>
          <a:p>
            <a:pPr lvl="2"/>
            <a:r>
              <a:rPr lang="en-US" dirty="0" smtClean="0"/>
              <a:t>referring to them in post estimation commands uses syntax </a:t>
            </a:r>
            <a:r>
              <a:rPr lang="en-US" dirty="0" err="1" smtClean="0"/>
              <a:t>i.varname</a:t>
            </a:r>
            <a:r>
              <a:rPr lang="en-US" dirty="0" smtClean="0"/>
              <a:t> where i is substituted for category of interest</a:t>
            </a:r>
          </a:p>
        </p:txBody>
      </p:sp>
    </p:spTree>
    <p:extLst>
      <p:ext uri="{BB962C8B-B14F-4D97-AF65-F5344CB8AC3E}">
        <p14:creationId xmlns:p14="http://schemas.microsoft.com/office/powerpoint/2010/main" val="2625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test _Igraden_2=_Igraden_3=_Igraden_4=0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test 2.graden=3.graden=4.graden=0</a:t>
            </a:r>
          </a:p>
        </p:txBody>
      </p:sp>
    </p:spTree>
    <p:extLst>
      <p:ext uri="{BB962C8B-B14F-4D97-AF65-F5344CB8AC3E}">
        <p14:creationId xmlns:p14="http://schemas.microsoft.com/office/powerpoint/2010/main" val="2017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854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First, a few odds and ends</vt:lpstr>
      <vt:lpstr>Stata for regression</vt:lpstr>
      <vt:lpstr>Linear regression example</vt:lpstr>
      <vt:lpstr>Variables in the dataset</vt:lpstr>
      <vt:lpstr>Basic steps</vt:lpstr>
      <vt:lpstr>Interactions</vt:lpstr>
      <vt:lpstr>New twist</vt:lpstr>
      <vt:lpstr>Example</vt:lpstr>
      <vt:lpstr>But that is not an interaction(?)</vt:lpstr>
      <vt:lpstr>Linear Combinations</vt:lpstr>
      <vt:lpstr>Linear Combinations</vt:lpstr>
      <vt:lpstr>Other types of regression</vt:lpstr>
      <vt:lpstr>Other nifty post-regression options</vt:lpstr>
      <vt:lpstr>Other nifty post-regression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17</cp:revision>
  <dcterms:created xsi:type="dcterms:W3CDTF">2006-08-16T00:00:00Z</dcterms:created>
  <dcterms:modified xsi:type="dcterms:W3CDTF">2012-02-23T19:49:08Z</dcterms:modified>
</cp:coreProperties>
</file>