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73" r:id="rId5"/>
    <p:sldId id="260" r:id="rId6"/>
    <p:sldId id="261" r:id="rId7"/>
    <p:sldId id="262" r:id="rId8"/>
    <p:sldId id="274" r:id="rId9"/>
    <p:sldId id="267" r:id="rId10"/>
    <p:sldId id="263" r:id="rId11"/>
    <p:sldId id="264" r:id="rId12"/>
    <p:sldId id="269" r:id="rId13"/>
    <p:sldId id="268" r:id="rId14"/>
    <p:sldId id="271" r:id="rId15"/>
    <p:sldId id="272" r:id="rId16"/>
    <p:sldId id="266" r:id="rId17"/>
    <p:sldId id="258" r:id="rId18"/>
    <p:sldId id="270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9" autoAdjust="0"/>
  </p:normalViewPr>
  <p:slideViewPr>
    <p:cSldViewPr>
      <p:cViewPr varScale="1">
        <p:scale>
          <a:sx n="93" d="100"/>
          <a:sy n="93" d="100"/>
        </p:scale>
        <p:origin x="-2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64" y="-10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BC119-50AB-46AD-A3A0-74D87F135624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B6D32-DD8E-4D04-A3C8-6519CC0A8F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F9123C4-02DF-437D-873A-03D4E63C6BF8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9C0E59C-234C-473E-B694-FA75C4648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ctr.musc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edcap-users-request@musc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dcap@musc.ed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musc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REDCap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Electronic Data Capture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Amy Wahlquist</a:t>
            </a:r>
          </a:p>
          <a:p>
            <a:r>
              <a:rPr lang="en-US" dirty="0" smtClean="0"/>
              <a:t>February 2,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When Creating Forms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Drag and drop to reorder</a:t>
            </a:r>
          </a:p>
          <a:p>
            <a:r>
              <a:rPr lang="en-US" dirty="0" smtClean="0"/>
              <a:t>Copy/edit to make quick copies of similar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Note that when “copy” is used, the variable name is generated and may need be changed</a:t>
            </a:r>
            <a:endParaRPr lang="en-US" dirty="0" smtClean="0"/>
          </a:p>
          <a:p>
            <a:r>
              <a:rPr lang="en-US" dirty="0" smtClean="0"/>
              <a:t>Use Data Export Tool to export data dictionary to Excel file to make changes and then upload new data dictionary </a:t>
            </a:r>
          </a:p>
          <a:p>
            <a:r>
              <a:rPr lang="en-US" dirty="0" smtClean="0"/>
              <a:t>Multiple choice options creates numeric values for options “behind the scenes”</a:t>
            </a:r>
          </a:p>
          <a:p>
            <a:pPr lvl="1"/>
            <a:r>
              <a:rPr lang="en-US" dirty="0" smtClean="0"/>
              <a:t>Always starts at 1 and increases</a:t>
            </a:r>
          </a:p>
          <a:p>
            <a:pPr lvl="1"/>
            <a:r>
              <a:rPr lang="en-US" dirty="0" smtClean="0"/>
              <a:t>Can force values you want</a:t>
            </a:r>
          </a:p>
          <a:p>
            <a:pPr lvl="1"/>
            <a:r>
              <a:rPr lang="en-US" dirty="0" smtClean="0"/>
              <a:t>Be consistent!!</a:t>
            </a:r>
          </a:p>
          <a:p>
            <a:r>
              <a:rPr lang="en-US" dirty="0" smtClean="0"/>
              <a:t>Print CRFs after creating database to have a “hard copy”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Cannot specify significant figures to enter</a:t>
            </a:r>
          </a:p>
          <a:p>
            <a:r>
              <a:rPr lang="en-US" dirty="0" smtClean="0"/>
              <a:t>Cannot force entering data in certain units (</a:t>
            </a:r>
            <a:r>
              <a:rPr lang="en-US" dirty="0" err="1" smtClean="0"/>
              <a:t>kgs</a:t>
            </a:r>
            <a:r>
              <a:rPr lang="en-US" dirty="0" smtClean="0"/>
              <a:t>, lbs)</a:t>
            </a:r>
          </a:p>
          <a:p>
            <a:pPr lvl="1"/>
            <a:r>
              <a:rPr lang="en-US" dirty="0" smtClean="0"/>
              <a:t>Add a field note to remind the data entry person</a:t>
            </a:r>
          </a:p>
          <a:p>
            <a:r>
              <a:rPr lang="en-US" dirty="0" smtClean="0"/>
              <a:t>Calculations will remain missing if any of the variables used to create it are missing</a:t>
            </a:r>
          </a:p>
          <a:p>
            <a:r>
              <a:rPr lang="en-US" dirty="0" smtClean="0"/>
              <a:t>Creating adverse event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Longitudinal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events</a:t>
            </a:r>
          </a:p>
          <a:p>
            <a:pPr lvl="1"/>
            <a:r>
              <a:rPr lang="en-US" dirty="0" smtClean="0"/>
              <a:t>If you use the same # days </a:t>
            </a:r>
            <a:r>
              <a:rPr lang="en-US" dirty="0" smtClean="0"/>
              <a:t>offset (1,1,1, etc), events will be alphabetized</a:t>
            </a:r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arms if necessary (different schedule of events)</a:t>
            </a:r>
          </a:p>
          <a:p>
            <a:r>
              <a:rPr lang="en-US" dirty="0" smtClean="0"/>
              <a:t>Designate forms for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have checked </a:t>
            </a:r>
            <a:r>
              <a:rPr lang="en-US" dirty="0" smtClean="0"/>
              <a:t>“Enable Scheduling Module” </a:t>
            </a:r>
            <a:r>
              <a:rPr lang="en-US" dirty="0" smtClean="0"/>
              <a:t>under </a:t>
            </a:r>
            <a:r>
              <a:rPr lang="en-US" dirty="0" smtClean="0"/>
              <a:t>“Project Settings” </a:t>
            </a:r>
            <a:r>
              <a:rPr lang="en-US" dirty="0" smtClean="0"/>
              <a:t>(Control Panel to change)</a:t>
            </a:r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Generate schedule for each patient based on events</a:t>
            </a:r>
          </a:p>
          <a:p>
            <a:pPr lvl="1"/>
            <a:r>
              <a:rPr lang="en-US" dirty="0" smtClean="0"/>
              <a:t>Modify/add visits as needed</a:t>
            </a:r>
          </a:p>
          <a:p>
            <a:pPr lvl="1"/>
            <a:r>
              <a:rPr lang="en-US" dirty="0" smtClean="0"/>
              <a:t>Can print for records</a:t>
            </a:r>
          </a:p>
          <a:p>
            <a:r>
              <a:rPr lang="en-US" dirty="0" smtClean="0"/>
              <a:t>Calendar tool</a:t>
            </a:r>
          </a:p>
          <a:p>
            <a:pPr lvl="1"/>
            <a:r>
              <a:rPr lang="en-US" dirty="0" smtClean="0"/>
              <a:t>Add other events – per patient or in general</a:t>
            </a:r>
          </a:p>
          <a:p>
            <a:pPr lvl="1"/>
            <a:r>
              <a:rPr lang="en-US" dirty="0" smtClean="0"/>
              <a:t>Agenda (upcoming for all patients)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Export/Import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Export</a:t>
            </a:r>
          </a:p>
          <a:p>
            <a:pPr lvl="1"/>
            <a:r>
              <a:rPr lang="en-US" dirty="0" smtClean="0"/>
              <a:t>“Simple” takes all variables</a:t>
            </a:r>
          </a:p>
          <a:p>
            <a:pPr lvl="1"/>
            <a:r>
              <a:rPr lang="en-US" dirty="0" smtClean="0"/>
              <a:t>“Ad</a:t>
            </a:r>
            <a:r>
              <a:rPr lang="en-US" dirty="0" smtClean="0"/>
              <a:t>vanced”</a:t>
            </a:r>
          </a:p>
          <a:p>
            <a:pPr lvl="2"/>
            <a:r>
              <a:rPr lang="en-US" dirty="0" smtClean="0"/>
              <a:t>Choose forms/variables </a:t>
            </a:r>
            <a:r>
              <a:rPr lang="en-US" dirty="0" smtClean="0"/>
              <a:t>to export</a:t>
            </a:r>
          </a:p>
          <a:p>
            <a:pPr lvl="2"/>
            <a:r>
              <a:rPr lang="en-US" dirty="0" smtClean="0"/>
              <a:t>De-identification options</a:t>
            </a:r>
          </a:p>
          <a:p>
            <a:pPr lvl="1"/>
            <a:r>
              <a:rPr lang="en-US" dirty="0" smtClean="0"/>
              <a:t>Citation notice</a:t>
            </a:r>
          </a:p>
          <a:p>
            <a:pPr lvl="1"/>
            <a:r>
              <a:rPr lang="en-US" dirty="0" smtClean="0"/>
              <a:t>Software – need to download all files provided</a:t>
            </a:r>
          </a:p>
          <a:p>
            <a:pPr lvl="2"/>
            <a:r>
              <a:rPr lang="en-US" dirty="0" smtClean="0"/>
              <a:t>Excel, SPSS, SAS , R,  </a:t>
            </a:r>
            <a:r>
              <a:rPr lang="en-US" dirty="0" smtClean="0"/>
              <a:t>STATA</a:t>
            </a:r>
          </a:p>
          <a:p>
            <a:r>
              <a:rPr lang="en-US" dirty="0" smtClean="0"/>
              <a:t>Data import</a:t>
            </a:r>
          </a:p>
          <a:p>
            <a:pPr lvl="1"/>
            <a:r>
              <a:rPr lang="en-US" dirty="0" smtClean="0"/>
              <a:t>Data must be in same format as </a:t>
            </a:r>
            <a:r>
              <a:rPr lang="en-US" dirty="0" err="1" smtClean="0"/>
              <a:t>REDCap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smtClean="0"/>
              <a:t>Won’t create variables – only import data into existing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**This is different from the data dictionary upload which </a:t>
            </a:r>
            <a:r>
              <a:rPr lang="en-US" i="1" u="sng" dirty="0" smtClean="0"/>
              <a:t>will create variables</a:t>
            </a:r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comparison tool</a:t>
            </a:r>
          </a:p>
          <a:p>
            <a:r>
              <a:rPr lang="en-US" dirty="0" smtClean="0"/>
              <a:t>Logging</a:t>
            </a:r>
          </a:p>
          <a:p>
            <a:r>
              <a:rPr lang="en-US" dirty="0" smtClean="0"/>
              <a:t>File repository</a:t>
            </a:r>
          </a:p>
          <a:p>
            <a:r>
              <a:rPr lang="en-US" dirty="0" smtClean="0"/>
              <a:t>User rights – be careful with default options (especially exporting rights)</a:t>
            </a:r>
          </a:p>
          <a:p>
            <a:pPr lvl="1"/>
            <a:r>
              <a:rPr lang="en-US" dirty="0" smtClean="0"/>
              <a:t>Data access groups – limits access to database records</a:t>
            </a:r>
          </a:p>
          <a:p>
            <a:r>
              <a:rPr lang="en-US" dirty="0" smtClean="0"/>
              <a:t>Graphical view and stats – quick and dirty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Data quality</a:t>
            </a:r>
            <a:endParaRPr lang="en-US" dirty="0" smtClean="0"/>
          </a:p>
          <a:p>
            <a:r>
              <a:rPr lang="en-US" dirty="0" smtClean="0"/>
              <a:t>Report builder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Request through </a:t>
            </a:r>
            <a:r>
              <a:rPr lang="en-US" dirty="0" smtClean="0"/>
              <a:t>“Project Setup”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https://sctr.musc.edu/</a:t>
            </a:r>
            <a:endParaRPr lang="en-US" dirty="0" smtClean="0"/>
          </a:p>
          <a:p>
            <a:r>
              <a:rPr lang="en-US" dirty="0" smtClean="0"/>
              <a:t>Request Service through SPARK</a:t>
            </a:r>
          </a:p>
          <a:p>
            <a:r>
              <a:rPr lang="en-US" dirty="0" smtClean="0"/>
              <a:t>After in “production” - changes are not “live” until submitted for </a:t>
            </a:r>
            <a:r>
              <a:rPr lang="en-US" dirty="0" smtClean="0"/>
              <a:t>approval (use draft mode)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REDCap</a:t>
            </a:r>
            <a:r>
              <a:rPr lang="en-US" dirty="0" smtClean="0"/>
              <a:t> Shared Library </a:t>
            </a:r>
          </a:p>
          <a:p>
            <a:pPr lvl="1"/>
            <a:r>
              <a:rPr lang="en-US" dirty="0" smtClean="0"/>
              <a:t>Forms already created and validate can be imported directly into library</a:t>
            </a:r>
          </a:p>
          <a:p>
            <a:r>
              <a:rPr lang="en-US" dirty="0" smtClean="0"/>
              <a:t>Listserv:</a:t>
            </a:r>
          </a:p>
          <a:p>
            <a:pPr lvl="1"/>
            <a:r>
              <a:rPr lang="en-US" dirty="0" smtClean="0"/>
              <a:t>email </a:t>
            </a:r>
            <a:r>
              <a:rPr lang="en-US" u="sng" dirty="0" smtClean="0">
                <a:hlinkClick r:id="rId3"/>
              </a:rPr>
              <a:t>redcap-users-request@musc.edu</a:t>
            </a:r>
            <a:r>
              <a:rPr lang="en-US" dirty="0" smtClean="0"/>
              <a:t> (in body of message, type the word “</a:t>
            </a:r>
            <a:r>
              <a:rPr lang="en-US" dirty="0" smtClean="0"/>
              <a:t>subscribe”)</a:t>
            </a:r>
            <a:endParaRPr lang="en-US" dirty="0" smtClean="0"/>
          </a:p>
          <a:p>
            <a:r>
              <a:rPr lang="en-US" dirty="0" smtClean="0"/>
              <a:t>Email </a:t>
            </a:r>
            <a:r>
              <a:rPr lang="en-US" dirty="0" smtClean="0">
                <a:hlinkClick r:id="rId4"/>
              </a:rPr>
              <a:t>redcap@musc.edu</a:t>
            </a:r>
            <a:r>
              <a:rPr lang="en-US" dirty="0" smtClean="0"/>
              <a:t> (to reach administrators)</a:t>
            </a:r>
          </a:p>
          <a:p>
            <a:r>
              <a:rPr lang="en-US" dirty="0" err="1" smtClean="0"/>
              <a:t>REDCap</a:t>
            </a:r>
            <a:r>
              <a:rPr lang="en-US" dirty="0" smtClean="0"/>
              <a:t> videos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 Child Linking</a:t>
            </a:r>
          </a:p>
          <a:p>
            <a:r>
              <a:rPr lang="en-US" dirty="0" smtClean="0"/>
              <a:t>Double Data Entry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3"/>
              </a:rPr>
              <a:t>https://redcap.musc.edu</a:t>
            </a:r>
            <a:endParaRPr lang="en-US" dirty="0" smtClean="0"/>
          </a:p>
          <a:p>
            <a:r>
              <a:rPr lang="en-US" dirty="0" smtClean="0"/>
              <a:t>Login with </a:t>
            </a:r>
            <a:r>
              <a:rPr lang="en-US" dirty="0" err="1" smtClean="0"/>
              <a:t>NetID</a:t>
            </a:r>
            <a:r>
              <a:rPr lang="en-US" dirty="0" smtClean="0"/>
              <a:t> and password</a:t>
            </a:r>
          </a:p>
          <a:p>
            <a:r>
              <a:rPr lang="en-US" dirty="0" smtClean="0"/>
              <a:t>Welcome screen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My </a:t>
            </a:r>
            <a:r>
              <a:rPr lang="en-US" dirty="0" smtClean="0"/>
              <a:t>Projects – </a:t>
            </a:r>
            <a:r>
              <a:rPr lang="en-US" dirty="0" smtClean="0"/>
              <a:t>list of all </a:t>
            </a:r>
            <a:r>
              <a:rPr lang="en-US" dirty="0" smtClean="0"/>
              <a:t>projects you </a:t>
            </a:r>
            <a:r>
              <a:rPr lang="en-US" dirty="0" smtClean="0"/>
              <a:t>currently have access to</a:t>
            </a:r>
          </a:p>
          <a:p>
            <a:pPr lvl="1"/>
            <a:r>
              <a:rPr lang="en-US" dirty="0" smtClean="0"/>
              <a:t>Create New </a:t>
            </a:r>
            <a:r>
              <a:rPr lang="en-US" dirty="0" smtClean="0"/>
              <a:t>Project</a:t>
            </a:r>
            <a:endParaRPr lang="en-US" dirty="0" smtClean="0"/>
          </a:p>
          <a:p>
            <a:pPr lvl="1"/>
            <a:r>
              <a:rPr lang="en-US" dirty="0" smtClean="0"/>
              <a:t>Training Resources </a:t>
            </a:r>
            <a:r>
              <a:rPr lang="en-US" dirty="0" smtClean="0"/>
              <a:t>– videos</a:t>
            </a:r>
          </a:p>
          <a:p>
            <a:pPr lvl="1"/>
            <a:r>
              <a:rPr lang="en-US" dirty="0" smtClean="0"/>
              <a:t>Help and FAQ</a:t>
            </a:r>
            <a:endParaRPr lang="en-US" dirty="0" smtClean="0"/>
          </a:p>
          <a:p>
            <a:pPr lvl="1"/>
            <a:r>
              <a:rPr lang="en-US" dirty="0" smtClean="0"/>
              <a:t>Send-It – Secure data transfer </a:t>
            </a:r>
            <a:r>
              <a:rPr lang="en-US" dirty="0" smtClean="0"/>
              <a:t>application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 title</a:t>
            </a:r>
            <a:endParaRPr lang="en-US" dirty="0" smtClean="0"/>
          </a:p>
          <a:p>
            <a:r>
              <a:rPr lang="en-US" dirty="0" smtClean="0"/>
              <a:t>Purpose </a:t>
            </a:r>
          </a:p>
          <a:p>
            <a:pPr lvl="1"/>
            <a:r>
              <a:rPr lang="en-US" dirty="0" smtClean="0"/>
              <a:t>If you choose </a:t>
            </a:r>
            <a:r>
              <a:rPr lang="en-US" dirty="0" smtClean="0"/>
              <a:t>research, then you need PI </a:t>
            </a:r>
            <a:r>
              <a:rPr lang="en-US" dirty="0" smtClean="0"/>
              <a:t>name, IRB number, type of research</a:t>
            </a:r>
          </a:p>
          <a:p>
            <a:pPr lvl="2"/>
            <a:r>
              <a:rPr lang="en-US" dirty="0" smtClean="0"/>
              <a:t>None is required, but helpful to have all </a:t>
            </a:r>
            <a:r>
              <a:rPr lang="en-US" dirty="0" smtClean="0"/>
              <a:t>information</a:t>
            </a:r>
            <a:endParaRPr lang="en-US" dirty="0" smtClean="0"/>
          </a:p>
          <a:p>
            <a:pPr lvl="1"/>
            <a:r>
              <a:rPr lang="en-US" dirty="0" smtClean="0"/>
              <a:t>If you choose </a:t>
            </a:r>
            <a:r>
              <a:rPr lang="en-US" dirty="0" smtClean="0"/>
              <a:t>other, then give description</a:t>
            </a:r>
          </a:p>
          <a:p>
            <a:r>
              <a:rPr lang="en-US" dirty="0" smtClean="0"/>
              <a:t>Type of project</a:t>
            </a:r>
            <a:endParaRPr lang="en-US" dirty="0" smtClean="0"/>
          </a:p>
          <a:p>
            <a:pPr lvl="1"/>
            <a:r>
              <a:rPr lang="en-US" dirty="0" smtClean="0"/>
              <a:t>Survey – allows you or participants to enter data (one time/person)</a:t>
            </a:r>
          </a:p>
          <a:p>
            <a:pPr lvl="1"/>
            <a:r>
              <a:rPr lang="en-US" dirty="0" smtClean="0"/>
              <a:t>Data entry forms (classic or longitudinal)</a:t>
            </a:r>
          </a:p>
          <a:p>
            <a:pPr lvl="1"/>
            <a:r>
              <a:rPr lang="en-US" dirty="0" smtClean="0"/>
              <a:t>Survey and data entry forms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Project Home </a:t>
            </a:r>
          </a:p>
          <a:p>
            <a:pPr lvl="1"/>
            <a:r>
              <a:rPr lang="en-US" dirty="0" smtClean="0"/>
              <a:t>Check data quality (once data is collected)</a:t>
            </a:r>
          </a:p>
          <a:p>
            <a:pPr lvl="1"/>
            <a:r>
              <a:rPr lang="en-US" dirty="0" smtClean="0"/>
              <a:t>Current users</a:t>
            </a:r>
          </a:p>
          <a:p>
            <a:pPr lvl="1"/>
            <a:r>
              <a:rPr lang="en-US" dirty="0" smtClean="0"/>
              <a:t>Project statistics</a:t>
            </a:r>
          </a:p>
          <a:p>
            <a:r>
              <a:rPr lang="en-US" dirty="0" smtClean="0"/>
              <a:t>Project </a:t>
            </a:r>
            <a:r>
              <a:rPr lang="en-US" dirty="0" smtClean="0"/>
              <a:t>Setup</a:t>
            </a:r>
            <a:endParaRPr lang="en-US" dirty="0" smtClean="0"/>
          </a:p>
          <a:p>
            <a:pPr lvl="1"/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Settings – change type/purpose and customizations</a:t>
            </a:r>
          </a:p>
          <a:p>
            <a:pPr lvl="1"/>
            <a:r>
              <a:rPr lang="en-US" dirty="0" smtClean="0"/>
              <a:t>**Design/data dictionary**</a:t>
            </a:r>
          </a:p>
          <a:p>
            <a:pPr lvl="1"/>
            <a:r>
              <a:rPr lang="en-US" dirty="0" smtClean="0"/>
              <a:t>Links/user rights/share instruments</a:t>
            </a:r>
          </a:p>
          <a:p>
            <a:pPr lvl="1"/>
            <a:r>
              <a:rPr lang="en-US" dirty="0" smtClean="0"/>
              <a:t>Change status/draft mode</a:t>
            </a:r>
          </a:p>
          <a:p>
            <a:r>
              <a:rPr lang="en-US" dirty="0" smtClean="0"/>
              <a:t>Other Functionality</a:t>
            </a:r>
          </a:p>
          <a:p>
            <a:pPr lvl="1"/>
            <a:r>
              <a:rPr lang="en-US" dirty="0" smtClean="0"/>
              <a:t>Revision History</a:t>
            </a:r>
            <a:endParaRPr lang="en-US" dirty="0" smtClean="0"/>
          </a:p>
          <a:p>
            <a:pPr lvl="1"/>
            <a:r>
              <a:rPr lang="en-US" dirty="0" smtClean="0"/>
              <a:t>Copy/delete/erase data/archive database</a:t>
            </a:r>
          </a:p>
          <a:p>
            <a:r>
              <a:rPr lang="en-US" dirty="0" smtClean="0"/>
              <a:t>Menu (on left)</a:t>
            </a:r>
            <a:endParaRPr lang="en-US" dirty="0" smtClean="0"/>
          </a:p>
          <a:p>
            <a:pPr lvl="1"/>
            <a:r>
              <a:rPr lang="en-US" dirty="0" smtClean="0"/>
              <a:t>Data entry forms</a:t>
            </a:r>
            <a:endParaRPr lang="en-US" dirty="0" smtClean="0"/>
          </a:p>
          <a:p>
            <a:pPr lvl="1"/>
            <a:r>
              <a:rPr lang="en-US" dirty="0" smtClean="0"/>
              <a:t>Applications</a:t>
            </a:r>
            <a:endParaRPr lang="en-US" dirty="0" smtClean="0"/>
          </a:p>
          <a:p>
            <a:pPr lvl="1"/>
            <a:r>
              <a:rPr lang="en-US" dirty="0" smtClean="0"/>
              <a:t>Help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Demographics form created automatically</a:t>
            </a:r>
          </a:p>
          <a:p>
            <a:pPr lvl="1"/>
            <a:r>
              <a:rPr lang="en-US" dirty="0" smtClean="0"/>
              <a:t>Can modify or delete</a:t>
            </a:r>
          </a:p>
          <a:p>
            <a:r>
              <a:rPr lang="en-US" dirty="0" smtClean="0"/>
              <a:t>**1</a:t>
            </a:r>
            <a:r>
              <a:rPr lang="en-US" baseline="30000" dirty="0" smtClean="0"/>
              <a:t>st</a:t>
            </a:r>
            <a:r>
              <a:rPr lang="en-US" dirty="0" smtClean="0"/>
              <a:t> variable on 1</a:t>
            </a:r>
            <a:r>
              <a:rPr lang="en-US" baseline="30000" dirty="0" smtClean="0"/>
              <a:t>st</a:t>
            </a:r>
            <a:r>
              <a:rPr lang="en-US" dirty="0" smtClean="0"/>
              <a:t> form is the unique identifier for database**</a:t>
            </a:r>
          </a:p>
          <a:p>
            <a:r>
              <a:rPr lang="en-US" dirty="0" smtClean="0"/>
              <a:t>Add forms/variables as needed</a:t>
            </a:r>
          </a:p>
          <a:p>
            <a:pPr lvl="1"/>
            <a:r>
              <a:rPr lang="en-US" dirty="0" smtClean="0"/>
              <a:t>Variable names must be unique – not </a:t>
            </a:r>
            <a:r>
              <a:rPr lang="en-US" dirty="0" smtClean="0"/>
              <a:t>case </a:t>
            </a:r>
            <a:r>
              <a:rPr lang="en-US" dirty="0" smtClean="0"/>
              <a:t>sensitive</a:t>
            </a:r>
          </a:p>
          <a:p>
            <a:pPr lvl="1"/>
            <a:r>
              <a:rPr lang="en-US" dirty="0" smtClean="0"/>
              <a:t>Variable labels can be reused (not always recommended)</a:t>
            </a:r>
          </a:p>
          <a:p>
            <a:pPr lvl="1"/>
            <a:r>
              <a:rPr lang="en-US" dirty="0" smtClean="0"/>
              <a:t>Form </a:t>
            </a:r>
            <a:r>
              <a:rPr lang="en-US" dirty="0" smtClean="0"/>
              <a:t>must have at least one variable to be saved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Text box</a:t>
            </a:r>
          </a:p>
          <a:p>
            <a:pPr lvl="1"/>
            <a:r>
              <a:rPr lang="en-US" dirty="0" smtClean="0"/>
              <a:t>Used for all “free” entry including strings, </a:t>
            </a:r>
            <a:r>
              <a:rPr lang="en-US" dirty="0" err="1" smtClean="0"/>
              <a:t>numerics</a:t>
            </a:r>
            <a:r>
              <a:rPr lang="en-US" dirty="0" smtClean="0"/>
              <a:t>, dates</a:t>
            </a:r>
          </a:p>
          <a:p>
            <a:r>
              <a:rPr lang="en-US" dirty="0" smtClean="0"/>
              <a:t>Notes </a:t>
            </a:r>
            <a:r>
              <a:rPr lang="en-US" dirty="0" smtClean="0"/>
              <a:t>box – no default validation, bad for analysis</a:t>
            </a:r>
          </a:p>
          <a:p>
            <a:r>
              <a:rPr lang="en-US" dirty="0" smtClean="0"/>
              <a:t>Calculated field</a:t>
            </a:r>
          </a:p>
          <a:p>
            <a:pPr lvl="1"/>
            <a:r>
              <a:rPr lang="en-US" dirty="0" smtClean="0"/>
              <a:t>Must provide equation for calculation</a:t>
            </a:r>
          </a:p>
          <a:p>
            <a:pPr lvl="1"/>
            <a:r>
              <a:rPr lang="en-US" dirty="0" smtClean="0"/>
              <a:t>Use previously defined variables or constants</a:t>
            </a:r>
          </a:p>
          <a:p>
            <a:r>
              <a:rPr lang="en-US" dirty="0" smtClean="0"/>
              <a:t>Multiple choice – only one answer</a:t>
            </a:r>
          </a:p>
          <a:p>
            <a:pPr lvl="1"/>
            <a:r>
              <a:rPr lang="en-US" dirty="0" smtClean="0"/>
              <a:t>Radio buttons</a:t>
            </a:r>
          </a:p>
          <a:p>
            <a:pPr lvl="1"/>
            <a:r>
              <a:rPr lang="en-US" dirty="0" smtClean="0"/>
              <a:t>Drop down list</a:t>
            </a:r>
          </a:p>
          <a:p>
            <a:r>
              <a:rPr lang="en-US" dirty="0" smtClean="0"/>
              <a:t>Checkboxes (more than one answer) </a:t>
            </a:r>
            <a:r>
              <a:rPr lang="en-US" dirty="0" smtClean="0"/>
              <a:t>– </a:t>
            </a:r>
            <a:r>
              <a:rPr lang="en-US" dirty="0" err="1" smtClean="0"/>
              <a:t>REDCap</a:t>
            </a:r>
            <a:r>
              <a:rPr lang="en-US" dirty="0" smtClean="0"/>
              <a:t> creates </a:t>
            </a:r>
            <a:r>
              <a:rPr lang="en-US" dirty="0" smtClean="0"/>
              <a:t>dummy variables for you</a:t>
            </a:r>
          </a:p>
          <a:p>
            <a:r>
              <a:rPr lang="en-US" dirty="0" smtClean="0"/>
              <a:t>Yes/No</a:t>
            </a:r>
          </a:p>
          <a:p>
            <a:r>
              <a:rPr lang="en-US" dirty="0" smtClean="0"/>
              <a:t>True/False</a:t>
            </a:r>
          </a:p>
          <a:p>
            <a:r>
              <a:rPr lang="en-US" dirty="0" smtClean="0"/>
              <a:t>Slider/Visual Analog Scale</a:t>
            </a:r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 smtClean="0"/>
              <a:t>upload</a:t>
            </a:r>
          </a:p>
          <a:p>
            <a:r>
              <a:rPr lang="en-US" dirty="0" smtClean="0"/>
              <a:t>Descriptive text</a:t>
            </a:r>
            <a:endParaRPr lang="en-US" dirty="0" smtClean="0"/>
          </a:p>
          <a:p>
            <a:r>
              <a:rPr lang="en-US" dirty="0" smtClean="0"/>
              <a:t>Section header (must have at least one variable after header before section can be added</a:t>
            </a:r>
            <a:r>
              <a:rPr lang="en-US" dirty="0" smtClean="0"/>
              <a:t>) *not an option for the first variable on a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(text box)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Validation (date) allows for calendar to pop up and makes sure date is entered in usable format </a:t>
            </a:r>
          </a:p>
          <a:p>
            <a:pPr lvl="2"/>
            <a:r>
              <a:rPr lang="en-US" dirty="0" smtClean="0"/>
              <a:t>Use pop up calendar to choose date or enter with </a:t>
            </a:r>
            <a:r>
              <a:rPr lang="en-US" dirty="0" smtClean="0"/>
              <a:t>keyboard</a:t>
            </a:r>
          </a:p>
          <a:p>
            <a:pPr lvl="2"/>
            <a:r>
              <a:rPr lang="en-US" dirty="0" smtClean="0"/>
              <a:t>Different date format options</a:t>
            </a:r>
            <a:endParaRPr lang="en-US" dirty="0" smtClean="0"/>
          </a:p>
          <a:p>
            <a:pPr lvl="1"/>
            <a:r>
              <a:rPr lang="en-US" dirty="0" smtClean="0"/>
              <a:t>If possibility for missing information (e.g., day), consider entering day, month, and year separately instead of date </a:t>
            </a:r>
          </a:p>
          <a:p>
            <a:r>
              <a:rPr lang="en-US" dirty="0" smtClean="0"/>
              <a:t>Number/Integer</a:t>
            </a:r>
            <a:endParaRPr lang="en-US" dirty="0" smtClean="0"/>
          </a:p>
          <a:p>
            <a:pPr lvl="1"/>
            <a:r>
              <a:rPr lang="en-US" dirty="0" smtClean="0"/>
              <a:t>Add ranges  - warns if outside range, but still allows it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Date/time</a:t>
            </a:r>
            <a:endParaRPr lang="en-US" dirty="0" smtClean="0"/>
          </a:p>
          <a:p>
            <a:pPr lvl="1"/>
            <a:r>
              <a:rPr lang="en-US" dirty="0" smtClean="0"/>
              <a:t>Date/time with seconds</a:t>
            </a:r>
          </a:p>
          <a:p>
            <a:pPr lvl="1"/>
            <a:r>
              <a:rPr lang="en-US" dirty="0" smtClean="0"/>
              <a:t>Email</a:t>
            </a:r>
            <a:endParaRPr lang="en-US" dirty="0" smtClean="0"/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Time</a:t>
            </a:r>
            <a:endParaRPr lang="en-US" dirty="0" smtClean="0"/>
          </a:p>
          <a:p>
            <a:pPr lvl="1"/>
            <a:r>
              <a:rPr lang="en-US" dirty="0" smtClean="0"/>
              <a:t>Zip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“Identifier” – tags variables with protected health information for exporting de-identified data (dates are automatically tagged)</a:t>
            </a:r>
          </a:p>
          <a:p>
            <a:r>
              <a:rPr lang="en-US" dirty="0" smtClean="0"/>
              <a:t>“Required” – prompts data entry person not to leave something missing, but does not actually “require”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fields that should only be asked at certain times </a:t>
            </a:r>
          </a:p>
          <a:p>
            <a:r>
              <a:rPr lang="en-US" dirty="0" smtClean="0"/>
              <a:t>Convenience to data entry person</a:t>
            </a:r>
          </a:p>
          <a:p>
            <a:r>
              <a:rPr lang="en-US" dirty="0" smtClean="0"/>
              <a:t>No difference in branching missing vs. left intentionally </a:t>
            </a:r>
            <a:r>
              <a:rPr lang="en-US" dirty="0" smtClean="0"/>
              <a:t>blank</a:t>
            </a:r>
          </a:p>
          <a:p>
            <a:r>
              <a:rPr lang="en-US" dirty="0" smtClean="0"/>
              <a:t>Advanced vs. Drag-N-Drop</a:t>
            </a:r>
          </a:p>
          <a:p>
            <a:r>
              <a:rPr lang="en-US" dirty="0" smtClean="0"/>
              <a:t>Branching can use variables from separate forms (*NEW feature*)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337</TotalTime>
  <Words>950</Words>
  <Application>Microsoft Office PowerPoint</Application>
  <PresentationFormat>On-screen Show (4:3)</PresentationFormat>
  <Paragraphs>173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REDCap Research Electronic Data Capture</vt:lpstr>
      <vt:lpstr>Getting Started</vt:lpstr>
      <vt:lpstr>Creating a new database</vt:lpstr>
      <vt:lpstr>Database Information</vt:lpstr>
      <vt:lpstr>Creating Forms</vt:lpstr>
      <vt:lpstr>Field Types</vt:lpstr>
      <vt:lpstr>Validation (text box)</vt:lpstr>
      <vt:lpstr>Field Options</vt:lpstr>
      <vt:lpstr>Branching Logic</vt:lpstr>
      <vt:lpstr>Tips When Creating Forms </vt:lpstr>
      <vt:lpstr>Beware</vt:lpstr>
      <vt:lpstr>Longitudinal Studies</vt:lpstr>
      <vt:lpstr>Scheduling</vt:lpstr>
      <vt:lpstr>Data Export/Import</vt:lpstr>
      <vt:lpstr>Other Tools </vt:lpstr>
      <vt:lpstr>Production Status</vt:lpstr>
      <vt:lpstr>Resources</vt:lpstr>
      <vt:lpstr>Additional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REDCap</dc:title>
  <dc:creator>Amy Herrin</dc:creator>
  <cp:lastModifiedBy>Amy Wahlquist</cp:lastModifiedBy>
  <cp:revision>57</cp:revision>
  <dcterms:created xsi:type="dcterms:W3CDTF">2006-08-16T00:00:00Z</dcterms:created>
  <dcterms:modified xsi:type="dcterms:W3CDTF">2012-02-02T20:02:37Z</dcterms:modified>
</cp:coreProperties>
</file>