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4" r:id="rId4"/>
    <p:sldId id="257" r:id="rId5"/>
    <p:sldId id="265" r:id="rId6"/>
    <p:sldId id="258" r:id="rId7"/>
    <p:sldId id="266" r:id="rId8"/>
    <p:sldId id="259" r:id="rId9"/>
    <p:sldId id="260" r:id="rId10"/>
    <p:sldId id="268" r:id="rId11"/>
    <p:sldId id="269"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7" y="-2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45D754-033B-452B-83A4-31336FE06150}"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D506-5F08-4E2F-AE35-D5CA549FA9A2}" type="slidenum">
              <a:rPr lang="en-US" smtClean="0"/>
              <a:t>‹#›</a:t>
            </a:fld>
            <a:endParaRPr lang="en-US"/>
          </a:p>
        </p:txBody>
      </p:sp>
    </p:spTree>
    <p:extLst>
      <p:ext uri="{BB962C8B-B14F-4D97-AF65-F5344CB8AC3E}">
        <p14:creationId xmlns:p14="http://schemas.microsoft.com/office/powerpoint/2010/main" val="1178767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5D754-033B-452B-83A4-31336FE06150}"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D506-5F08-4E2F-AE35-D5CA549FA9A2}" type="slidenum">
              <a:rPr lang="en-US" smtClean="0"/>
              <a:t>‹#›</a:t>
            </a:fld>
            <a:endParaRPr lang="en-US"/>
          </a:p>
        </p:txBody>
      </p:sp>
    </p:spTree>
    <p:extLst>
      <p:ext uri="{BB962C8B-B14F-4D97-AF65-F5344CB8AC3E}">
        <p14:creationId xmlns:p14="http://schemas.microsoft.com/office/powerpoint/2010/main" val="413825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5D754-033B-452B-83A4-31336FE06150}"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D506-5F08-4E2F-AE35-D5CA549FA9A2}" type="slidenum">
              <a:rPr lang="en-US" smtClean="0"/>
              <a:t>‹#›</a:t>
            </a:fld>
            <a:endParaRPr lang="en-US"/>
          </a:p>
        </p:txBody>
      </p:sp>
    </p:spTree>
    <p:extLst>
      <p:ext uri="{BB962C8B-B14F-4D97-AF65-F5344CB8AC3E}">
        <p14:creationId xmlns:p14="http://schemas.microsoft.com/office/powerpoint/2010/main" val="122911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5D754-033B-452B-83A4-31336FE06150}"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D506-5F08-4E2F-AE35-D5CA549FA9A2}" type="slidenum">
              <a:rPr lang="en-US" smtClean="0"/>
              <a:t>‹#›</a:t>
            </a:fld>
            <a:endParaRPr lang="en-US"/>
          </a:p>
        </p:txBody>
      </p:sp>
    </p:spTree>
    <p:extLst>
      <p:ext uri="{BB962C8B-B14F-4D97-AF65-F5344CB8AC3E}">
        <p14:creationId xmlns:p14="http://schemas.microsoft.com/office/powerpoint/2010/main" val="295718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45D754-033B-452B-83A4-31336FE06150}"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D506-5F08-4E2F-AE35-D5CA549FA9A2}" type="slidenum">
              <a:rPr lang="en-US" smtClean="0"/>
              <a:t>‹#›</a:t>
            </a:fld>
            <a:endParaRPr lang="en-US"/>
          </a:p>
        </p:txBody>
      </p:sp>
    </p:spTree>
    <p:extLst>
      <p:ext uri="{BB962C8B-B14F-4D97-AF65-F5344CB8AC3E}">
        <p14:creationId xmlns:p14="http://schemas.microsoft.com/office/powerpoint/2010/main" val="105322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45D754-033B-452B-83A4-31336FE06150}"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FD506-5F08-4E2F-AE35-D5CA549FA9A2}" type="slidenum">
              <a:rPr lang="en-US" smtClean="0"/>
              <a:t>‹#›</a:t>
            </a:fld>
            <a:endParaRPr lang="en-US"/>
          </a:p>
        </p:txBody>
      </p:sp>
    </p:spTree>
    <p:extLst>
      <p:ext uri="{BB962C8B-B14F-4D97-AF65-F5344CB8AC3E}">
        <p14:creationId xmlns:p14="http://schemas.microsoft.com/office/powerpoint/2010/main" val="165951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45D754-033B-452B-83A4-31336FE06150}" type="datetimeFigureOut">
              <a:rPr lang="en-US" smtClean="0"/>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FD506-5F08-4E2F-AE35-D5CA549FA9A2}" type="slidenum">
              <a:rPr lang="en-US" smtClean="0"/>
              <a:t>‹#›</a:t>
            </a:fld>
            <a:endParaRPr lang="en-US"/>
          </a:p>
        </p:txBody>
      </p:sp>
    </p:spTree>
    <p:extLst>
      <p:ext uri="{BB962C8B-B14F-4D97-AF65-F5344CB8AC3E}">
        <p14:creationId xmlns:p14="http://schemas.microsoft.com/office/powerpoint/2010/main" val="178416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45D754-033B-452B-83A4-31336FE06150}"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FD506-5F08-4E2F-AE35-D5CA549FA9A2}" type="slidenum">
              <a:rPr lang="en-US" smtClean="0"/>
              <a:t>‹#›</a:t>
            </a:fld>
            <a:endParaRPr lang="en-US"/>
          </a:p>
        </p:txBody>
      </p:sp>
    </p:spTree>
    <p:extLst>
      <p:ext uri="{BB962C8B-B14F-4D97-AF65-F5344CB8AC3E}">
        <p14:creationId xmlns:p14="http://schemas.microsoft.com/office/powerpoint/2010/main" val="120840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5D754-033B-452B-83A4-31336FE06150}" type="datetimeFigureOut">
              <a:rPr lang="en-US" smtClean="0"/>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FD506-5F08-4E2F-AE35-D5CA549FA9A2}" type="slidenum">
              <a:rPr lang="en-US" smtClean="0"/>
              <a:t>‹#›</a:t>
            </a:fld>
            <a:endParaRPr lang="en-US"/>
          </a:p>
        </p:txBody>
      </p:sp>
    </p:spTree>
    <p:extLst>
      <p:ext uri="{BB962C8B-B14F-4D97-AF65-F5344CB8AC3E}">
        <p14:creationId xmlns:p14="http://schemas.microsoft.com/office/powerpoint/2010/main" val="270459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5D754-033B-452B-83A4-31336FE06150}"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FD506-5F08-4E2F-AE35-D5CA549FA9A2}" type="slidenum">
              <a:rPr lang="en-US" smtClean="0"/>
              <a:t>‹#›</a:t>
            </a:fld>
            <a:endParaRPr lang="en-US"/>
          </a:p>
        </p:txBody>
      </p:sp>
    </p:spTree>
    <p:extLst>
      <p:ext uri="{BB962C8B-B14F-4D97-AF65-F5344CB8AC3E}">
        <p14:creationId xmlns:p14="http://schemas.microsoft.com/office/powerpoint/2010/main" val="9222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5D754-033B-452B-83A4-31336FE06150}"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FD506-5F08-4E2F-AE35-D5CA549FA9A2}" type="slidenum">
              <a:rPr lang="en-US" smtClean="0"/>
              <a:t>‹#›</a:t>
            </a:fld>
            <a:endParaRPr lang="en-US"/>
          </a:p>
        </p:txBody>
      </p:sp>
    </p:spTree>
    <p:extLst>
      <p:ext uri="{BB962C8B-B14F-4D97-AF65-F5344CB8AC3E}">
        <p14:creationId xmlns:p14="http://schemas.microsoft.com/office/powerpoint/2010/main" val="357596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5D754-033B-452B-83A4-31336FE06150}" type="datetimeFigureOut">
              <a:rPr lang="en-US" smtClean="0"/>
              <a:t>4/28/2015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FD506-5F08-4E2F-AE35-D5CA549FA9A2}" type="slidenum">
              <a:rPr lang="en-US" smtClean="0"/>
              <a:t>‹#›</a:t>
            </a:fld>
            <a:endParaRPr lang="en-US"/>
          </a:p>
        </p:txBody>
      </p:sp>
    </p:spTree>
    <p:extLst>
      <p:ext uri="{BB962C8B-B14F-4D97-AF65-F5344CB8AC3E}">
        <p14:creationId xmlns:p14="http://schemas.microsoft.com/office/powerpoint/2010/main" val="3837285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Work-Life </a:t>
            </a:r>
            <a:r>
              <a:rPr lang="en-US" i="1" dirty="0" smtClean="0"/>
              <a:t>Balance</a:t>
            </a:r>
            <a:endParaRPr lang="en-US" dirty="0"/>
          </a:p>
        </p:txBody>
      </p:sp>
      <p:sp>
        <p:nvSpPr>
          <p:cNvPr id="3" name="Subtitle 2"/>
          <p:cNvSpPr>
            <a:spLocks noGrp="1"/>
          </p:cNvSpPr>
          <p:nvPr>
            <p:ph type="subTitle" idx="1"/>
          </p:nvPr>
        </p:nvSpPr>
        <p:spPr/>
        <p:txBody>
          <a:bodyPr>
            <a:normAutofit/>
          </a:bodyPr>
          <a:lstStyle/>
          <a:p>
            <a:r>
              <a:rPr lang="en-US" dirty="0" smtClean="0"/>
              <a:t>Methods in Clinical Cancer Research</a:t>
            </a:r>
          </a:p>
          <a:p>
            <a:r>
              <a:rPr lang="en-US" dirty="0" smtClean="0"/>
              <a:t>April 28</a:t>
            </a:r>
            <a:endParaRPr lang="en-US" dirty="0"/>
          </a:p>
        </p:txBody>
      </p:sp>
    </p:spTree>
    <p:extLst>
      <p:ext uri="{BB962C8B-B14F-4D97-AF65-F5344CB8AC3E}">
        <p14:creationId xmlns:p14="http://schemas.microsoft.com/office/powerpoint/2010/main" val="2061774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828675"/>
            <a:ext cx="6810375"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385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0"/>
            <a:ext cx="6629399" cy="2308324"/>
          </a:xfrm>
          <a:prstGeom prst="rect">
            <a:avLst/>
          </a:prstGeom>
          <a:noFill/>
          <a:ln>
            <a:solidFill>
              <a:schemeClr val="accent1"/>
            </a:solidFill>
          </a:ln>
        </p:spPr>
        <p:txBody>
          <a:bodyPr wrap="square" rtlCol="0">
            <a:spAutoFit/>
          </a:bodyPr>
          <a:lstStyle/>
          <a:p>
            <a:r>
              <a:rPr lang="en-US" dirty="0" smtClean="0"/>
              <a:t>“The </a:t>
            </a:r>
            <a:r>
              <a:rPr lang="en-US" dirty="0"/>
              <a:t>practice of oncology provides opportunities for both great distress and great satisfaction. Debunking the myth that “things will get better” and focusing on optimizing present circumstances are essential steps to achieving personal well-being. Identifying and acting on life values, maximizing the aspects of work that are the most personally meaningful, and nurturing activities that foster personal wellness can help oncologists achieve satisfaction in the personal and professional spheres of their lives</a:t>
            </a:r>
            <a:r>
              <a:rPr lang="en-US" dirty="0" smtClean="0"/>
              <a:t>.”</a:t>
            </a:r>
            <a:endParaRPr lang="en-US" dirty="0"/>
          </a:p>
        </p:txBody>
      </p:sp>
      <p:sp>
        <p:nvSpPr>
          <p:cNvPr id="3" name="TextBox 2"/>
          <p:cNvSpPr txBox="1"/>
          <p:nvPr/>
        </p:nvSpPr>
        <p:spPr>
          <a:xfrm>
            <a:off x="1066800" y="4572000"/>
            <a:ext cx="6536213" cy="369332"/>
          </a:xfrm>
          <a:prstGeom prst="rect">
            <a:avLst/>
          </a:prstGeom>
          <a:noFill/>
        </p:spPr>
        <p:txBody>
          <a:bodyPr wrap="none" rtlCol="0">
            <a:spAutoFit/>
          </a:bodyPr>
          <a:lstStyle/>
          <a:p>
            <a:r>
              <a:rPr lang="en-US" dirty="0" err="1" smtClean="0"/>
              <a:t>Shanafelt</a:t>
            </a:r>
            <a:r>
              <a:rPr lang="en-US" dirty="0" smtClean="0"/>
              <a:t>, T. Journal of Supportive Oncology, 3(2). March/April 2005.</a:t>
            </a:r>
            <a:endParaRPr lang="en-US" dirty="0"/>
          </a:p>
        </p:txBody>
      </p:sp>
    </p:spTree>
    <p:extLst>
      <p:ext uri="{BB962C8B-B14F-4D97-AF65-F5344CB8AC3E}">
        <p14:creationId xmlns:p14="http://schemas.microsoft.com/office/powerpoint/2010/main" val="53033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6157644" cy="2255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2200"/>
            <a:ext cx="763191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6543675"/>
            <a:ext cx="18573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23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7435850" cy="119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63" y="1803400"/>
            <a:ext cx="6816725" cy="471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038" y="6419642"/>
            <a:ext cx="2795526" cy="437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441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650875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400800"/>
            <a:ext cx="58007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81422"/>
            <a:ext cx="19145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05297"/>
            <a:ext cx="32004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742519"/>
            <a:ext cx="28003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7066" y="1309131"/>
            <a:ext cx="4072967" cy="479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214872"/>
            <a:ext cx="27146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78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1412875"/>
            <a:ext cx="7905750" cy="403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59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pPr lvl="0"/>
            <a:r>
              <a:rPr lang="en-US" dirty="0"/>
              <a:t>Stresses and challenges</a:t>
            </a:r>
          </a:p>
          <a:p>
            <a:pPr lvl="0"/>
            <a:r>
              <a:rPr lang="en-US" dirty="0"/>
              <a:t>Defining values</a:t>
            </a:r>
          </a:p>
          <a:p>
            <a:pPr lvl="0"/>
            <a:r>
              <a:rPr lang="en-US" dirty="0"/>
              <a:t>Setting goals and expectations</a:t>
            </a:r>
          </a:p>
          <a:p>
            <a:pPr lvl="0"/>
            <a:r>
              <a:rPr lang="en-US" dirty="0"/>
              <a:t>Choices and sacrifices</a:t>
            </a:r>
          </a:p>
          <a:p>
            <a:pPr lvl="0"/>
            <a:r>
              <a:rPr lang="en-US" dirty="0"/>
              <a:t>Strategies for success</a:t>
            </a:r>
          </a:p>
          <a:p>
            <a:endParaRPr lang="en-US" dirty="0"/>
          </a:p>
        </p:txBody>
      </p:sp>
    </p:spTree>
    <p:extLst>
      <p:ext uri="{BB962C8B-B14F-4D97-AF65-F5344CB8AC3E}">
        <p14:creationId xmlns:p14="http://schemas.microsoft.com/office/powerpoint/2010/main" val="93081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850900"/>
            <a:ext cx="405130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799" y="6211669"/>
            <a:ext cx="8427115" cy="461665"/>
          </a:xfrm>
          <a:prstGeom prst="rect">
            <a:avLst/>
          </a:prstGeom>
          <a:noFill/>
        </p:spPr>
        <p:txBody>
          <a:bodyPr wrap="none" rtlCol="0">
            <a:spAutoFit/>
          </a:bodyPr>
          <a:lstStyle/>
          <a:p>
            <a:r>
              <a:rPr lang="en-US" sz="1200" dirty="0" err="1" smtClean="0"/>
              <a:t>Shanafelt</a:t>
            </a:r>
            <a:r>
              <a:rPr lang="en-US" sz="1200" dirty="0" smtClean="0"/>
              <a:t>. Finding meaning, balance, and personal satisfaction in the practice of oncology. Supportive Oncology, 3(2), Mar/Apr 2005.</a:t>
            </a:r>
          </a:p>
          <a:p>
            <a:endParaRPr lang="en-US" sz="1200" dirty="0"/>
          </a:p>
        </p:txBody>
      </p:sp>
    </p:spTree>
    <p:extLst>
      <p:ext uri="{BB962C8B-B14F-4D97-AF65-F5344CB8AC3E}">
        <p14:creationId xmlns:p14="http://schemas.microsoft.com/office/powerpoint/2010/main" val="180849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1681163"/>
            <a:ext cx="786765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5824" y="6369048"/>
            <a:ext cx="7943072" cy="276999"/>
          </a:xfrm>
          <a:prstGeom prst="rect">
            <a:avLst/>
          </a:prstGeom>
          <a:noFill/>
        </p:spPr>
        <p:txBody>
          <a:bodyPr wrap="none" rtlCol="0">
            <a:spAutoFit/>
          </a:bodyPr>
          <a:lstStyle/>
          <a:p>
            <a:r>
              <a:rPr lang="en-US" sz="1200" dirty="0" err="1" smtClean="0"/>
              <a:t>Shanafelt</a:t>
            </a:r>
            <a:r>
              <a:rPr lang="en-US" sz="1200" dirty="0" smtClean="0"/>
              <a:t>, et al. Shaping your career to maximize personal satisfaction in the practice of oncology. JCO, 24(24), Aug 20, 2006.</a:t>
            </a:r>
            <a:endParaRPr lang="en-US" dirty="0"/>
          </a:p>
        </p:txBody>
      </p:sp>
    </p:spTree>
    <p:extLst>
      <p:ext uri="{BB962C8B-B14F-4D97-AF65-F5344CB8AC3E}">
        <p14:creationId xmlns:p14="http://schemas.microsoft.com/office/powerpoint/2010/main" val="2140686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0238"/>
            <a:ext cx="5954575" cy="6088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799" y="6350168"/>
            <a:ext cx="8427115" cy="276999"/>
          </a:xfrm>
          <a:prstGeom prst="rect">
            <a:avLst/>
          </a:prstGeom>
          <a:noFill/>
        </p:spPr>
        <p:txBody>
          <a:bodyPr wrap="none" rtlCol="0">
            <a:spAutoFit/>
          </a:bodyPr>
          <a:lstStyle/>
          <a:p>
            <a:r>
              <a:rPr lang="en-US" sz="1200" dirty="0" err="1" smtClean="0"/>
              <a:t>Shanafelt</a:t>
            </a:r>
            <a:r>
              <a:rPr lang="en-US" sz="1200" dirty="0" smtClean="0"/>
              <a:t>. Finding meaning, balance, and personal satisfaction in the practice of oncology. Supportive Oncology, 3(2), Mar/Apr 2005.</a:t>
            </a:r>
            <a:endParaRPr lang="en-US" sz="1200" dirty="0"/>
          </a:p>
        </p:txBody>
      </p:sp>
    </p:spTree>
    <p:extLst>
      <p:ext uri="{BB962C8B-B14F-4D97-AF65-F5344CB8AC3E}">
        <p14:creationId xmlns:p14="http://schemas.microsoft.com/office/powerpoint/2010/main" val="410123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 y="1009409"/>
            <a:ext cx="9220200" cy="535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5824" y="6369048"/>
            <a:ext cx="7943072" cy="276999"/>
          </a:xfrm>
          <a:prstGeom prst="rect">
            <a:avLst/>
          </a:prstGeom>
          <a:noFill/>
        </p:spPr>
        <p:txBody>
          <a:bodyPr wrap="none" rtlCol="0">
            <a:spAutoFit/>
          </a:bodyPr>
          <a:lstStyle/>
          <a:p>
            <a:r>
              <a:rPr lang="en-US" sz="1200" dirty="0" err="1" smtClean="0"/>
              <a:t>Shanafelt</a:t>
            </a:r>
            <a:r>
              <a:rPr lang="en-US" sz="1200" dirty="0" smtClean="0"/>
              <a:t>, et al. Shaping your career to maximize personal satisfaction in the practice of oncology. JCO, 24(24), Aug 20, 2006.</a:t>
            </a:r>
            <a:endParaRPr lang="en-US" dirty="0"/>
          </a:p>
        </p:txBody>
      </p:sp>
    </p:spTree>
    <p:extLst>
      <p:ext uri="{BB962C8B-B14F-4D97-AF65-F5344CB8AC3E}">
        <p14:creationId xmlns:p14="http://schemas.microsoft.com/office/powerpoint/2010/main" val="2723074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599"/>
            <a:ext cx="8257919" cy="495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799" y="6211669"/>
            <a:ext cx="8427115" cy="276999"/>
          </a:xfrm>
          <a:prstGeom prst="rect">
            <a:avLst/>
          </a:prstGeom>
          <a:noFill/>
        </p:spPr>
        <p:txBody>
          <a:bodyPr wrap="none" rtlCol="0">
            <a:spAutoFit/>
          </a:bodyPr>
          <a:lstStyle/>
          <a:p>
            <a:r>
              <a:rPr lang="en-US" sz="1200" dirty="0" err="1" smtClean="0"/>
              <a:t>Shanafelt</a:t>
            </a:r>
            <a:r>
              <a:rPr lang="en-US" sz="1200" dirty="0" smtClean="0"/>
              <a:t>. Finding meaning, balance, and personal satisfaction in the practice of oncology. Supportive Oncology, 3(2), Mar/Apr 2005.</a:t>
            </a:r>
            <a:endParaRPr lang="en-US" sz="1200" dirty="0"/>
          </a:p>
        </p:txBody>
      </p:sp>
    </p:spTree>
    <p:extLst>
      <p:ext uri="{BB962C8B-B14F-4D97-AF65-F5344CB8AC3E}">
        <p14:creationId xmlns:p14="http://schemas.microsoft.com/office/powerpoint/2010/main" val="394491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2601235"/>
              </p:ext>
            </p:extLst>
          </p:nvPr>
        </p:nvGraphicFramePr>
        <p:xfrm>
          <a:off x="152400" y="609600"/>
          <a:ext cx="8686800" cy="6009640"/>
        </p:xfrm>
        <a:graphic>
          <a:graphicData uri="http://schemas.openxmlformats.org/drawingml/2006/table">
            <a:tbl>
              <a:tblPr firstRow="1" bandRow="1">
                <a:tableStyleId>{9D7B26C5-4107-4FEC-AEDC-1716B250A1EF}</a:tableStyleId>
              </a:tblPr>
              <a:tblGrid>
                <a:gridCol w="1295400"/>
                <a:gridCol w="7391400"/>
              </a:tblGrid>
              <a:tr h="370840">
                <a:tc>
                  <a:txBody>
                    <a:bodyPr/>
                    <a:lstStyle/>
                    <a:p>
                      <a:r>
                        <a:rPr lang="en-US" sz="1600" dirty="0" smtClean="0"/>
                        <a:t>Career</a:t>
                      </a:r>
                      <a:r>
                        <a:rPr lang="en-US" sz="1600" baseline="0" dirty="0" smtClean="0"/>
                        <a:t> Type</a:t>
                      </a:r>
                      <a:endParaRPr lang="en-US" sz="1600" dirty="0"/>
                    </a:p>
                  </a:txBody>
                  <a:tcPr/>
                </a:tc>
                <a:tc>
                  <a:txBody>
                    <a:bodyPr/>
                    <a:lstStyle/>
                    <a:p>
                      <a:r>
                        <a:rPr lang="en-US" sz="1600" dirty="0" smtClean="0"/>
                        <a:t>Stressor</a:t>
                      </a:r>
                      <a:endParaRPr lang="en-US" sz="1600" dirty="0"/>
                    </a:p>
                  </a:txBody>
                  <a:tcPr/>
                </a:tc>
              </a:tr>
              <a:tr h="370840">
                <a:tc>
                  <a:txBody>
                    <a:bodyPr/>
                    <a:lstStyle/>
                    <a:p>
                      <a:r>
                        <a:rPr lang="en-US" sz="1600" dirty="0" smtClean="0"/>
                        <a:t>Private Practice</a:t>
                      </a:r>
                      <a:endParaRPr lang="en-US" sz="1600" dirty="0"/>
                    </a:p>
                  </a:txBody>
                  <a:tcPr/>
                </a:tc>
                <a:tc>
                  <a:txBody>
                    <a:bodyPr/>
                    <a:lstStyle/>
                    <a:p>
                      <a:pPr marL="285750" indent="-285750">
                        <a:buFont typeface="Arial" pitchFamily="34" charset="0"/>
                        <a:buChar char="•"/>
                      </a:pPr>
                      <a:r>
                        <a:rPr lang="en-US" sz="1600" u="none" strike="noStrike" kern="1200" baseline="0" dirty="0" smtClean="0"/>
                        <a:t>Heavy clinical patient volume</a:t>
                      </a:r>
                    </a:p>
                    <a:p>
                      <a:pPr marL="285750" indent="-285750">
                        <a:buFont typeface="Arial" pitchFamily="34" charset="0"/>
                        <a:buChar char="•"/>
                      </a:pPr>
                      <a:r>
                        <a:rPr lang="en-US" sz="1600" u="none" strike="noStrike" kern="1200" baseline="0" dirty="0" smtClean="0"/>
                        <a:t>Unpredictable work schedule due to patient care issues</a:t>
                      </a:r>
                    </a:p>
                    <a:p>
                      <a:pPr marL="285750" indent="-285750">
                        <a:buFont typeface="Arial" pitchFamily="34" charset="0"/>
                        <a:buChar char="•"/>
                      </a:pPr>
                      <a:r>
                        <a:rPr lang="en-US" sz="1600" u="none" strike="noStrike" kern="1200" baseline="0" dirty="0" smtClean="0"/>
                        <a:t>More frequent overnight call and weekend duties</a:t>
                      </a:r>
                    </a:p>
                    <a:p>
                      <a:pPr marL="285750" indent="-285750">
                        <a:buFont typeface="Arial" pitchFamily="34" charset="0"/>
                        <a:buChar char="•"/>
                      </a:pPr>
                      <a:r>
                        <a:rPr lang="en-US" sz="1600" u="none" strike="noStrike" kern="1200" baseline="0" dirty="0" smtClean="0"/>
                        <a:t>Greater exposure to patient death and suffering</a:t>
                      </a:r>
                    </a:p>
                    <a:p>
                      <a:pPr marL="285750" indent="-285750">
                        <a:buFont typeface="Arial" pitchFamily="34" charset="0"/>
                        <a:buChar char="•"/>
                      </a:pPr>
                      <a:r>
                        <a:rPr lang="en-US" sz="1600" u="none" strike="noStrike" kern="1200" baseline="0" dirty="0" smtClean="0"/>
                        <a:t>Administrative duties due to practice management</a:t>
                      </a:r>
                    </a:p>
                    <a:p>
                      <a:pPr marL="285750" indent="-285750">
                        <a:buFont typeface="Arial" pitchFamily="34" charset="0"/>
                        <a:buChar char="•"/>
                      </a:pPr>
                      <a:r>
                        <a:rPr lang="en-US" sz="1600" u="none" strike="noStrike" kern="1200" baseline="0" dirty="0" smtClean="0"/>
                        <a:t>Greater insurance reimbursement issues</a:t>
                      </a:r>
                      <a:endParaRPr lang="en-US" sz="1600" dirty="0"/>
                    </a:p>
                  </a:txBody>
                  <a:tcPr/>
                </a:tc>
              </a:tr>
              <a:tr h="370840">
                <a:tc>
                  <a:txBody>
                    <a:bodyPr/>
                    <a:lstStyle/>
                    <a:p>
                      <a:r>
                        <a:rPr lang="en-US" sz="1600" dirty="0" smtClean="0"/>
                        <a:t>Clinician</a:t>
                      </a:r>
                      <a:r>
                        <a:rPr lang="en-US" sz="1600" baseline="0" dirty="0" smtClean="0"/>
                        <a:t> Educator</a:t>
                      </a:r>
                      <a:endParaRPr lang="en-US" sz="1600" dirty="0"/>
                    </a:p>
                  </a:txBody>
                  <a:tcPr/>
                </a:tc>
                <a:tc>
                  <a:txBody>
                    <a:bodyPr/>
                    <a:lstStyle/>
                    <a:p>
                      <a:pPr marL="285750" indent="-285750">
                        <a:buFont typeface="Arial" pitchFamily="34" charset="0"/>
                        <a:buChar char="•"/>
                      </a:pPr>
                      <a:r>
                        <a:rPr lang="en-US" sz="1600" u="none" strike="noStrike" kern="1200" baseline="0" dirty="0" smtClean="0"/>
                        <a:t>Heavy clinical patient volume </a:t>
                      </a:r>
                    </a:p>
                    <a:p>
                      <a:pPr marL="285750" indent="-285750">
                        <a:buFont typeface="Arial" pitchFamily="34" charset="0"/>
                        <a:buChar char="•"/>
                      </a:pPr>
                      <a:r>
                        <a:rPr lang="en-US" sz="1600" u="none" strike="noStrike" kern="1200" baseline="0" dirty="0" smtClean="0"/>
                        <a:t>Significant exposure to patient death and suffering</a:t>
                      </a:r>
                    </a:p>
                    <a:p>
                      <a:pPr marL="285750" indent="-285750">
                        <a:buFont typeface="Arial" pitchFamily="34" charset="0"/>
                        <a:buChar char="•"/>
                      </a:pPr>
                      <a:r>
                        <a:rPr lang="en-US" sz="1600" u="none" strike="noStrike" kern="1200" baseline="0" dirty="0" smtClean="0"/>
                        <a:t>Path for academic promotion may be poorly defined</a:t>
                      </a:r>
                    </a:p>
                    <a:p>
                      <a:pPr marL="285750" indent="-285750">
                        <a:buFont typeface="Arial" pitchFamily="34" charset="0"/>
                        <a:buChar char="•"/>
                      </a:pPr>
                      <a:r>
                        <a:rPr lang="en-US" sz="1600" u="none" strike="noStrike" kern="1200" baseline="0" dirty="0" smtClean="0"/>
                        <a:t>Often perceive that they are less valued by academic medical centers than translational or basic science researchers</a:t>
                      </a:r>
                    </a:p>
                    <a:p>
                      <a:pPr marL="285750" indent="-285750">
                        <a:buFont typeface="Arial" pitchFamily="34" charset="0"/>
                        <a:buChar char="•"/>
                      </a:pPr>
                      <a:r>
                        <a:rPr lang="en-US" sz="1600" u="none" strike="noStrike" kern="1200" baseline="0" dirty="0" smtClean="0"/>
                        <a:t>Lower pay than private practice</a:t>
                      </a:r>
                      <a:endParaRPr lang="en-US" sz="1600" dirty="0"/>
                    </a:p>
                  </a:txBody>
                  <a:tcPr/>
                </a:tc>
              </a:tr>
              <a:tr h="370840">
                <a:tc>
                  <a:txBody>
                    <a:bodyPr/>
                    <a:lstStyle/>
                    <a:p>
                      <a:r>
                        <a:rPr lang="en-US" sz="1600" dirty="0" smtClean="0"/>
                        <a:t>Basic Scientist</a:t>
                      </a:r>
                      <a:endParaRPr lang="en-US" sz="1600" dirty="0"/>
                    </a:p>
                  </a:txBody>
                  <a:tcPr/>
                </a:tc>
                <a:tc>
                  <a:txBody>
                    <a:bodyPr/>
                    <a:lstStyle/>
                    <a:p>
                      <a:pPr marL="285750" indent="-285750">
                        <a:buFont typeface="Arial" pitchFamily="34" charset="0"/>
                        <a:buChar char="•"/>
                      </a:pPr>
                      <a:r>
                        <a:rPr lang="en-US" sz="1600" u="none" strike="noStrike" kern="1200" baseline="0" dirty="0" smtClean="0"/>
                        <a:t>Challenge of maintaining grant support</a:t>
                      </a:r>
                    </a:p>
                    <a:p>
                      <a:pPr marL="285750" indent="-285750">
                        <a:buFont typeface="Arial" pitchFamily="34" charset="0"/>
                        <a:buChar char="•"/>
                      </a:pPr>
                      <a:r>
                        <a:rPr lang="en-US" sz="1600" u="none" strike="noStrike" kern="1200" baseline="0" dirty="0" smtClean="0"/>
                        <a:t>Continuous pressure to publish with promotion and job security dependent on research publications</a:t>
                      </a:r>
                    </a:p>
                    <a:p>
                      <a:pPr marL="285750" indent="-285750">
                        <a:buFont typeface="Arial" pitchFamily="34" charset="0"/>
                        <a:buChar char="•"/>
                      </a:pPr>
                      <a:r>
                        <a:rPr lang="en-US" sz="1600" u="none" strike="noStrike" kern="1200" baseline="0" dirty="0" smtClean="0"/>
                        <a:t>Constant scientific competition where a 2- to 3-month delay in the date of publishing a discovery may equate to reporting a corroboration rather than</a:t>
                      </a:r>
                    </a:p>
                    <a:p>
                      <a:pPr marL="285750" indent="-285750">
                        <a:buFont typeface="Arial" pitchFamily="34" charset="0"/>
                        <a:buChar char="•"/>
                      </a:pPr>
                      <a:r>
                        <a:rPr lang="en-US" sz="1600" u="none" strike="noStrike" kern="1200" baseline="0" dirty="0" smtClean="0"/>
                        <a:t>novel discovery</a:t>
                      </a:r>
                    </a:p>
                    <a:p>
                      <a:pPr marL="285750" indent="-285750">
                        <a:buFont typeface="Arial" pitchFamily="34" charset="0"/>
                        <a:buChar char="•"/>
                      </a:pPr>
                      <a:r>
                        <a:rPr lang="en-US" sz="1600" u="none" strike="noStrike" kern="1200" baseline="0" dirty="0" smtClean="0"/>
                        <a:t>Stress related to laboratory management; basic scientists must manage how research funds are spent, make hiring/firing decisions, perform</a:t>
                      </a:r>
                    </a:p>
                    <a:p>
                      <a:pPr marL="285750" indent="-285750">
                        <a:buFont typeface="Arial" pitchFamily="34" charset="0"/>
                        <a:buChar char="•"/>
                      </a:pPr>
                      <a:r>
                        <a:rPr lang="en-US" sz="1600" u="none" strike="noStrike" kern="1200" baseline="0" dirty="0" smtClean="0"/>
                        <a:t>performance evaluations, and function as a supervisor for laboratory technicians, graduate students, and administrative staff in their laboratory</a:t>
                      </a:r>
                      <a:endParaRPr lang="en-US" sz="1600" dirty="0"/>
                    </a:p>
                  </a:txBody>
                  <a:tcPr/>
                </a:tc>
              </a:tr>
            </a:tbl>
          </a:graphicData>
        </a:graphic>
      </p:graphicFrame>
      <p:sp>
        <p:nvSpPr>
          <p:cNvPr id="3" name="TextBox 2"/>
          <p:cNvSpPr txBox="1"/>
          <p:nvPr/>
        </p:nvSpPr>
        <p:spPr>
          <a:xfrm>
            <a:off x="990600" y="147028"/>
            <a:ext cx="4971874" cy="369332"/>
          </a:xfrm>
          <a:prstGeom prst="rect">
            <a:avLst/>
          </a:prstGeom>
          <a:noFill/>
        </p:spPr>
        <p:txBody>
          <a:bodyPr wrap="none" rtlCol="0">
            <a:spAutoFit/>
          </a:bodyPr>
          <a:lstStyle/>
          <a:p>
            <a:r>
              <a:rPr lang="en-US" dirty="0" smtClean="0"/>
              <a:t>Table 3: </a:t>
            </a:r>
            <a:r>
              <a:rPr lang="en-US" dirty="0"/>
              <a:t>Stressors Specific to Different Career Types</a:t>
            </a:r>
          </a:p>
        </p:txBody>
      </p:sp>
    </p:spTree>
    <p:extLst>
      <p:ext uri="{BB962C8B-B14F-4D97-AF65-F5344CB8AC3E}">
        <p14:creationId xmlns:p14="http://schemas.microsoft.com/office/powerpoint/2010/main" val="28054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43182766"/>
              </p:ext>
            </p:extLst>
          </p:nvPr>
        </p:nvGraphicFramePr>
        <p:xfrm>
          <a:off x="228600" y="228600"/>
          <a:ext cx="8686800" cy="4119880"/>
        </p:xfrm>
        <a:graphic>
          <a:graphicData uri="http://schemas.openxmlformats.org/drawingml/2006/table">
            <a:tbl>
              <a:tblPr firstRow="1" bandRow="1">
                <a:tableStyleId>{616DA210-FB5B-4158-B5E0-FEB733F419BA}</a:tableStyleId>
              </a:tblPr>
              <a:tblGrid>
                <a:gridCol w="1295400"/>
                <a:gridCol w="7391400"/>
              </a:tblGrid>
              <a:tr h="370840">
                <a:tc>
                  <a:txBody>
                    <a:bodyPr/>
                    <a:lstStyle/>
                    <a:p>
                      <a:r>
                        <a:rPr lang="en-US" sz="1600" dirty="0" smtClean="0"/>
                        <a:t>Career</a:t>
                      </a:r>
                      <a:r>
                        <a:rPr lang="en-US" sz="1600" baseline="0" dirty="0" smtClean="0"/>
                        <a:t> Type</a:t>
                      </a:r>
                      <a:endParaRPr lang="en-US" sz="1600" dirty="0"/>
                    </a:p>
                  </a:txBody>
                  <a:tcPr/>
                </a:tc>
                <a:tc>
                  <a:txBody>
                    <a:bodyPr/>
                    <a:lstStyle/>
                    <a:p>
                      <a:r>
                        <a:rPr lang="en-US" sz="1600" dirty="0" smtClean="0"/>
                        <a:t>Stressor</a:t>
                      </a:r>
                      <a:endParaRPr lang="en-US" sz="1600" dirty="0"/>
                    </a:p>
                  </a:txBody>
                  <a:tcPr/>
                </a:tc>
              </a:tr>
              <a:tr h="370840">
                <a:tc>
                  <a:txBody>
                    <a:bodyPr/>
                    <a:lstStyle/>
                    <a:p>
                      <a:r>
                        <a:rPr lang="en-US" sz="1600" dirty="0" smtClean="0"/>
                        <a:t>Translational</a:t>
                      </a:r>
                      <a:r>
                        <a:rPr lang="en-US" sz="1600" baseline="0" dirty="0" smtClean="0"/>
                        <a:t> Researcher</a:t>
                      </a:r>
                      <a:endParaRPr lang="en-US" sz="1600" dirty="0"/>
                    </a:p>
                  </a:txBody>
                  <a:tcPr/>
                </a:tc>
                <a:tc>
                  <a:txBody>
                    <a:bodyPr/>
                    <a:lstStyle/>
                    <a:p>
                      <a:pPr marL="285750" indent="-285750">
                        <a:buFont typeface="Arial" pitchFamily="34" charset="0"/>
                        <a:buChar char="•"/>
                      </a:pPr>
                      <a:r>
                        <a:rPr lang="en-US" sz="1600" u="none" strike="noStrike" kern="1200" baseline="0" dirty="0" smtClean="0"/>
                        <a:t>Challenge of maintaining both clinical expertise and scientific expertise; often feel clinical skills in areas outside their specific disease focus are eroding and simultaneously feel their scientific knowledge is inferior to their basic science colleagues who do not have patient care responsibilities; can lead to the unsettling notion that they are no longer a good general oncologist and will never be an expert scientist</a:t>
                      </a:r>
                    </a:p>
                    <a:p>
                      <a:pPr marL="285750" indent="-285750">
                        <a:buFont typeface="Arial" pitchFamily="34" charset="0"/>
                        <a:buChar char="•"/>
                      </a:pPr>
                      <a:r>
                        <a:rPr lang="en-US" sz="1600" u="none" strike="noStrike" kern="1200" baseline="0" dirty="0" smtClean="0"/>
                        <a:t>Difficulty obtaining protected time for research, often viewed by administrators as a safety valve for clinical overflow when divisional workload</a:t>
                      </a:r>
                    </a:p>
                    <a:p>
                      <a:pPr marL="285750" indent="-285750">
                        <a:buFont typeface="Arial" pitchFamily="34" charset="0"/>
                        <a:buChar char="•"/>
                      </a:pPr>
                      <a:r>
                        <a:rPr lang="en-US" sz="1600" u="none" strike="noStrike" kern="1200" baseline="0" dirty="0" smtClean="0"/>
                        <a:t>increases; must compete for grants with basic scientists who have no clinical demands competing for their effort</a:t>
                      </a:r>
                    </a:p>
                    <a:p>
                      <a:pPr marL="285750" indent="-285750">
                        <a:buFont typeface="Arial" pitchFamily="34" charset="0"/>
                        <a:buChar char="•"/>
                      </a:pPr>
                      <a:r>
                        <a:rPr lang="en-US" sz="1600" u="none" strike="noStrike" kern="1200" baseline="0" dirty="0" smtClean="0"/>
                        <a:t>Managing regulatory issues related to clinical trial conduct</a:t>
                      </a:r>
                    </a:p>
                    <a:p>
                      <a:pPr marL="285750" indent="-285750">
                        <a:buFont typeface="Arial" pitchFamily="34" charset="0"/>
                        <a:buChar char="•"/>
                      </a:pPr>
                      <a:r>
                        <a:rPr lang="en-US" sz="1600" u="none" strike="noStrike" kern="1200" baseline="0" dirty="0" smtClean="0"/>
                        <a:t>Path of academic promotion can be less clear than for basic scientists</a:t>
                      </a:r>
                    </a:p>
                    <a:p>
                      <a:pPr marL="285750" indent="-285750">
                        <a:buFont typeface="Arial" pitchFamily="34" charset="0"/>
                        <a:buChar char="•"/>
                      </a:pPr>
                      <a:r>
                        <a:rPr lang="en-US" sz="1600" u="none" strike="noStrike" kern="1200" baseline="0" dirty="0" smtClean="0"/>
                        <a:t>Often perceive that they are less valued by academic medical centers than basic science researchers</a:t>
                      </a:r>
                    </a:p>
                    <a:p>
                      <a:pPr marL="285750" indent="-285750">
                        <a:buFont typeface="Arial" pitchFamily="34" charset="0"/>
                        <a:buChar char="•"/>
                      </a:pPr>
                      <a:r>
                        <a:rPr lang="en-US" sz="1600" u="none" strike="noStrike" kern="1200" baseline="0" dirty="0" smtClean="0"/>
                        <a:t>Lower pay than private practice</a:t>
                      </a:r>
                      <a:endParaRPr lang="en-US" sz="1600" dirty="0"/>
                    </a:p>
                  </a:txBody>
                  <a:tcPr/>
                </a:tc>
              </a:tr>
            </a:tbl>
          </a:graphicData>
        </a:graphic>
      </p:graphicFrame>
      <p:sp>
        <p:nvSpPr>
          <p:cNvPr id="3" name="TextBox 2"/>
          <p:cNvSpPr txBox="1"/>
          <p:nvPr/>
        </p:nvSpPr>
        <p:spPr>
          <a:xfrm>
            <a:off x="115824" y="6369048"/>
            <a:ext cx="7943072" cy="276999"/>
          </a:xfrm>
          <a:prstGeom prst="rect">
            <a:avLst/>
          </a:prstGeom>
          <a:noFill/>
        </p:spPr>
        <p:txBody>
          <a:bodyPr wrap="none" rtlCol="0">
            <a:spAutoFit/>
          </a:bodyPr>
          <a:lstStyle/>
          <a:p>
            <a:r>
              <a:rPr lang="en-US" sz="1200" dirty="0" err="1" smtClean="0"/>
              <a:t>Shanafelt</a:t>
            </a:r>
            <a:r>
              <a:rPr lang="en-US" sz="1200" dirty="0" smtClean="0"/>
              <a:t>, et al. Shaping your career to maximize personal satisfaction in the practice of oncology. JCO, 24(24), Aug 20, 2006.</a:t>
            </a:r>
            <a:endParaRPr lang="en-US" dirty="0"/>
          </a:p>
        </p:txBody>
      </p:sp>
    </p:spTree>
    <p:extLst>
      <p:ext uri="{BB962C8B-B14F-4D97-AF65-F5344CB8AC3E}">
        <p14:creationId xmlns:p14="http://schemas.microsoft.com/office/powerpoint/2010/main" val="274470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603</Words>
  <Application>Microsoft Office PowerPoint</Application>
  <PresentationFormat>On-screen Show (4:3)</PresentationFormat>
  <Paragraphs>50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Work-Life Balance</vt:lpstr>
      <vt:lpstr>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Work-Life Balance</dc:title>
  <dc:creator>elg26</dc:creator>
  <cp:lastModifiedBy>Elizabeth Garrett-Mayer</cp:lastModifiedBy>
  <cp:revision>10</cp:revision>
  <dcterms:created xsi:type="dcterms:W3CDTF">2013-07-16T16:56:47Z</dcterms:created>
  <dcterms:modified xsi:type="dcterms:W3CDTF">2015-04-28T13:05:50Z</dcterms:modified>
</cp:coreProperties>
</file>