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1"/>
  </p:notesMasterIdLst>
  <p:handoutMasterIdLst>
    <p:handoutMasterId r:id="rId52"/>
  </p:handoutMasterIdLst>
  <p:sldIdLst>
    <p:sldId id="256" r:id="rId5"/>
    <p:sldId id="316" r:id="rId6"/>
    <p:sldId id="261" r:id="rId7"/>
    <p:sldId id="275" r:id="rId8"/>
    <p:sldId id="300" r:id="rId9"/>
    <p:sldId id="279" r:id="rId10"/>
    <p:sldId id="276" r:id="rId11"/>
    <p:sldId id="278" r:id="rId12"/>
    <p:sldId id="320" r:id="rId13"/>
    <p:sldId id="302" r:id="rId14"/>
    <p:sldId id="277" r:id="rId15"/>
    <p:sldId id="314" r:id="rId16"/>
    <p:sldId id="263" r:id="rId17"/>
    <p:sldId id="265" r:id="rId18"/>
    <p:sldId id="309" r:id="rId19"/>
    <p:sldId id="266" r:id="rId20"/>
    <p:sldId id="267" r:id="rId21"/>
    <p:sldId id="268" r:id="rId22"/>
    <p:sldId id="269" r:id="rId23"/>
    <p:sldId id="292" r:id="rId24"/>
    <p:sldId id="318" r:id="rId25"/>
    <p:sldId id="319" r:id="rId26"/>
    <p:sldId id="293" r:id="rId27"/>
    <p:sldId id="288" r:id="rId28"/>
    <p:sldId id="271" r:id="rId29"/>
    <p:sldId id="272" r:id="rId30"/>
    <p:sldId id="260" r:id="rId31"/>
    <p:sldId id="297" r:id="rId32"/>
    <p:sldId id="299" r:id="rId33"/>
    <p:sldId id="298" r:id="rId34"/>
    <p:sldId id="304" r:id="rId35"/>
    <p:sldId id="306" r:id="rId36"/>
    <p:sldId id="283" r:id="rId37"/>
    <p:sldId id="311" r:id="rId38"/>
    <p:sldId id="312" r:id="rId39"/>
    <p:sldId id="313" r:id="rId40"/>
    <p:sldId id="294" r:id="rId41"/>
    <p:sldId id="317" r:id="rId42"/>
    <p:sldId id="315" r:id="rId43"/>
    <p:sldId id="295" r:id="rId44"/>
    <p:sldId id="301" r:id="rId45"/>
    <p:sldId id="286" r:id="rId46"/>
    <p:sldId id="280" r:id="rId47"/>
    <p:sldId id="281" r:id="rId48"/>
    <p:sldId id="262" r:id="rId49"/>
    <p:sldId id="28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6" autoAdjust="0"/>
    <p:restoredTop sz="94444" autoAdjust="0"/>
  </p:normalViewPr>
  <p:slideViewPr>
    <p:cSldViewPr>
      <p:cViewPr>
        <p:scale>
          <a:sx n="120" d="100"/>
          <a:sy n="120" d="100"/>
        </p:scale>
        <p:origin x="-1158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C6608-A883-46AB-874F-EFDB573B4D23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1FF60-D419-49FA-918C-C92F48A36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42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17A37-6931-46A3-A3F4-792DF2D4DED0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06384-A61F-4601-B076-EC474D8180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5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</a:t>
            </a:r>
            <a:r>
              <a:rPr lang="en-US" baseline="0" dirty="0" smtClean="0"/>
              <a:t> you, in designing the correlative studies in your trial protocols, are going to rigorously think through not only what you will learn, but how studies will be conducted to minimize bias.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*Further along in</a:t>
            </a:r>
            <a:r>
              <a:rPr lang="en-US" baseline="0" dirty="0" smtClean="0"/>
              <a:t> development of </a:t>
            </a:r>
            <a:r>
              <a:rPr lang="en-US" baseline="0" dirty="0" err="1" smtClean="0"/>
              <a:t>bmkr</a:t>
            </a:r>
            <a:r>
              <a:rPr lang="en-US" baseline="0" dirty="0" smtClean="0"/>
              <a:t>, more refinement is necessary in your protocol.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*Here’s insight into my thoughts as I’m planning correlatives with an investigator ..</a:t>
            </a:r>
          </a:p>
          <a:p>
            <a:r>
              <a:rPr lang="en-US" dirty="0" smtClean="0"/>
              <a:t>*This is what investigator is</a:t>
            </a:r>
            <a:r>
              <a:rPr lang="en-US" baseline="0" dirty="0" smtClean="0"/>
              <a:t> hoping to see: large, clear difference, ERCC1 </a:t>
            </a:r>
            <a:r>
              <a:rPr lang="en-US" baseline="0" dirty="0" err="1" smtClean="0"/>
              <a:t>expr</a:t>
            </a:r>
            <a:r>
              <a:rPr lang="en-US" baseline="0" dirty="0" smtClean="0"/>
              <a:t> (arbitrary standardized scale) higher in non-responders than responders</a:t>
            </a:r>
          </a:p>
          <a:p>
            <a:endParaRPr lang="en-US" baseline="0" dirty="0" smtClean="0"/>
          </a:p>
          <a:p>
            <a:r>
              <a:rPr lang="en-US" dirty="0" smtClean="0"/>
              <a:t>-------------</a:t>
            </a:r>
          </a:p>
          <a:p>
            <a:r>
              <a:rPr lang="en-US" dirty="0" smtClean="0"/>
              <a:t>Plots of ERCC1 expression (normalized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path response: truth = </a:t>
            </a:r>
            <a:r>
              <a:rPr lang="en-US" dirty="0" smtClean="0"/>
              <a:t>high ERCC1</a:t>
            </a:r>
            <a:r>
              <a:rPr lang="en-US" baseline="0" dirty="0" smtClean="0"/>
              <a:t> associated with non-response</a:t>
            </a:r>
            <a:endParaRPr lang="en-US" dirty="0" smtClean="0"/>
          </a:p>
          <a:p>
            <a:r>
              <a:rPr lang="en-US" dirty="0" smtClean="0"/>
              <a:t>Figure 1 ~55% response (17nr + 20r)</a:t>
            </a:r>
          </a:p>
          <a:p>
            <a:pPr lvl="1"/>
            <a:r>
              <a:rPr lang="en-US" dirty="0" smtClean="0"/>
              <a:t>Ideal : true difference, small variance</a:t>
            </a:r>
          </a:p>
          <a:p>
            <a:pPr lvl="1"/>
            <a:r>
              <a:rPr lang="en-US" dirty="0" smtClean="0"/>
              <a:t>Reality 1: smaller true difference, larger variance</a:t>
            </a:r>
          </a:p>
          <a:p>
            <a:pPr lvl="1"/>
            <a:r>
              <a:rPr lang="en-US" dirty="0" smtClean="0"/>
              <a:t>Reality 2: lost ~10 </a:t>
            </a:r>
            <a:r>
              <a:rPr lang="en-US" dirty="0" err="1" smtClean="0"/>
              <a:t>obs</a:t>
            </a:r>
            <a:r>
              <a:rPr lang="en-US" dirty="0" smtClean="0"/>
              <a:t>, b/c only ~80% pre-</a:t>
            </a:r>
            <a:r>
              <a:rPr lang="en-US" dirty="0" err="1" smtClean="0"/>
              <a:t>rx</a:t>
            </a:r>
            <a:r>
              <a:rPr lang="en-US" dirty="0" smtClean="0"/>
              <a:t> tumor specimens</a:t>
            </a:r>
            <a:r>
              <a:rPr lang="en-US" baseline="0" dirty="0" smtClean="0"/>
              <a:t> &amp;</a:t>
            </a:r>
            <a:r>
              <a:rPr lang="en-US" dirty="0" smtClean="0"/>
              <a:t> further only ~90% successful assay results (</a:t>
            </a:r>
            <a:r>
              <a:rPr lang="en-US" dirty="0" err="1" smtClean="0"/>
              <a:t>appx</a:t>
            </a:r>
            <a:r>
              <a:rPr lang="en-US" dirty="0" smtClean="0"/>
              <a:t> 12nr+15r)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closer to what’s in my mind, smaller difference, lots of variability.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Then</a:t>
            </a:r>
            <a:r>
              <a:rPr lang="en-US" baseline="0" dirty="0" smtClean="0"/>
              <a:t> I introduce reality that we’ll likely have only about 27 samples and this is what we might see.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 crossing my mind is that if RR is only 35%, that has further implications for what we might learn.</a:t>
            </a:r>
          </a:p>
          <a:p>
            <a:endParaRPr lang="en-US" dirty="0" smtClean="0"/>
          </a:p>
          <a:p>
            <a:r>
              <a:rPr lang="en-US" dirty="0" smtClean="0"/>
              <a:t>----------------</a:t>
            </a:r>
          </a:p>
          <a:p>
            <a:r>
              <a:rPr lang="en-US" dirty="0" smtClean="0"/>
              <a:t>Figure 2 ~35% response</a:t>
            </a:r>
          </a:p>
          <a:p>
            <a:pPr lvl="1"/>
            <a:r>
              <a:rPr lang="en-US" dirty="0" smtClean="0"/>
              <a:t>Diluted Ideal: True difference and small variance, but difference</a:t>
            </a:r>
            <a:r>
              <a:rPr lang="en-US" baseline="0" dirty="0" smtClean="0"/>
              <a:t> </a:t>
            </a:r>
            <a:r>
              <a:rPr lang="en-US" dirty="0" smtClean="0"/>
              <a:t>diluted e.g., ~20% almost response but not quite so under “No Response” per protocol</a:t>
            </a:r>
            <a:r>
              <a:rPr lang="en-US" baseline="0" dirty="0" smtClean="0"/>
              <a:t> definition;</a:t>
            </a:r>
            <a:endParaRPr lang="en-US" dirty="0" smtClean="0"/>
          </a:p>
          <a:p>
            <a:pPr lvl="1"/>
            <a:r>
              <a:rPr lang="en-US" dirty="0" smtClean="0"/>
              <a:t>Reality 1: Smaller true difference, larger difference; if all 37 (24nr + 13r)</a:t>
            </a:r>
          </a:p>
          <a:p>
            <a:pPr lvl="1"/>
            <a:r>
              <a:rPr lang="en-US" dirty="0" smtClean="0"/>
              <a:t>Reality 2: less ~10 without tumor tissue,</a:t>
            </a:r>
            <a:r>
              <a:rPr lang="en-US" baseline="0" dirty="0" smtClean="0"/>
              <a:t> </a:t>
            </a:r>
            <a:r>
              <a:rPr lang="en-US" dirty="0" smtClean="0"/>
              <a:t>(16nr + 9r)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 to power: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</a:t>
            </a:r>
            <a:r>
              <a:rPr lang="en-US" baseline="0" dirty="0" smtClean="0"/>
              <a:t>witch gears &amp; touch upon a few topics.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Adaptive designs I don’t have time</a:t>
            </a:r>
            <a:r>
              <a:rPr lang="en-US" baseline="0" dirty="0" smtClean="0"/>
              <a:t> to mention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Some</a:t>
            </a:r>
            <a:r>
              <a:rPr lang="en-US" baseline="0" dirty="0" smtClean="0"/>
              <a:t> criteria for thinking about which of these design approaches is appropriate, include:</a:t>
            </a:r>
            <a:endParaRPr lang="en-US" dirty="0" smtClean="0"/>
          </a:p>
          <a:p>
            <a:pPr lvl="1"/>
            <a:r>
              <a:rPr lang="en-US" dirty="0" smtClean="0"/>
              <a:t>Prelim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evidence~ClinVal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Assay~AV</a:t>
            </a:r>
            <a:r>
              <a:rPr lang="en-US" baseline="0" dirty="0" smtClean="0"/>
              <a:t>; logistics turnaround time</a:t>
            </a:r>
            <a:endParaRPr lang="en-US" dirty="0" smtClean="0"/>
          </a:p>
          <a:p>
            <a:pPr lvl="1"/>
            <a:r>
              <a:rPr lang="en-US" dirty="0" smtClean="0"/>
              <a:t>------</a:t>
            </a:r>
          </a:p>
          <a:p>
            <a:pPr lvl="1"/>
            <a:r>
              <a:rPr lang="en-US" dirty="0" smtClean="0"/>
              <a:t>**Also</a:t>
            </a:r>
          </a:p>
          <a:p>
            <a:pPr lvl="1"/>
            <a:r>
              <a:rPr lang="en-US" dirty="0" smtClean="0"/>
              <a:t>Strength pre-clinical evidence, understanding of mechanism of action</a:t>
            </a:r>
          </a:p>
          <a:p>
            <a:pPr lvl="1"/>
            <a:r>
              <a:rPr lang="en-US" dirty="0" smtClean="0"/>
              <a:t>Biomarker prevalence</a:t>
            </a:r>
          </a:p>
          <a:p>
            <a:pPr lvl="1"/>
            <a:r>
              <a:rPr lang="en-US" dirty="0" smtClean="0"/>
              <a:t>Assay reliability, reproducibility, cost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prospective-specimen collection, retrospective-blinded-evaluation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are some of the key frameworks,</a:t>
            </a:r>
            <a:r>
              <a:rPr lang="en-US" baseline="0" dirty="0" smtClean="0"/>
              <a:t> some mentioned earlier, each with more info at the end for you to review..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 all</a:t>
            </a:r>
            <a:r>
              <a:rPr lang="en-US" baseline="0" dirty="0" smtClean="0"/>
              <a:t> boil down to the principles mentioned earlier, with series of studies establishing  AV, CV and CU – akin to phase I,II,III.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6384-A61F-4601-B076-EC474D8180F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Regan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Statistical Aspects of Correlative Studies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3434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43434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Regan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Statistical Aspects of Correlative Studies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85344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325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Regan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537325"/>
            <a:ext cx="3048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Statistical Aspects of Correlative Studies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2935B-9F5E-45F2-9BC2-463F9FB2C3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Statistical Aspects of 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Correlative Studies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286000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 smtClean="0"/>
              <a:t>Slightly modified version based on talk by:</a:t>
            </a:r>
          </a:p>
          <a:p>
            <a:endParaRPr lang="en-US" sz="2800" dirty="0" smtClean="0"/>
          </a:p>
          <a:p>
            <a:r>
              <a:rPr lang="en-US" sz="2800" dirty="0" smtClean="0"/>
              <a:t>Meredith </a:t>
            </a:r>
            <a:r>
              <a:rPr lang="en-US" sz="2800" dirty="0" smtClean="0"/>
              <a:t>M. Regan, ScD</a:t>
            </a:r>
          </a:p>
          <a:p>
            <a:r>
              <a:rPr lang="en-US" sz="2800" dirty="0" smtClean="0"/>
              <a:t>Dept. Biostatistics and Computational Biology</a:t>
            </a:r>
          </a:p>
          <a:p>
            <a:r>
              <a:rPr lang="en-US" sz="2800" dirty="0" smtClean="0"/>
              <a:t>Dana-Farber Cancer Institute</a:t>
            </a:r>
          </a:p>
          <a:p>
            <a:endParaRPr lang="en-US" sz="2800" dirty="0" smtClean="0"/>
          </a:p>
          <a:p>
            <a:r>
              <a:rPr lang="en-US" sz="2800" dirty="0" smtClean="0"/>
              <a:t>2014 ASCO/AACR Methods in Clinical Cancer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4102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Very common: Systematic differences in subject selection and/or specimen collection between groups compared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Avoid by prospective, uniform collection of specimens in single cohort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Population or clinical setting that is studied is not the setting for which the biomarker is intended</a:t>
            </a:r>
          </a:p>
          <a:p>
            <a:r>
              <a:rPr lang="en-US" dirty="0" smtClean="0"/>
              <a:t>Retrospective case-control studies notorious for spectrum bias: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selected case patients tend to have more severe or well-documented disease and selected control subjects are especially healthy, leading to over-optimistic estimates of biomarker performance</a:t>
            </a:r>
          </a:p>
          <a:p>
            <a:r>
              <a:rPr lang="en-US" dirty="0" smtClean="0"/>
              <a:t>A major concern in biomarker research is over-fitting bias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when performance of biomarker scoring (signature, </a:t>
            </a:r>
            <a:r>
              <a:rPr lang="en-US" dirty="0" err="1" smtClean="0"/>
              <a:t>cutpoint</a:t>
            </a:r>
            <a:r>
              <a:rPr lang="en-US" dirty="0" smtClean="0"/>
              <a:t>, etc) is evaluated with the same dataset that was used to develop it</a:t>
            </a:r>
          </a:p>
          <a:p>
            <a:r>
              <a:rPr lang="en-US" dirty="0" smtClean="0"/>
              <a:t>Publication: failure to publish negative studies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dirty="0" smtClean="0"/>
              <a:t>It is problematic to develop and evaluate performance with same data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Some validation is replication -- assess whether association of marker with outcome is in same direction, of similar magnitude observed in independent dataset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Usually multiple studies, with some heterogeneity of population, conducted in multiple labs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Some is formal validation of clinical application of model, signature, or testing algorithm, to assess whether expectation is actually observed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Over-fitting Bias: Need for Validation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Correlative studies need to be well conceived</a:t>
            </a:r>
          </a:p>
          <a:p>
            <a:pPr lvl="1"/>
            <a:r>
              <a:rPr lang="en-US" dirty="0" smtClean="0"/>
              <a:t>will you really learn anything?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Same principles apply to correlatives for </a:t>
            </a:r>
          </a:p>
          <a:p>
            <a:pPr lvl="1"/>
            <a:r>
              <a:rPr lang="en-US" dirty="0" smtClean="0"/>
              <a:t>stating aims </a:t>
            </a:r>
          </a:p>
          <a:p>
            <a:pPr lvl="1"/>
            <a:r>
              <a:rPr lang="en-US" dirty="0" smtClean="0"/>
              <a:t>specifying design and procedures</a:t>
            </a:r>
          </a:p>
          <a:p>
            <a:pPr lvl="1"/>
            <a:r>
              <a:rPr lang="en-US" dirty="0" smtClean="0"/>
              <a:t>selecting outcome measure -- plus defining correlative measure</a:t>
            </a:r>
          </a:p>
          <a:p>
            <a:pPr lvl="1"/>
            <a:r>
              <a:rPr lang="en-US" dirty="0" smtClean="0"/>
              <a:t>writing statistical analysis plan </a:t>
            </a:r>
          </a:p>
          <a:p>
            <a:pPr lvl="1"/>
            <a:r>
              <a:rPr lang="en-US" dirty="0" smtClean="0"/>
              <a:t>considering power and sample size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Rigor in Correlative Studies to Avoid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Just as for trial’s primary objective, correlative aims should be concrete and include a measurable outcome</a:t>
            </a:r>
          </a:p>
          <a:p>
            <a:r>
              <a:rPr lang="en-US" dirty="0" smtClean="0"/>
              <a:t>Objectives are shaped (and may be constrained) by trial’s design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To correlate presence of AR amplification, mutation and splice variants with PSA and radiographic response to abiraterone acetate-prednisone and dutasteride</a:t>
            </a:r>
          </a:p>
          <a:p>
            <a:pPr lvl="1"/>
            <a:r>
              <a:rPr lang="en-US" dirty="0" smtClean="0"/>
              <a:t>To investigate gene biomarkers associated with trastuzumab </a:t>
            </a:r>
            <a:r>
              <a:rPr lang="en-US" dirty="0" err="1" smtClean="0"/>
              <a:t>emtansine</a:t>
            </a:r>
            <a:r>
              <a:rPr lang="en-US" dirty="0" smtClean="0"/>
              <a:t>-induced grade 2-4 thrombocytopenia, using an unbiased genome-wide assessment of SNPs and CNV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Correlative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Designs are shaped by (may be constrained by) the trial design</a:t>
            </a:r>
          </a:p>
          <a:p>
            <a:r>
              <a:rPr lang="en-US" dirty="0" smtClean="0"/>
              <a:t>Things to consider (and clarify in protocol):</a:t>
            </a:r>
          </a:p>
          <a:p>
            <a:pPr lvl="1"/>
            <a:r>
              <a:rPr lang="en-US" dirty="0" smtClean="0"/>
              <a:t>all patients, or some patients? </a:t>
            </a:r>
          </a:p>
          <a:p>
            <a:pPr lvl="1"/>
            <a:r>
              <a:rPr lang="en-US" dirty="0" smtClean="0"/>
              <a:t>biological sample (or e.g. functional imaging)  and methodology to determine biomarker</a:t>
            </a:r>
          </a:p>
          <a:p>
            <a:pPr lvl="1"/>
            <a:r>
              <a:rPr lang="en-US" dirty="0" smtClean="0"/>
              <a:t>sampling time points</a:t>
            </a:r>
          </a:p>
          <a:p>
            <a:pPr lvl="1"/>
            <a:r>
              <a:rPr lang="en-US" dirty="0" smtClean="0"/>
              <a:t>timing of obtaining sample (e.g., prior to dose of treatment) </a:t>
            </a:r>
          </a:p>
          <a:p>
            <a:pPr lvl="1"/>
            <a:r>
              <a:rPr lang="en-US" dirty="0" smtClean="0"/>
              <a:t>procedures required</a:t>
            </a:r>
          </a:p>
          <a:p>
            <a:pPr lvl="2"/>
            <a:r>
              <a:rPr lang="en-US" dirty="0" smtClean="0"/>
              <a:t>collection, processing, labeling, storage, shipping</a:t>
            </a:r>
          </a:p>
          <a:p>
            <a:pPr lvl="2"/>
            <a:r>
              <a:rPr lang="en-US" dirty="0" smtClean="0"/>
              <a:t>assays to be performed with what methodology,  by whom/where</a:t>
            </a:r>
          </a:p>
          <a:p>
            <a:pPr lvl="2"/>
            <a:r>
              <a:rPr lang="en-US" dirty="0" smtClean="0"/>
              <a:t>data pre-processing approach, QC, scoring, etc.</a:t>
            </a:r>
          </a:p>
          <a:p>
            <a:r>
              <a:rPr lang="en-US" dirty="0" smtClean="0"/>
              <a:t>Never take for granted that the samples are being obtained as planned!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Correlative Design Aspects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</p:spPr>
        <p:txBody>
          <a:bodyPr/>
          <a:lstStyle/>
          <a:p>
            <a:r>
              <a:rPr lang="en-US" dirty="0" smtClean="0"/>
              <a:t>Correlative Design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Correlatives may be integral to trial design</a:t>
            </a:r>
          </a:p>
          <a:p>
            <a:r>
              <a:rPr lang="en-US" dirty="0" smtClean="0"/>
              <a:t>Parallel groups phase II</a:t>
            </a:r>
          </a:p>
          <a:p>
            <a:pPr lvl="1"/>
            <a:r>
              <a:rPr lang="en-US" dirty="0" smtClean="0"/>
              <a:t>protocol includes 2 parallel, single-arm trials run in cohorts of patients </a:t>
            </a:r>
            <a:r>
              <a:rPr lang="en-US" u="sng" dirty="0" smtClean="0"/>
              <a:t>defined</a:t>
            </a:r>
            <a:r>
              <a:rPr lang="en-US" dirty="0" smtClean="0"/>
              <a:t> by positive/negative biomarker status </a:t>
            </a:r>
          </a:p>
          <a:p>
            <a:pPr lvl="1"/>
            <a:r>
              <a:rPr lang="en-US" dirty="0" smtClean="0"/>
              <a:t>marker status may be determined prior to or shortly after enrollment</a:t>
            </a:r>
          </a:p>
          <a:p>
            <a:pPr lvl="1"/>
            <a:r>
              <a:rPr lang="en-US" dirty="0" smtClean="0"/>
              <a:t>statistical design (single-arm) decision rules for clinical outcome measure may be the same or different in 2 cohorts</a:t>
            </a:r>
          </a:p>
          <a:p>
            <a:pPr lvl="1"/>
            <a:r>
              <a:rPr lang="en-US" dirty="0" smtClean="0"/>
              <a:t>not designed nor powered to compare outcome between biomarker groups</a:t>
            </a:r>
          </a:p>
          <a:p>
            <a:pPr lvl="1"/>
            <a:r>
              <a:rPr lang="en-US" dirty="0" smtClean="0"/>
              <a:t>depending on marker prevalence, enrollment rates in the 2 cohorts may be different</a:t>
            </a:r>
          </a:p>
          <a:p>
            <a:pPr lvl="1"/>
            <a:r>
              <a:rPr lang="en-US" dirty="0" smtClean="0"/>
              <a:t>necessitates sample availability as eligibility </a:t>
            </a:r>
            <a:r>
              <a:rPr lang="en-US" dirty="0" smtClean="0"/>
              <a:t>criterion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Choice of outcome measure: </a:t>
            </a:r>
          </a:p>
          <a:p>
            <a:pPr lvl="1"/>
            <a:r>
              <a:rPr lang="en-US" dirty="0" smtClean="0"/>
              <a:t>usually 1e efficacy endpoint (</a:t>
            </a:r>
            <a:r>
              <a:rPr lang="en-US" dirty="0" err="1" smtClean="0"/>
              <a:t>eg</a:t>
            </a:r>
            <a:r>
              <a:rPr lang="en-US" dirty="0" smtClean="0"/>
              <a:t> response, </a:t>
            </a:r>
            <a:r>
              <a:rPr lang="en-US" dirty="0" err="1" smtClean="0"/>
              <a:t>pCR</a:t>
            </a:r>
            <a:r>
              <a:rPr lang="en-US" dirty="0" smtClean="0"/>
              <a:t>, PFS, OS) </a:t>
            </a:r>
          </a:p>
          <a:p>
            <a:pPr lvl="1"/>
            <a:r>
              <a:rPr lang="en-US" dirty="0" smtClean="0"/>
              <a:t>could be 2e endpoint, </a:t>
            </a:r>
            <a:r>
              <a:rPr lang="en-US" dirty="0" err="1" smtClean="0"/>
              <a:t>eg</a:t>
            </a:r>
            <a:r>
              <a:rPr lang="en-US" dirty="0" smtClean="0"/>
              <a:t>, occurrence of a specific toxicity</a:t>
            </a:r>
          </a:p>
          <a:p>
            <a:r>
              <a:rPr lang="en-US" dirty="0" smtClean="0"/>
              <a:t>Defining correlative measure</a:t>
            </a:r>
          </a:p>
          <a:p>
            <a:pPr lvl="1"/>
            <a:r>
              <a:rPr lang="en-US" dirty="0" smtClean="0"/>
              <a:t>What will be quantified in each sample? e.g., </a:t>
            </a:r>
          </a:p>
          <a:p>
            <a:pPr lvl="2"/>
            <a:r>
              <a:rPr lang="en-US" dirty="0" smtClean="0"/>
              <a:t>ERCC1 mRNA expression; serum androgen levels</a:t>
            </a:r>
          </a:p>
          <a:p>
            <a:pPr lvl="2"/>
            <a:r>
              <a:rPr lang="en-US" dirty="0" smtClean="0"/>
              <a:t>HER2 expression intensity by IHC (0,1+,2+,3+)</a:t>
            </a:r>
          </a:p>
          <a:p>
            <a:pPr lvl="2"/>
            <a:r>
              <a:rPr lang="en-US" dirty="0" smtClean="0"/>
              <a:t>presence of AR mutation; presence of HER2 amplification by ISH</a:t>
            </a:r>
          </a:p>
          <a:p>
            <a:pPr lvl="2"/>
            <a:r>
              <a:rPr lang="en-US" dirty="0" err="1" smtClean="0"/>
              <a:t>SUVmax</a:t>
            </a:r>
            <a:r>
              <a:rPr lang="en-US" dirty="0" smtClean="0"/>
              <a:t> of the hottest lesion and </a:t>
            </a:r>
            <a:r>
              <a:rPr lang="en-US" dirty="0" err="1" smtClean="0"/>
              <a:t>SUVmaxavg</a:t>
            </a:r>
            <a:r>
              <a:rPr lang="en-US" dirty="0" smtClean="0"/>
              <a:t> of the 5 hottest representative lesions on </a:t>
            </a:r>
            <a:r>
              <a:rPr lang="en-US" baseline="30000" dirty="0" smtClean="0"/>
              <a:t>18</a:t>
            </a:r>
            <a:r>
              <a:rPr lang="en-US" dirty="0" smtClean="0"/>
              <a:t>F-FDG and </a:t>
            </a:r>
            <a:r>
              <a:rPr lang="en-US" baseline="30000" dirty="0" smtClean="0"/>
              <a:t>18</a:t>
            </a:r>
            <a:r>
              <a:rPr lang="en-US" dirty="0" smtClean="0"/>
              <a:t>F-NaF PET/CT</a:t>
            </a:r>
          </a:p>
          <a:p>
            <a:pPr lvl="1"/>
            <a:r>
              <a:rPr lang="en-US" dirty="0" smtClean="0"/>
              <a:t>What will be “correlated” with outcome measure?</a:t>
            </a:r>
          </a:p>
          <a:p>
            <a:pPr lvl="2"/>
            <a:r>
              <a:rPr lang="en-US" dirty="0" smtClean="0"/>
              <a:t>Only 1 sample: raw value? categorical version (need </a:t>
            </a:r>
            <a:r>
              <a:rPr lang="en-US" dirty="0" err="1" smtClean="0"/>
              <a:t>defn</a:t>
            </a:r>
            <a:r>
              <a:rPr lang="en-US" dirty="0" smtClean="0"/>
              <a:t>)?</a:t>
            </a:r>
          </a:p>
          <a:p>
            <a:pPr lvl="2"/>
            <a:r>
              <a:rPr lang="en-US" dirty="0" smtClean="0"/>
              <a:t>Multiple samples: change in level from pre-treatment (or %change, or fold-change)? change in status (e.g., present to absent)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Correlative 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Analytical plan should be outlined for each correlative objective</a:t>
            </a:r>
          </a:p>
          <a:p>
            <a:pPr lvl="1"/>
            <a:r>
              <a:rPr lang="en-US" dirty="0" smtClean="0"/>
              <a:t>descriptive or inferential?</a:t>
            </a:r>
          </a:p>
          <a:p>
            <a:pPr lvl="1"/>
            <a:r>
              <a:rPr lang="en-US" dirty="0" smtClean="0"/>
              <a:t>what will be estimated or compared?</a:t>
            </a:r>
          </a:p>
          <a:p>
            <a:pPr lvl="1"/>
            <a:r>
              <a:rPr lang="en-US" dirty="0" smtClean="0"/>
              <a:t>what hypothesis test?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Correlatives Analysis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Constrained by trial design and sample size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Needs to take into account that not all patients will have samples and successful assay results!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Power usually considered as detectable effect size with these constraints; shows there has been thought (quantitatively) about what can be learned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Correlatives Power Considerations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638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 smtClean="0"/>
              <a:t>Phase II: evaluate the pathological response of pts with muscle-invasive </a:t>
            </a:r>
            <a:r>
              <a:rPr lang="en-US" dirty="0" err="1" smtClean="0"/>
              <a:t>urothelial</a:t>
            </a:r>
            <a:r>
              <a:rPr lang="en-US" dirty="0" smtClean="0"/>
              <a:t> cancer treated with neoadjuvant dose-dense </a:t>
            </a:r>
            <a:r>
              <a:rPr lang="en-US" dirty="0" err="1" smtClean="0"/>
              <a:t>methotrexate</a:t>
            </a:r>
            <a:r>
              <a:rPr lang="en-US" dirty="0" smtClean="0"/>
              <a:t>, </a:t>
            </a:r>
            <a:r>
              <a:rPr lang="en-US" dirty="0" err="1" smtClean="0"/>
              <a:t>vinblastine</a:t>
            </a:r>
            <a:r>
              <a:rPr lang="en-US" dirty="0" smtClean="0"/>
              <a:t>, doxorubicin, </a:t>
            </a:r>
            <a:r>
              <a:rPr lang="en-US" dirty="0" err="1" smtClean="0"/>
              <a:t>cisplatin</a:t>
            </a:r>
            <a:r>
              <a:rPr lang="en-US" dirty="0" smtClean="0"/>
              <a:t> (</a:t>
            </a:r>
            <a:r>
              <a:rPr lang="en-US" dirty="0" err="1" smtClean="0"/>
              <a:t>ddMVAC</a:t>
            </a:r>
            <a:r>
              <a:rPr lang="en-US" dirty="0" smtClean="0"/>
              <a:t>), followed by radical surgery with curative intent </a:t>
            </a:r>
            <a:r>
              <a:rPr lang="en-US" sz="2100" dirty="0" smtClean="0"/>
              <a:t>(</a:t>
            </a:r>
            <a:r>
              <a:rPr lang="en-US" sz="2100" dirty="0" err="1" smtClean="0"/>
              <a:t>Choueiri</a:t>
            </a:r>
            <a:r>
              <a:rPr lang="en-US" sz="2100" dirty="0" smtClean="0"/>
              <a:t>, JCO 2014)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Response=absence of residual muscle invasive cancer in </a:t>
            </a:r>
            <a:r>
              <a:rPr lang="en-US" dirty="0" err="1" smtClean="0"/>
              <a:t>resected</a:t>
            </a:r>
            <a:r>
              <a:rPr lang="en-US" dirty="0" smtClean="0"/>
              <a:t> specimen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Single-arm, 2-stage design [</a:t>
            </a:r>
            <a:r>
              <a:rPr lang="el-GR" dirty="0" smtClean="0"/>
              <a:t>α</a:t>
            </a:r>
            <a:r>
              <a:rPr lang="en-US" dirty="0" smtClean="0"/>
              <a:t>=0.10, </a:t>
            </a:r>
            <a:r>
              <a:rPr lang="el-GR" dirty="0" smtClean="0"/>
              <a:t>β</a:t>
            </a:r>
            <a:r>
              <a:rPr lang="en-US" dirty="0" smtClean="0"/>
              <a:t>=0.15]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H0: pr(response) ≤35% </a:t>
            </a:r>
            <a:r>
              <a:rPr lang="en-US" dirty="0" err="1" smtClean="0"/>
              <a:t>vs</a:t>
            </a:r>
            <a:r>
              <a:rPr lang="en-US" dirty="0" smtClean="0"/>
              <a:t> Ha: pr(response)≥</a:t>
            </a:r>
            <a:r>
              <a:rPr lang="en-US" b="1" dirty="0" smtClean="0"/>
              <a:t>55%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 smtClean="0"/>
              <a:t>Reject H0 if ≥17 of </a:t>
            </a:r>
            <a:r>
              <a:rPr lang="en-US" b="1" dirty="0" smtClean="0"/>
              <a:t>37</a:t>
            </a:r>
            <a:r>
              <a:rPr lang="en-US" dirty="0" smtClean="0"/>
              <a:t> patients respond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Correlative objective: Investigate the tumor expression levels of DNA repair genes (</a:t>
            </a:r>
            <a:r>
              <a:rPr lang="en-US" dirty="0" err="1" smtClean="0"/>
              <a:t>eg</a:t>
            </a:r>
            <a:r>
              <a:rPr lang="en-US" dirty="0" smtClean="0"/>
              <a:t> ERCC1) in relation to response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FFPE tumor tissue from previous TURBT or biopsy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High tumor tissue levels of ERCC1 mRNA have been associated with clinical resistance to </a:t>
            </a:r>
            <a:r>
              <a:rPr lang="en-US" dirty="0" err="1" smtClean="0"/>
              <a:t>cisplatin</a:t>
            </a:r>
            <a:r>
              <a:rPr lang="en-US" dirty="0" smtClean="0"/>
              <a:t>-based chemotherapy in ovarian, gastric, cervical, colon and NSCLC patients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Considerations Example: </a:t>
            </a:r>
            <a:r>
              <a:rPr lang="en-US" dirty="0" err="1" smtClean="0"/>
              <a:t>ddMVAC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Appreciate the parallels in clinical trial design and conduct and biomarker research design and conduct, and the need for rigor to eliminate bias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Consider what this means for how correlative studies will be planned and written into clinical trial protocol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Provide a brief overview of randomized trial designs with integral biomarkers (and prospective biomarker validation)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Regan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 t="6522" b="5072"/>
          <a:stretch>
            <a:fillRect/>
          </a:stretch>
        </p:blipFill>
        <p:spPr bwMode="auto">
          <a:xfrm>
            <a:off x="1385888" y="990600"/>
            <a:ext cx="63722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ddMVAC</a:t>
            </a:r>
            <a:r>
              <a:rPr lang="en-US" dirty="0" smtClean="0"/>
              <a:t> Example: Ideal vs. Reality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0200" y="5791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Ideal</a:t>
            </a:r>
            <a:r>
              <a:rPr lang="en-US" sz="1600" b="1" dirty="0" smtClean="0"/>
              <a:t> (n=37)</a:t>
            </a:r>
          </a:p>
          <a:p>
            <a:r>
              <a:rPr lang="en-US" sz="1600" b="1" dirty="0" smtClean="0"/>
              <a:t>55% response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0" y="5791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Reality (n=37)</a:t>
            </a:r>
          </a:p>
          <a:p>
            <a:r>
              <a:rPr lang="en-US" sz="1600" b="1" dirty="0" smtClean="0"/>
              <a:t>55% response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91200" y="57912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Reality (n=27) successful assays</a:t>
            </a:r>
          </a:p>
          <a:p>
            <a:r>
              <a:rPr lang="en-US" sz="1600" b="1" dirty="0" smtClean="0"/>
              <a:t>55% response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057400" y="490570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P&lt;.001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490570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P=.03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490570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P=.24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975479"/>
            <a:ext cx="1371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tumor ERCC1 expression associated with resistance to </a:t>
            </a:r>
            <a:r>
              <a:rPr lang="en-US" dirty="0" err="1" smtClean="0"/>
              <a:t>cisplatin</a:t>
            </a:r>
            <a:r>
              <a:rPr lang="en-US" dirty="0" smtClean="0"/>
              <a:t>-based therapy in other cancers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72400" y="3886200"/>
            <a:ext cx="137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ERCC1 compared using </a:t>
            </a:r>
            <a:r>
              <a:rPr lang="en-US" dirty="0" err="1" smtClean="0"/>
              <a:t>Wilcoxon</a:t>
            </a:r>
            <a:r>
              <a:rPr lang="en-US" dirty="0" smtClean="0"/>
              <a:t> rank sum test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38800" y="990600"/>
            <a:ext cx="2133600" cy="4648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05200" y="990600"/>
            <a:ext cx="2133600" cy="4648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38600" y="1371600"/>
            <a:ext cx="4267200" cy="70788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Result the investigator anticipates: large, clear difference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 t="6522" b="5072"/>
          <a:stretch>
            <a:fillRect/>
          </a:stretch>
        </p:blipFill>
        <p:spPr bwMode="auto">
          <a:xfrm>
            <a:off x="1385888" y="990600"/>
            <a:ext cx="63722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ddMVAC</a:t>
            </a:r>
            <a:r>
              <a:rPr lang="en-US" dirty="0" smtClean="0"/>
              <a:t> Example: Ideal vs. Reality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0200" y="5791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Ideal</a:t>
            </a:r>
            <a:r>
              <a:rPr lang="en-US" sz="1600" b="1" dirty="0" smtClean="0"/>
              <a:t> (n=37)</a:t>
            </a:r>
          </a:p>
          <a:p>
            <a:r>
              <a:rPr lang="en-US" sz="1600" b="1" dirty="0" smtClean="0"/>
              <a:t>55% response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0" y="5791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Reality (n=37)</a:t>
            </a:r>
          </a:p>
          <a:p>
            <a:r>
              <a:rPr lang="en-US" sz="1600" b="1" dirty="0" smtClean="0"/>
              <a:t>55% response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91200" y="57912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Reality (n=27) successful assays</a:t>
            </a:r>
          </a:p>
          <a:p>
            <a:r>
              <a:rPr lang="en-US" sz="1600" b="1" dirty="0" smtClean="0"/>
              <a:t>55% response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057400" y="490570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P&lt;.001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490570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P=.03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490570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P=.24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975479"/>
            <a:ext cx="1371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tumor ERCC1 expression associated with resistance to </a:t>
            </a:r>
            <a:r>
              <a:rPr lang="en-US" dirty="0" err="1" smtClean="0"/>
              <a:t>cisplatin</a:t>
            </a:r>
            <a:r>
              <a:rPr lang="en-US" dirty="0" smtClean="0"/>
              <a:t>-based therapy in other cancers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72400" y="3886200"/>
            <a:ext cx="137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ERCC1 compared using </a:t>
            </a:r>
            <a:r>
              <a:rPr lang="en-US" dirty="0" err="1" smtClean="0"/>
              <a:t>Wilcoxon</a:t>
            </a:r>
            <a:r>
              <a:rPr lang="en-US" dirty="0" smtClean="0"/>
              <a:t> rank sum test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38800" y="990600"/>
            <a:ext cx="2133600" cy="4648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1200" y="1371600"/>
            <a:ext cx="2895600" cy="10156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Statistician anticipates: smaller difference, more variability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 t="6522" b="5072"/>
          <a:stretch>
            <a:fillRect/>
          </a:stretch>
        </p:blipFill>
        <p:spPr bwMode="auto">
          <a:xfrm>
            <a:off x="1385888" y="990600"/>
            <a:ext cx="63722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ddMVAC</a:t>
            </a:r>
            <a:r>
              <a:rPr lang="en-US" dirty="0" smtClean="0"/>
              <a:t> Example: Ideal vs. Reality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0200" y="5791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Ideal</a:t>
            </a:r>
            <a:r>
              <a:rPr lang="en-US" sz="1600" b="1" dirty="0" smtClean="0"/>
              <a:t> (n=37)</a:t>
            </a:r>
          </a:p>
          <a:p>
            <a:r>
              <a:rPr lang="en-US" sz="1600" b="1" dirty="0" smtClean="0"/>
              <a:t>55% response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0" y="5791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Reality (n=37)</a:t>
            </a:r>
          </a:p>
          <a:p>
            <a:r>
              <a:rPr lang="en-US" sz="1600" b="1" dirty="0" smtClean="0"/>
              <a:t>55% response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91200" y="57912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Reality (n=27) successful assays</a:t>
            </a:r>
          </a:p>
          <a:p>
            <a:r>
              <a:rPr lang="en-US" sz="1600" b="1" dirty="0" smtClean="0"/>
              <a:t>55% response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057400" y="490570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P&lt;.001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490570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P=.03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490570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P=.24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975479"/>
            <a:ext cx="1371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tumor ERCC1 expression associated with resistance to </a:t>
            </a:r>
            <a:r>
              <a:rPr lang="en-US" dirty="0" err="1" smtClean="0"/>
              <a:t>cisplatin</a:t>
            </a:r>
            <a:r>
              <a:rPr lang="en-US" dirty="0" smtClean="0"/>
              <a:t>-based therapy in other cancers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72400" y="3886200"/>
            <a:ext cx="137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ERCC1 compared using </a:t>
            </a:r>
            <a:r>
              <a:rPr lang="en-US" dirty="0" err="1" smtClean="0"/>
              <a:t>Wilcoxon</a:t>
            </a:r>
            <a:r>
              <a:rPr lang="en-US" dirty="0" smtClean="0"/>
              <a:t> rank sum test</a:t>
            </a:r>
          </a:p>
        </p:txBody>
      </p:sp>
      <p:sp>
        <p:nvSpPr>
          <p:cNvPr id="22" name="Oval 21"/>
          <p:cNvSpPr/>
          <p:nvPr/>
        </p:nvSpPr>
        <p:spPr>
          <a:xfrm>
            <a:off x="5638800" y="5715000"/>
            <a:ext cx="2057400" cy="914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6522" b="5072"/>
          <a:stretch>
            <a:fillRect/>
          </a:stretch>
        </p:blipFill>
        <p:spPr bwMode="auto">
          <a:xfrm>
            <a:off x="1385888" y="990600"/>
            <a:ext cx="63722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ddMVAC</a:t>
            </a:r>
            <a:r>
              <a:rPr lang="en-US" dirty="0" smtClean="0"/>
              <a:t> Example: Ideal vs. Reality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5791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Reality (n=37)</a:t>
            </a:r>
          </a:p>
          <a:p>
            <a:r>
              <a:rPr lang="en-US" sz="1600" b="1" dirty="0" smtClean="0">
                <a:solidFill>
                  <a:srgbClr val="FFC000"/>
                </a:solidFill>
              </a:rPr>
              <a:t>35% response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57912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Reality (n=27) successful assays</a:t>
            </a:r>
          </a:p>
          <a:p>
            <a:r>
              <a:rPr lang="en-US" sz="1600" b="1" dirty="0" smtClean="0">
                <a:solidFill>
                  <a:srgbClr val="FFC000"/>
                </a:solidFill>
              </a:rPr>
              <a:t>35% response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490570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P&lt;.001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490570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P=.06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490570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P=.60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975479"/>
            <a:ext cx="1371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tumor ERCC1 expression associated with resistance to </a:t>
            </a:r>
            <a:r>
              <a:rPr lang="en-US" dirty="0" err="1" smtClean="0"/>
              <a:t>cisplatin</a:t>
            </a:r>
            <a:r>
              <a:rPr lang="en-US" dirty="0" smtClean="0"/>
              <a:t>-based therapy in other cancers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2400" y="3886200"/>
            <a:ext cx="137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ERCC1 compared using </a:t>
            </a:r>
            <a:r>
              <a:rPr lang="en-US" dirty="0" err="1" smtClean="0"/>
              <a:t>Wilcoxon</a:t>
            </a:r>
            <a:r>
              <a:rPr lang="en-US" dirty="0" smtClean="0"/>
              <a:t> rank sum test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7800" y="5791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Diluted Ideal (n=37)</a:t>
            </a:r>
          </a:p>
          <a:p>
            <a:r>
              <a:rPr lang="en-US" sz="1600" b="1" dirty="0" smtClean="0">
                <a:solidFill>
                  <a:srgbClr val="FFC000"/>
                </a:solidFill>
              </a:rPr>
              <a:t>35%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dirty="0" smtClean="0"/>
              <a:t>Assume: 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80% samples obtained, 90% assayed (n=27/37)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observe 55% response, or 35% response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For continuous tumor mRNA expression, 80% power to detect following difference between groups (</a:t>
            </a:r>
            <a:r>
              <a:rPr lang="en-US" dirty="0" err="1" smtClean="0"/>
              <a:t>Wilcoxon</a:t>
            </a:r>
            <a:r>
              <a:rPr lang="en-US" dirty="0" smtClean="0"/>
              <a:t> rank sum test; 2-sided </a:t>
            </a:r>
            <a:r>
              <a:rPr lang="el-GR" dirty="0" smtClean="0"/>
              <a:t>α</a:t>
            </a:r>
            <a:r>
              <a:rPr lang="en-US" dirty="0" smtClean="0"/>
              <a:t>=0.05):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Considerations: </a:t>
            </a:r>
            <a:r>
              <a:rPr lang="en-US" dirty="0" err="1" smtClean="0"/>
              <a:t>ddMVAC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799" y="4292600"/>
          <a:ext cx="7620001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1"/>
                <a:gridCol w="1409700"/>
                <a:gridCol w="1409700"/>
                <a:gridCol w="1409700"/>
                <a:gridCol w="1409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 samples (</a:t>
                      </a:r>
                      <a:r>
                        <a:rPr lang="en-US" dirty="0" err="1" smtClean="0"/>
                        <a:t>NoResp+Resp</a:t>
                      </a:r>
                      <a:r>
                        <a:rPr lang="en-US" dirty="0" smtClean="0"/>
                        <a:t>):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 (17+20)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 (12+15)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 (24+13)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 (16+9)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Detectable difference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 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1.05 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 SD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 smtClean="0"/>
              <a:t>Also assess ERCC1 protein in pre-</a:t>
            </a:r>
            <a:r>
              <a:rPr lang="en-US" sz="2400" dirty="0" err="1" smtClean="0"/>
              <a:t>trt</a:t>
            </a:r>
            <a:r>
              <a:rPr lang="en-US" sz="2400" dirty="0" smtClean="0"/>
              <a:t> tumor tissue by IHC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Proportion with “high” expression unknown (hypothesized to be associated with non-response)</a:t>
            </a:r>
          </a:p>
          <a:p>
            <a:r>
              <a:rPr lang="en-US" sz="2400" dirty="0" smtClean="0"/>
              <a:t>For range of prevalence of “high” expression, 80% power to detect very large differences between groups using Fisher’s exact test (2-sided </a:t>
            </a:r>
            <a:r>
              <a:rPr lang="el-GR" sz="2400" dirty="0" smtClean="0"/>
              <a:t>α</a:t>
            </a:r>
            <a:r>
              <a:rPr lang="en-US" sz="2400" dirty="0" smtClean="0"/>
              <a:t>=0.05), with n=37:</a:t>
            </a:r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  <a:buNone/>
            </a:pPr>
            <a:endParaRPr lang="en-US" sz="2400" dirty="0" smtClean="0"/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r>
              <a:rPr lang="en-US" sz="2400" dirty="0" smtClean="0"/>
              <a:t>Situation worse when sample size smaller and response rate lower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Considerations: </a:t>
            </a:r>
            <a:r>
              <a:rPr lang="en-US" dirty="0" err="1" smtClean="0"/>
              <a:t>ddMVAC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3837296"/>
          <a:ext cx="7772401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833"/>
                <a:gridCol w="1214966"/>
                <a:gridCol w="1295400"/>
                <a:gridCol w="1295400"/>
                <a:gridCol w="1447802"/>
              </a:tblGrid>
              <a:tr h="6858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600" b="1" u="sng" dirty="0" smtClean="0"/>
                        <a:t>%Response overall</a:t>
                      </a:r>
                      <a:r>
                        <a:rPr lang="en-US" sz="1600" b="1" u="none" dirty="0" smtClean="0"/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% “High” expression: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600" b="1" u="sng" dirty="0" smtClean="0"/>
                        <a:t>55%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600" b="1" dirty="0" smtClean="0"/>
                        <a:t>67%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600" b="1" u="sng" dirty="0" smtClean="0"/>
                        <a:t>55%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600" b="1" dirty="0" smtClean="0"/>
                        <a:t>50%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600" b="1" u="sng" dirty="0" smtClean="0"/>
                        <a:t>55%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600" b="1" dirty="0" smtClean="0"/>
                        <a:t>33%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600" b="1" u="sng" dirty="0" smtClean="0"/>
                        <a:t>55%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600" b="1" dirty="0" smtClean="0"/>
                        <a:t>20%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Detectable difference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(70% power)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High </a:t>
                      </a:r>
                      <a:r>
                        <a:rPr lang="en-US" sz="1600" dirty="0" err="1" smtClean="0"/>
                        <a:t>expr</a:t>
                      </a:r>
                      <a:r>
                        <a:rPr lang="en-US" sz="1600" dirty="0" smtClean="0"/>
                        <a:t>, %response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Low </a:t>
                      </a:r>
                      <a:r>
                        <a:rPr lang="en-US" sz="1600" dirty="0" err="1" smtClean="0"/>
                        <a:t>expr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%response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Trial’s primary objective &amp; endpoint may be biomarker-based, e.g.,</a:t>
            </a:r>
          </a:p>
          <a:p>
            <a:pPr lvl="1"/>
            <a:r>
              <a:rPr lang="en-US" dirty="0" smtClean="0"/>
              <a:t>Compare prostate tissue androgen levels after 12 wks of treatment with either abiraterone acetate + </a:t>
            </a:r>
            <a:r>
              <a:rPr lang="en-US" dirty="0" err="1" smtClean="0"/>
              <a:t>leuprolide</a:t>
            </a:r>
            <a:r>
              <a:rPr lang="en-US" dirty="0" smtClean="0"/>
              <a:t> acetate and prednisone or </a:t>
            </a:r>
            <a:r>
              <a:rPr lang="en-US" dirty="0" err="1" smtClean="0"/>
              <a:t>leuprolide</a:t>
            </a:r>
            <a:r>
              <a:rPr lang="en-US" dirty="0" smtClean="0"/>
              <a:t> acetate alone for newly-diagnosed </a:t>
            </a:r>
            <a:r>
              <a:rPr lang="en-US" dirty="0" err="1" smtClean="0"/>
              <a:t>PCa</a:t>
            </a:r>
            <a:r>
              <a:rPr lang="en-US" dirty="0" smtClean="0"/>
              <a:t> pts undergoing prostatectomy.</a:t>
            </a:r>
          </a:p>
          <a:p>
            <a:pPr lvl="1"/>
            <a:r>
              <a:rPr lang="en-US" dirty="0" smtClean="0"/>
              <a:t>Assess change in AR transcriptional activity, based on expression of AR-regulated genes, between pre- and on-treatment tumor biopsies, in </a:t>
            </a:r>
            <a:r>
              <a:rPr lang="en-US" dirty="0" err="1" smtClean="0"/>
              <a:t>mCRPC</a:t>
            </a:r>
            <a:r>
              <a:rPr lang="en-US" dirty="0" smtClean="0"/>
              <a:t> pts treated with HSP90 inhibitor.</a:t>
            </a:r>
          </a:p>
          <a:p>
            <a:pPr lvl="1"/>
            <a:r>
              <a:rPr lang="en-US" dirty="0" smtClean="0"/>
              <a:t>Compare the endocrine activity of neoadjuvant </a:t>
            </a:r>
            <a:r>
              <a:rPr lang="en-US" dirty="0" err="1" smtClean="0"/>
              <a:t>GnRH</a:t>
            </a:r>
            <a:r>
              <a:rPr lang="en-US" dirty="0" smtClean="0"/>
              <a:t> antagonist and </a:t>
            </a:r>
            <a:r>
              <a:rPr lang="en-US" dirty="0" err="1" smtClean="0"/>
              <a:t>GnRH</a:t>
            </a:r>
            <a:r>
              <a:rPr lang="en-US" dirty="0" smtClean="0"/>
              <a:t> analogue in premenopausal pts with primary ER+ breast cancer. Endocrine activity is measured by time to optimal suppression of serum estrogen levels.</a:t>
            </a:r>
          </a:p>
          <a:p>
            <a:r>
              <a:rPr lang="en-US" dirty="0" smtClean="0"/>
              <a:t>Crucial to success are</a:t>
            </a:r>
          </a:p>
          <a:p>
            <a:pPr lvl="1"/>
            <a:r>
              <a:rPr lang="en-US" dirty="0" smtClean="0"/>
              <a:t>Obtaining all samples</a:t>
            </a:r>
            <a:endParaRPr lang="en-US" b="1" i="1" u="sng" dirty="0" smtClean="0"/>
          </a:p>
          <a:p>
            <a:pPr lvl="1"/>
            <a:r>
              <a:rPr lang="en-US" dirty="0" smtClean="0"/>
              <a:t>Assay methodology specified</a:t>
            </a:r>
          </a:p>
          <a:p>
            <a:pPr lvl="1"/>
            <a:r>
              <a:rPr lang="en-US" dirty="0" smtClean="0"/>
              <a:t>Endpoint definition and biologically-meaningful effect specified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Words on Biomarker Endpoints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Prognostic</a:t>
            </a:r>
          </a:p>
          <a:p>
            <a:pPr lvl="1"/>
            <a:r>
              <a:rPr lang="en-US" dirty="0" smtClean="0"/>
              <a:t>To determine the potential need for further treatment based on the natural history and expected behavior of an individual patient’s cancer</a:t>
            </a:r>
          </a:p>
          <a:p>
            <a:pPr lvl="1"/>
            <a:r>
              <a:rPr lang="en-US" dirty="0" smtClean="0"/>
              <a:t>Theoretically, shown in untreated population; usually shown in population receiving standard treatments</a:t>
            </a:r>
          </a:p>
          <a:p>
            <a:pPr lvl="1"/>
            <a:r>
              <a:rPr lang="en-US" dirty="0" smtClean="0"/>
              <a:t>Statistically, biomarker associated with clinical outcome</a:t>
            </a:r>
          </a:p>
          <a:p>
            <a:endParaRPr lang="en-US" dirty="0" smtClean="0"/>
          </a:p>
          <a:p>
            <a:r>
              <a:rPr lang="en-US" dirty="0" smtClean="0"/>
              <a:t>Predictive</a:t>
            </a:r>
          </a:p>
          <a:p>
            <a:pPr lvl="1"/>
            <a:r>
              <a:rPr lang="en-US" dirty="0" smtClean="0"/>
              <a:t>To determine whether specific therapies are likely to be effective</a:t>
            </a:r>
          </a:p>
          <a:p>
            <a:pPr lvl="1"/>
            <a:r>
              <a:rPr lang="en-US" dirty="0" smtClean="0"/>
              <a:t>Statistically, treatment-by-biomarker interaction</a:t>
            </a:r>
          </a:p>
          <a:p>
            <a:pPr lvl="2"/>
            <a:r>
              <a:rPr lang="en-US" dirty="0" smtClean="0"/>
              <a:t>On a specific treatment, biomarker associated with clinical outcome; but on other treatment, biomarker not associated with clinical outcome</a:t>
            </a:r>
          </a:p>
          <a:p>
            <a:pPr lvl="2"/>
            <a:r>
              <a:rPr lang="en-US" dirty="0" smtClean="0"/>
              <a:t>In presence or absence of biomarker, the benefit of treatment </a:t>
            </a:r>
            <a:r>
              <a:rPr lang="en-US" dirty="0" err="1" smtClean="0"/>
              <a:t>vs</a:t>
            </a:r>
            <a:r>
              <a:rPr lang="en-US" dirty="0" smtClean="0"/>
              <a:t> control is of different magnitude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Prognostic vs. Predictive Biomarkers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Histological Tumor Grade is Prognostic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93978"/>
            <a:ext cx="4953000" cy="137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825516"/>
            <a:ext cx="188489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667000"/>
            <a:ext cx="4405208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43400" y="6183868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Grading: modified Bloom, Richardson 1957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838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ER is predictive marker of adjuvant CMF chemotherapy benefit in N- postmenopausal patients receiving tamoxifen 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54723"/>
            <a:ext cx="3429000" cy="516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38600" y="23254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ER-Negative:</a:t>
            </a:r>
          </a:p>
          <a:p>
            <a:r>
              <a:rPr lang="en-US" b="1" dirty="0" smtClean="0"/>
              <a:t>HR(CMF&gt;T </a:t>
            </a:r>
            <a:r>
              <a:rPr lang="en-US" b="1" dirty="0" err="1" smtClean="0"/>
              <a:t>vs</a:t>
            </a:r>
            <a:r>
              <a:rPr lang="en-US" b="1" dirty="0" smtClean="0"/>
              <a:t> T) = 0.52 (.34 - .79)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3962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ER-Positive:</a:t>
            </a:r>
          </a:p>
          <a:p>
            <a:r>
              <a:rPr lang="en-US" b="1" dirty="0" smtClean="0"/>
              <a:t>HR(CMF&gt;T </a:t>
            </a:r>
            <a:r>
              <a:rPr lang="en-US" b="1" dirty="0" err="1" smtClean="0"/>
              <a:t>vs</a:t>
            </a:r>
            <a:r>
              <a:rPr lang="en-US" b="1" dirty="0" smtClean="0"/>
              <a:t> T) = 0.99 (.75 - 1.30)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400" y="32766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P=0.01 for treatment-by-ER interaction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975" y="977464"/>
            <a:ext cx="3933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0670" y="1895475"/>
            <a:ext cx="40576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Correlative studies need to be well conceived</a:t>
            </a:r>
          </a:p>
          <a:p>
            <a:pPr lvl="1"/>
            <a:r>
              <a:rPr lang="en-US" dirty="0" smtClean="0"/>
              <a:t>will you really learn anything?</a:t>
            </a:r>
          </a:p>
          <a:p>
            <a:r>
              <a:rPr lang="en-US" dirty="0" smtClean="0"/>
              <a:t>Same principles apply to correlatives for </a:t>
            </a:r>
          </a:p>
          <a:p>
            <a:pPr lvl="1"/>
            <a:r>
              <a:rPr lang="en-US" dirty="0" smtClean="0"/>
              <a:t>stating aims </a:t>
            </a:r>
          </a:p>
          <a:p>
            <a:pPr lvl="1"/>
            <a:r>
              <a:rPr lang="en-US" dirty="0" smtClean="0"/>
              <a:t>specifying design and procedures</a:t>
            </a:r>
          </a:p>
          <a:p>
            <a:pPr lvl="1"/>
            <a:r>
              <a:rPr lang="en-US" dirty="0" smtClean="0"/>
              <a:t>selecting outcome measure -- plus defining correlative measure</a:t>
            </a:r>
          </a:p>
          <a:p>
            <a:pPr lvl="1"/>
            <a:r>
              <a:rPr lang="en-US" dirty="0" smtClean="0"/>
              <a:t>writing statistical analysis plan </a:t>
            </a:r>
          </a:p>
          <a:p>
            <a:pPr lvl="1"/>
            <a:r>
              <a:rPr lang="en-US" dirty="0" smtClean="0"/>
              <a:t>*considering </a:t>
            </a:r>
            <a:r>
              <a:rPr lang="en-US" dirty="0" smtClean="0"/>
              <a:t>power and sample size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“Correlative” does not mean you can be vague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HER2+ is prognostic in postmenopausal ER+ disease treated with adjuvant endocrine therapy, but not predictive for choice of aromatase inhibitor </a:t>
            </a:r>
            <a:r>
              <a:rPr lang="en-US" sz="2700" dirty="0" err="1" smtClean="0"/>
              <a:t>vs</a:t>
            </a:r>
            <a:r>
              <a:rPr lang="en-US" sz="2700" dirty="0" smtClean="0"/>
              <a:t> tamoxifen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 r="1976"/>
          <a:stretch>
            <a:fillRect/>
          </a:stretch>
        </p:blipFill>
        <p:spPr bwMode="auto">
          <a:xfrm>
            <a:off x="76200" y="1095375"/>
            <a:ext cx="47244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203434"/>
            <a:ext cx="4381500" cy="1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2514600"/>
            <a:ext cx="15917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876800" y="3581400"/>
            <a:ext cx="388620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HER2-   HR(</a:t>
            </a:r>
            <a:r>
              <a:rPr lang="en-US" sz="1400" b="1" dirty="0" err="1" smtClean="0"/>
              <a:t>Let:Tam</a:t>
            </a:r>
            <a:r>
              <a:rPr lang="en-US" sz="1400" b="1" dirty="0" smtClean="0"/>
              <a:t>) = 0.72 (0.59-0.87)</a:t>
            </a:r>
          </a:p>
          <a:p>
            <a:r>
              <a:rPr lang="en-US" sz="1400" b="1" dirty="0" smtClean="0"/>
              <a:t>                                                      </a:t>
            </a:r>
          </a:p>
          <a:p>
            <a:r>
              <a:rPr lang="en-US" sz="1400" b="1" dirty="0" smtClean="0"/>
              <a:t>HER2+  HR(</a:t>
            </a:r>
            <a:r>
              <a:rPr lang="en-US" sz="1400" b="1" dirty="0" err="1" smtClean="0"/>
              <a:t>Let:Tam</a:t>
            </a:r>
            <a:r>
              <a:rPr lang="en-US" sz="1400" b="1" dirty="0" smtClean="0"/>
              <a:t>) = 0.62 (0.37-1.03) 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 </a:t>
            </a:r>
          </a:p>
          <a:p>
            <a:r>
              <a:rPr lang="en-US" sz="1400" b="1" dirty="0" smtClean="0"/>
              <a:t>P=0.60 for treatment-by-HER2 interaction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0" y="2819400"/>
            <a:ext cx="1524000" cy="307777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HR=2.1 (1.6-2.8)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6107668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Note, prior to trastuzumab approval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</p:spPr>
        <p:txBody>
          <a:bodyPr/>
          <a:lstStyle/>
          <a:p>
            <a:r>
              <a:rPr lang="en-US" dirty="0" smtClean="0"/>
              <a:t>Randomized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randomized trial designs with integral biomarkers (and prospective biomarker validation)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Enrichment / targeted</a:t>
            </a:r>
          </a:p>
          <a:p>
            <a:pPr lvl="1"/>
            <a:r>
              <a:rPr lang="en-US" dirty="0" smtClean="0"/>
              <a:t>screen patients for presence of biomarker, only randomize patients who have the biomarker present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All-comers (unselected) designs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randomize subjects without regard to biomarker status 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biomarker evaluation may be prospective or retrospective on banked specimens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necessitates sample availability as eligibility criterion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794" y="3505200"/>
            <a:ext cx="572620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</p:spPr>
        <p:txBody>
          <a:bodyPr/>
          <a:lstStyle/>
          <a:p>
            <a:r>
              <a:rPr lang="en-US" dirty="0" smtClean="0"/>
              <a:t>Randomized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randomized trial designs with integral biomarkers (and prospective biomarker validation)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Enrichment / targeted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screen patients for presence of biomarker, only randomize patients who have the biomarker present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All-comers (unselected) designs</a:t>
            </a:r>
          </a:p>
          <a:p>
            <a:pPr lvl="1"/>
            <a:r>
              <a:rPr lang="en-US" dirty="0" smtClean="0"/>
              <a:t>randomize subjects without regard to biomarker status </a:t>
            </a:r>
          </a:p>
          <a:p>
            <a:pPr lvl="1"/>
            <a:r>
              <a:rPr lang="en-US" dirty="0" smtClean="0"/>
              <a:t>biomarker evaluation may be prospective or retrospective on banked specimens</a:t>
            </a:r>
          </a:p>
          <a:p>
            <a:pPr lvl="1"/>
            <a:r>
              <a:rPr lang="en-US" dirty="0" smtClean="0"/>
              <a:t>necessitates sample availability as eligibility criterion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All-Comers (Unselected) Randomized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Biomarker-stratified design</a:t>
            </a:r>
          </a:p>
          <a:p>
            <a:pPr lvl="1"/>
            <a:r>
              <a:rPr lang="en-US" dirty="0" smtClean="0"/>
              <a:t>Assess biomarker; in each marker                     subgroup randomize to </a:t>
            </a:r>
            <a:r>
              <a:rPr lang="en-US" dirty="0" err="1" smtClean="0"/>
              <a:t>trt</a:t>
            </a:r>
            <a:r>
              <a:rPr lang="en-US" dirty="0" smtClean="0"/>
              <a:t> A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trt</a:t>
            </a:r>
            <a:r>
              <a:rPr lang="en-US" dirty="0" smtClean="0"/>
              <a:t> B</a:t>
            </a:r>
          </a:p>
          <a:p>
            <a:pPr lvl="1"/>
            <a:r>
              <a:rPr lang="en-US" dirty="0" smtClean="0"/>
              <a:t>Design may define </a:t>
            </a:r>
          </a:p>
          <a:p>
            <a:pPr lvl="2"/>
            <a:r>
              <a:rPr lang="en-US" dirty="0" smtClean="0"/>
              <a:t>sequential testing strategy—compare treatments in overall population first, or in specific biomarker subgroup first—with control of type I error</a:t>
            </a:r>
          </a:p>
          <a:p>
            <a:pPr lvl="2"/>
            <a:r>
              <a:rPr lang="en-US" dirty="0" smtClean="0"/>
              <a:t>testing for treatment-by-marker interaction (contrast treatment effects in the two biomarker subgroups)</a:t>
            </a:r>
          </a:p>
          <a:p>
            <a:pPr lvl="2"/>
            <a:r>
              <a:rPr lang="en-US" dirty="0" smtClean="0"/>
              <a:t>testing treatment effects in each biomarker subgroup separately (each sample size prospectively specified), </a:t>
            </a:r>
            <a:r>
              <a:rPr lang="en-US" dirty="0" err="1" smtClean="0"/>
              <a:t>eg</a:t>
            </a:r>
            <a:r>
              <a:rPr lang="en-US" dirty="0" smtClean="0"/>
              <a:t> MARVEL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Marker-based strategy design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Assess biomarker; randomly assign patients to have treatment either based on or independent of the biomarker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r="8182"/>
          <a:stretch>
            <a:fillRect/>
          </a:stretch>
        </p:blipFill>
        <p:spPr bwMode="auto">
          <a:xfrm>
            <a:off x="6477000" y="914400"/>
            <a:ext cx="2438400" cy="16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All-Comers (Unselected) Randomized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Biomarker-stratified design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Assess biomarker; in each marker                     subgroup randomize to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trmt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vs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trmt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B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Design may define </a:t>
            </a:r>
          </a:p>
          <a:p>
            <a:pPr lvl="2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sequential testing strategy—compare treatments in overall population first, or in specific biomarker subgroup first—with control of type I error</a:t>
            </a:r>
          </a:p>
          <a:p>
            <a:pPr lvl="2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testing for treatment-by-marker interaction (contrast treatment effects in the two biomarker subgroups)</a:t>
            </a:r>
          </a:p>
          <a:p>
            <a:pPr lvl="2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testing treatment effects in each biomarker subgroup separately (each sample size prospectively specified),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MARVEL</a:t>
            </a:r>
          </a:p>
          <a:p>
            <a:r>
              <a:rPr lang="en-US" dirty="0" smtClean="0"/>
              <a:t>Marker-based strategy design</a:t>
            </a:r>
          </a:p>
          <a:p>
            <a:pPr lvl="1"/>
            <a:r>
              <a:rPr lang="en-US" dirty="0" smtClean="0"/>
              <a:t>Assess biomarker; randomly assign patients to have treatment either based on or independent of the biomarker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158" t="7853" r="3089"/>
          <a:stretch>
            <a:fillRect/>
          </a:stretch>
        </p:blipFill>
        <p:spPr bwMode="auto">
          <a:xfrm>
            <a:off x="1905000" y="2743200"/>
            <a:ext cx="579812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</p:spPr>
        <p:txBody>
          <a:bodyPr/>
          <a:lstStyle/>
          <a:p>
            <a:r>
              <a:rPr lang="en-US" dirty="0" smtClean="0"/>
              <a:t>Randomized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randomized trial designs with integral biomarkers (and prospective biomarker validation)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Enrichment / targeted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screen patients for presence of biomarker, only randomize patients who have the biomarker present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All-comers (unselected) designs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randomize subjects without regard to biomarker status 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biomarker evaluation may be prospective or retrospective on banked specimens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necessitates sample availability as eligibility criterion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Hybrid designs</a:t>
            </a:r>
          </a:p>
          <a:p>
            <a:pPr lvl="1"/>
            <a:r>
              <a:rPr lang="en-US" dirty="0" smtClean="0"/>
              <a:t>Only certain biomarker subgroups are randomly assigned; others are assigned standard of 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Adaptive designs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371600"/>
            <a:ext cx="56292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791200" y="153352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TAILORx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</p:spPr>
        <p:txBody>
          <a:bodyPr/>
          <a:lstStyle/>
          <a:p>
            <a:r>
              <a:rPr lang="en-US" dirty="0" smtClean="0"/>
              <a:t>Randomized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randomized trial designs with integral biomarkers (and prospective biomarker validation)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Enrichment / targeted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screen patients for presence of biomarker, only randomize patients who have the biomarker present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All-comers (unselected) designs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randomize subjects without regard to biomarker status 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biomarker evaluation may be prospective or retrospective on banked specimens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necessitates sample availability as eligibility criterion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Hybrid designs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Only certain biomarker subgroups are randomly assigned; others are assigned standard of 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Adaptive designs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Designs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49" y="1143000"/>
            <a:ext cx="825190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Levels of Evidence</a:t>
            </a:r>
          </a:p>
          <a:p>
            <a:pPr lvl="1"/>
            <a:r>
              <a:rPr lang="en-US" dirty="0" smtClean="0"/>
              <a:t>Hayes et al., JNCI 1996;88:1456</a:t>
            </a:r>
          </a:p>
          <a:p>
            <a:pPr lvl="1"/>
            <a:r>
              <a:rPr lang="en-US" dirty="0" smtClean="0"/>
              <a:t>Simon, Paik, Hayes. JNCI 2009;101:1446</a:t>
            </a:r>
          </a:p>
          <a:p>
            <a:r>
              <a:rPr lang="en-US" dirty="0" smtClean="0"/>
              <a:t>Translational Research Working Group</a:t>
            </a:r>
          </a:p>
          <a:p>
            <a:pPr lvl="1"/>
            <a:r>
              <a:rPr lang="en-US" dirty="0" err="1" smtClean="0"/>
              <a:t>Clin</a:t>
            </a:r>
            <a:r>
              <a:rPr lang="en-US" dirty="0" smtClean="0"/>
              <a:t> Cancer Res 2008;14(18) Sept 15, 2008 </a:t>
            </a:r>
          </a:p>
          <a:p>
            <a:r>
              <a:rPr lang="en-US" dirty="0" err="1" smtClean="0"/>
              <a:t>Omics</a:t>
            </a:r>
            <a:r>
              <a:rPr lang="en-US" dirty="0" smtClean="0"/>
              <a:t> classifiers </a:t>
            </a:r>
          </a:p>
          <a:p>
            <a:pPr lvl="1"/>
            <a:r>
              <a:rPr lang="en-US" dirty="0" smtClean="0"/>
              <a:t>Simon R, JCO 2005;23:7332</a:t>
            </a:r>
          </a:p>
          <a:p>
            <a:pPr lvl="1"/>
            <a:r>
              <a:rPr lang="en-US" dirty="0" smtClean="0"/>
              <a:t>Evolution of Translational  </a:t>
            </a:r>
            <a:r>
              <a:rPr lang="en-US" dirty="0" err="1" smtClean="0"/>
              <a:t>Omics</a:t>
            </a:r>
            <a:r>
              <a:rPr lang="en-US" dirty="0" smtClean="0"/>
              <a:t>: IOM, March 2012 (http://www.iom.edu/ Reports/2012/Evolution-of-Translational-Omics.aspx)</a:t>
            </a:r>
          </a:p>
          <a:p>
            <a:r>
              <a:rPr lang="en-US" dirty="0" smtClean="0"/>
              <a:t>Screening biomarker development </a:t>
            </a:r>
          </a:p>
          <a:p>
            <a:pPr lvl="1"/>
            <a:r>
              <a:rPr lang="en-US" dirty="0" err="1" smtClean="0"/>
              <a:t>Pepe</a:t>
            </a:r>
            <a:r>
              <a:rPr lang="en-US" dirty="0" smtClean="0"/>
              <a:t> et al., JNCI 2001;93(14)</a:t>
            </a:r>
          </a:p>
          <a:p>
            <a:pPr lvl="1"/>
            <a:r>
              <a:rPr lang="en-US" dirty="0" err="1" smtClean="0"/>
              <a:t>Pepe</a:t>
            </a:r>
            <a:r>
              <a:rPr lang="en-US" dirty="0" smtClean="0"/>
              <a:t> et al., JNCI 2008;100:1432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Biomarker Development: Framework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Principles </a:t>
            </a:r>
            <a:r>
              <a:rPr lang="en-US" dirty="0" smtClean="0"/>
              <a:t>of clinical research design and conduct apply to biomarker research</a:t>
            </a:r>
          </a:p>
          <a:p>
            <a:r>
              <a:rPr lang="en-US" dirty="0" smtClean="0"/>
              <a:t>The research community is establishing similar paradigm and rigor for biomarker research</a:t>
            </a:r>
          </a:p>
          <a:p>
            <a:r>
              <a:rPr lang="en-US" dirty="0" smtClean="0"/>
              <a:t>Frameworks [see refs] describe a </a:t>
            </a:r>
            <a:r>
              <a:rPr lang="en-US" u="sng" dirty="0" smtClean="0"/>
              <a:t>series of studies</a:t>
            </a:r>
            <a:r>
              <a:rPr lang="en-US" dirty="0" smtClean="0"/>
              <a:t>, each requires</a:t>
            </a:r>
          </a:p>
          <a:p>
            <a:pPr lvl="1"/>
            <a:r>
              <a:rPr lang="en-US" dirty="0" smtClean="0"/>
              <a:t>Defining clear objective</a:t>
            </a:r>
          </a:p>
          <a:p>
            <a:pPr lvl="1"/>
            <a:r>
              <a:rPr lang="en-US" dirty="0" smtClean="0"/>
              <a:t>Specifying design</a:t>
            </a:r>
          </a:p>
          <a:p>
            <a:pPr lvl="1"/>
            <a:r>
              <a:rPr lang="en-US" dirty="0" smtClean="0"/>
              <a:t>Specifying subject selection</a:t>
            </a:r>
          </a:p>
          <a:p>
            <a:pPr lvl="1"/>
            <a:r>
              <a:rPr lang="en-US" dirty="0" smtClean="0"/>
              <a:t>Specifying methods and procedures</a:t>
            </a:r>
          </a:p>
          <a:p>
            <a:pPr lvl="1"/>
            <a:r>
              <a:rPr lang="en-US" dirty="0" smtClean="0"/>
              <a:t>Statistical considerations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Biomarker Research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9725" y="1638300"/>
            <a:ext cx="59245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2613" y="304800"/>
            <a:ext cx="54387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152525"/>
            <a:ext cx="18669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6463" y="685800"/>
            <a:ext cx="4791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9675" y="1219200"/>
            <a:ext cx="1914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033588"/>
            <a:ext cx="4937964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838200"/>
            <a:ext cx="32480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5105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923925"/>
            <a:ext cx="20955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5800725"/>
            <a:ext cx="49815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768" t="3846" r="3734" b="6643"/>
          <a:stretch>
            <a:fillRect/>
          </a:stretch>
        </p:blipFill>
        <p:spPr bwMode="auto">
          <a:xfrm>
            <a:off x="1228725" y="1981200"/>
            <a:ext cx="64674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075" y="228600"/>
            <a:ext cx="56483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543050"/>
            <a:ext cx="4029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631" y="349468"/>
            <a:ext cx="6211969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125" y="1933575"/>
            <a:ext cx="28003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3725" y="1905000"/>
            <a:ext cx="28098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076700"/>
            <a:ext cx="2819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638175"/>
            <a:ext cx="28194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401" y="1140370"/>
            <a:ext cx="24669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REMARK Guidelines </a:t>
            </a:r>
          </a:p>
          <a:p>
            <a:pPr lvl="1"/>
            <a:r>
              <a:rPr lang="en-US" dirty="0" err="1" smtClean="0"/>
              <a:t>McShane</a:t>
            </a:r>
            <a:r>
              <a:rPr lang="en-US" dirty="0" smtClean="0"/>
              <a:t> et al., 2005 Aug</a:t>
            </a:r>
          </a:p>
          <a:p>
            <a:pPr lvl="2"/>
            <a:r>
              <a:rPr lang="en-US" dirty="0" smtClean="0"/>
              <a:t>JNCI and several others </a:t>
            </a:r>
          </a:p>
          <a:p>
            <a:pPr lvl="1"/>
            <a:r>
              <a:rPr lang="en-US" dirty="0" smtClean="0"/>
              <a:t>Altman et al., </a:t>
            </a:r>
          </a:p>
          <a:p>
            <a:pPr lvl="2"/>
            <a:r>
              <a:rPr lang="en-US" dirty="0" smtClean="0"/>
              <a:t>BMC Med 2012;10:51 and </a:t>
            </a:r>
            <a:r>
              <a:rPr lang="en-US" dirty="0" err="1" smtClean="0"/>
              <a:t>PLoS</a:t>
            </a:r>
            <a:r>
              <a:rPr lang="en-US" dirty="0" smtClean="0"/>
              <a:t> Med 2012; 9(5):e1001216</a:t>
            </a:r>
          </a:p>
          <a:p>
            <a:r>
              <a:rPr lang="en-US" dirty="0" smtClean="0"/>
              <a:t>STARD (http://www.stard-statement.org/)</a:t>
            </a:r>
          </a:p>
          <a:p>
            <a:pPr lvl="1"/>
            <a:r>
              <a:rPr lang="en-US" dirty="0" err="1" smtClean="0"/>
              <a:t>Bossuyt</a:t>
            </a:r>
            <a:r>
              <a:rPr lang="en-US" dirty="0" smtClean="0"/>
              <a:t> et al., Jan 2003 Br Med J and several others</a:t>
            </a:r>
          </a:p>
          <a:p>
            <a:r>
              <a:rPr lang="en-US" dirty="0" err="1" smtClean="0"/>
              <a:t>Ransohoff</a:t>
            </a:r>
            <a:r>
              <a:rPr lang="en-US" dirty="0" smtClean="0"/>
              <a:t>. Nat Rev Cancer 2004;4:309</a:t>
            </a:r>
            <a:endParaRPr lang="en-US" i="1" dirty="0" smtClean="0"/>
          </a:p>
          <a:p>
            <a:r>
              <a:rPr lang="en-US" dirty="0" err="1" smtClean="0"/>
              <a:t>Buyse</a:t>
            </a:r>
            <a:r>
              <a:rPr lang="en-US" dirty="0" smtClean="0"/>
              <a:t> et al., </a:t>
            </a:r>
          </a:p>
          <a:p>
            <a:pPr lvl="1"/>
            <a:r>
              <a:rPr lang="en-US" dirty="0" smtClean="0"/>
              <a:t>Nat Rev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Oncol</a:t>
            </a:r>
            <a:r>
              <a:rPr lang="en-US" dirty="0" smtClean="0"/>
              <a:t> 2010;7:309</a:t>
            </a:r>
          </a:p>
          <a:p>
            <a:pPr lvl="1"/>
            <a:r>
              <a:rPr lang="sv-SE" dirty="0" smtClean="0"/>
              <a:t>Expert Rev Mol Diagn 2011; 11(2), 171</a:t>
            </a:r>
          </a:p>
          <a:p>
            <a:r>
              <a:rPr lang="sv-SE" dirty="0" smtClean="0"/>
              <a:t>McShane &amp; Hayes, JCO 2012;30(34):4223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Biomarker Development &amp; Reporting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838200"/>
            <a:ext cx="4343400" cy="10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Sargent</a:t>
            </a:r>
            <a:r>
              <a:rPr lang="en-US" dirty="0" smtClean="0"/>
              <a:t> et al., JCO 2005;23:2020</a:t>
            </a:r>
          </a:p>
          <a:p>
            <a:r>
              <a:rPr lang="en-US" dirty="0" err="1" smtClean="0"/>
              <a:t>Hoering</a:t>
            </a:r>
            <a:r>
              <a:rPr lang="en-US" dirty="0" smtClean="0"/>
              <a:t> et al., CCR 2008;14:4358</a:t>
            </a:r>
          </a:p>
          <a:p>
            <a:r>
              <a:rPr lang="en-US" dirty="0" smtClean="0"/>
              <a:t>Clinical Trials 2010;7(5)</a:t>
            </a:r>
          </a:p>
          <a:p>
            <a:r>
              <a:rPr lang="en-US" dirty="0" err="1" smtClean="0"/>
              <a:t>Mandrekar</a:t>
            </a:r>
            <a:r>
              <a:rPr lang="en-US" dirty="0" smtClean="0"/>
              <a:t>  &amp; </a:t>
            </a:r>
            <a:r>
              <a:rPr lang="en-US" dirty="0" err="1" smtClean="0"/>
              <a:t>Sargent</a:t>
            </a:r>
            <a:endParaRPr lang="en-US" dirty="0" smtClean="0"/>
          </a:p>
          <a:p>
            <a:pPr lvl="1"/>
            <a:r>
              <a:rPr lang="en-US" dirty="0" smtClean="0"/>
              <a:t>J </a:t>
            </a:r>
            <a:r>
              <a:rPr lang="en-US" dirty="0" err="1" smtClean="0"/>
              <a:t>Thorac</a:t>
            </a:r>
            <a:r>
              <a:rPr lang="en-US" dirty="0" smtClean="0"/>
              <a:t> </a:t>
            </a:r>
            <a:r>
              <a:rPr lang="en-US" dirty="0" err="1" smtClean="0"/>
              <a:t>Oncol</a:t>
            </a:r>
            <a:r>
              <a:rPr lang="en-US" dirty="0" smtClean="0"/>
              <a:t> 2011;6:658 and </a:t>
            </a:r>
          </a:p>
          <a:p>
            <a:pPr lvl="1"/>
            <a:r>
              <a:rPr lang="en-US" dirty="0" err="1" smtClean="0"/>
              <a:t>Contemp</a:t>
            </a:r>
            <a:r>
              <a:rPr lang="en-US" dirty="0" smtClean="0"/>
              <a:t> </a:t>
            </a:r>
            <a:r>
              <a:rPr lang="en-US" dirty="0" err="1" smtClean="0"/>
              <a:t>Clin</a:t>
            </a:r>
            <a:r>
              <a:rPr lang="en-US" dirty="0" smtClean="0"/>
              <a:t> Trials </a:t>
            </a:r>
            <a:r>
              <a:rPr lang="en-US" dirty="0" err="1" smtClean="0"/>
              <a:t>epub</a:t>
            </a:r>
            <a:r>
              <a:rPr lang="en-US" dirty="0" smtClean="0"/>
              <a:t> 2013 May 8</a:t>
            </a:r>
          </a:p>
          <a:p>
            <a:r>
              <a:rPr lang="en-US" dirty="0" err="1" smtClean="0"/>
              <a:t>Freidlin</a:t>
            </a:r>
            <a:r>
              <a:rPr lang="en-US" dirty="0" smtClean="0"/>
              <a:t> et al., </a:t>
            </a:r>
          </a:p>
          <a:p>
            <a:pPr lvl="1"/>
            <a:r>
              <a:rPr lang="en-US" dirty="0" smtClean="0"/>
              <a:t>JCO 2013 Apr 8 </a:t>
            </a:r>
            <a:r>
              <a:rPr lang="en-US" dirty="0" err="1" smtClean="0"/>
              <a:t>epub</a:t>
            </a:r>
            <a:endParaRPr lang="en-US" dirty="0" smtClean="0"/>
          </a:p>
          <a:p>
            <a:pPr lvl="1"/>
            <a:r>
              <a:rPr lang="en-US" dirty="0" smtClean="0"/>
              <a:t>JCO 2012;30(26):3304</a:t>
            </a:r>
          </a:p>
          <a:p>
            <a:pPr lvl="1"/>
            <a:r>
              <a:rPr lang="en-US" dirty="0" smtClean="0"/>
              <a:t>JNCI 2010;102:152</a:t>
            </a:r>
          </a:p>
          <a:p>
            <a:r>
              <a:rPr lang="en-US" dirty="0" err="1" smtClean="0"/>
              <a:t>McShane</a:t>
            </a:r>
            <a:r>
              <a:rPr lang="en-US" dirty="0" smtClean="0"/>
              <a:t> et al, CCR 2009;15:1898</a:t>
            </a:r>
          </a:p>
          <a:p>
            <a:r>
              <a:rPr lang="en-US" dirty="0" smtClean="0"/>
              <a:t>Simon R, Stat Med 2012;31(25):3031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RCT Designs Integrating Prospective Biomarkers Validation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Levels of Evidence</a:t>
            </a:r>
          </a:p>
          <a:p>
            <a:pPr lvl="1"/>
            <a:r>
              <a:rPr lang="en-US" dirty="0" smtClean="0"/>
              <a:t>Hayes et al., JNCI 1996;88:1456</a:t>
            </a:r>
          </a:p>
          <a:p>
            <a:pPr lvl="1"/>
            <a:r>
              <a:rPr lang="en-US" dirty="0" smtClean="0"/>
              <a:t>Simon, Paik, Hayes. JNCI 2009;101:1446</a:t>
            </a:r>
          </a:p>
          <a:p>
            <a:r>
              <a:rPr lang="en-US" dirty="0" smtClean="0"/>
              <a:t>Translational Research Working Group</a:t>
            </a:r>
          </a:p>
          <a:p>
            <a:pPr lvl="1"/>
            <a:r>
              <a:rPr lang="en-US" dirty="0" err="1" smtClean="0"/>
              <a:t>Clin</a:t>
            </a:r>
            <a:r>
              <a:rPr lang="en-US" dirty="0" smtClean="0"/>
              <a:t> Cancer Res 2008;14(18) Sept 15, 2008 </a:t>
            </a:r>
          </a:p>
          <a:p>
            <a:r>
              <a:rPr lang="en-US" dirty="0" err="1" smtClean="0"/>
              <a:t>Omics</a:t>
            </a:r>
            <a:r>
              <a:rPr lang="en-US" dirty="0" smtClean="0"/>
              <a:t> classifiers </a:t>
            </a:r>
          </a:p>
          <a:p>
            <a:pPr lvl="1"/>
            <a:r>
              <a:rPr lang="en-US" dirty="0" smtClean="0"/>
              <a:t>Simon R, JCO 2005;23:7332</a:t>
            </a:r>
          </a:p>
          <a:p>
            <a:pPr lvl="1"/>
            <a:r>
              <a:rPr lang="en-US" dirty="0" smtClean="0"/>
              <a:t>Evolution of Translational  </a:t>
            </a:r>
            <a:r>
              <a:rPr lang="en-US" dirty="0" err="1" smtClean="0"/>
              <a:t>Omics</a:t>
            </a:r>
            <a:r>
              <a:rPr lang="en-US" dirty="0" smtClean="0"/>
              <a:t>: IOM, March 2012 (http://www.iom.edu/ Reports/2012/Evolution-of-Translational-Omics.aspx)</a:t>
            </a:r>
          </a:p>
          <a:p>
            <a:r>
              <a:rPr lang="en-US" dirty="0" smtClean="0"/>
              <a:t>Screening biomarker development </a:t>
            </a:r>
          </a:p>
          <a:p>
            <a:pPr lvl="1"/>
            <a:r>
              <a:rPr lang="en-US" dirty="0" err="1" smtClean="0"/>
              <a:t>Pepe</a:t>
            </a:r>
            <a:r>
              <a:rPr lang="en-US" dirty="0" smtClean="0"/>
              <a:t> et al., JNCI 2001;93(14)</a:t>
            </a:r>
          </a:p>
          <a:p>
            <a:pPr lvl="1"/>
            <a:r>
              <a:rPr lang="en-US" dirty="0" err="1" smtClean="0"/>
              <a:t>Pepe</a:t>
            </a:r>
            <a:r>
              <a:rPr lang="en-US" dirty="0" smtClean="0"/>
              <a:t> et al., JNCI 2008;100:1432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Biomarker Development: Framework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Analytic Validity</a:t>
            </a:r>
          </a:p>
          <a:p>
            <a:pPr lvl="1"/>
            <a:r>
              <a:rPr lang="en-US" dirty="0" smtClean="0"/>
              <a:t>ability to measure the </a:t>
            </a:r>
            <a:r>
              <a:rPr lang="en-US" dirty="0" err="1" smtClean="0"/>
              <a:t>analyte</a:t>
            </a:r>
            <a:r>
              <a:rPr lang="en-US" dirty="0" smtClean="0"/>
              <a:t> or genotype of interest accurately and reliably</a:t>
            </a:r>
          </a:p>
          <a:p>
            <a:r>
              <a:rPr lang="en-US" dirty="0" smtClean="0"/>
              <a:t>Clinical Validity </a:t>
            </a:r>
          </a:p>
          <a:p>
            <a:pPr lvl="1"/>
            <a:r>
              <a:rPr lang="en-US" dirty="0" smtClean="0"/>
              <a:t>ability to detect or predict the associated disorder or phenotype</a:t>
            </a:r>
          </a:p>
          <a:p>
            <a:r>
              <a:rPr lang="en-US" dirty="0" smtClean="0"/>
              <a:t>Clinical Utility</a:t>
            </a:r>
          </a:p>
          <a:p>
            <a:pPr lvl="1"/>
            <a:r>
              <a:rPr lang="en-US" dirty="0" smtClean="0"/>
              <a:t>the balance of its associated risks and benefits if it were to be introduced into clinical practice</a:t>
            </a:r>
          </a:p>
          <a:p>
            <a:pPr lvl="1"/>
            <a:r>
              <a:rPr lang="en-US" dirty="0" smtClean="0"/>
              <a:t>to be used in clinical situation, requires prospective testing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Biomarker Development: Framework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A systematic difference between what we [think we] observe and what we actually should observe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 more “haphazard” the data collection process, the more chances of bias creeping </a:t>
            </a:r>
            <a:r>
              <a:rPr lang="en-US" dirty="0" smtClean="0"/>
              <a:t>in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Example: do different labs get different results?</a:t>
            </a:r>
            <a:endParaRPr lang="en-US" dirty="0" smtClean="0"/>
          </a:p>
          <a:p>
            <a:r>
              <a:rPr lang="en-US" dirty="0" smtClean="0"/>
              <a:t>Why is bias a problem? </a:t>
            </a:r>
          </a:p>
          <a:p>
            <a:pPr lvl="1"/>
            <a:r>
              <a:rPr lang="en-US" dirty="0" smtClean="0"/>
              <a:t>Cannot be “quantified” (within a study)</a:t>
            </a:r>
          </a:p>
          <a:p>
            <a:pPr lvl="1"/>
            <a:r>
              <a:rPr lang="en-US" dirty="0" smtClean="0"/>
              <a:t>Does not diminish with increasing sample sizes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all the Rigor: Bias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303" y="990600"/>
            <a:ext cx="9043987" cy="1295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Very common: Systematic differences in subject selection and/or specimen collection between groups compared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069" y="2257112"/>
            <a:ext cx="8059863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5119048" y="2631744"/>
            <a:ext cx="3848100" cy="484241"/>
            <a:chOff x="5105400" y="3276600"/>
            <a:chExt cx="3848100" cy="484241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5400" y="3276600"/>
              <a:ext cx="3848100" cy="484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62825" y="3505200"/>
              <a:ext cx="147637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1295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Very common: Systematic differences in subject selection and/or specimen collection between groups compared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/>
              <a:t>Avoid by prospective uniform collection of specimens in single cohort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Regan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2935B-9F5E-45F2-9BC2-463F9FB2C33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Statistical Aspects of Correlative Studies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069" y="2257112"/>
            <a:ext cx="8059863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0"/>
          <p:cNvGrpSpPr/>
          <p:nvPr/>
        </p:nvGrpSpPr>
        <p:grpSpPr>
          <a:xfrm>
            <a:off x="5119048" y="2631744"/>
            <a:ext cx="3848100" cy="484241"/>
            <a:chOff x="5105400" y="3276600"/>
            <a:chExt cx="3848100" cy="484241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5400" y="3276600"/>
              <a:ext cx="3848100" cy="484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62825" y="3505200"/>
              <a:ext cx="147637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61854EB7BCC41ADDA2B74FCD91CF5" ma:contentTypeVersion="0" ma:contentTypeDescription="Create a new document." ma:contentTypeScope="" ma:versionID="77dc91402e1817ab58f20b6c76c151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AA59CF-5924-4C8B-B7A8-DC450CF1BD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4F73A65-3590-4ECE-91A0-33A50DB701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7DEA1F-DB6E-444E-8D65-3EAFE5911457}">
  <ds:schemaRefs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2821</TotalTime>
  <Words>3627</Words>
  <Application>Microsoft Office PowerPoint</Application>
  <PresentationFormat>On-screen Show (4:3)</PresentationFormat>
  <Paragraphs>587</Paragraphs>
  <Slides>46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Statistical Aspects of  Correlative Studies</vt:lpstr>
      <vt:lpstr>Goals</vt:lpstr>
      <vt:lpstr>“Correlative” does not mean you can be vague</vt:lpstr>
      <vt:lpstr>Biomarker Research</vt:lpstr>
      <vt:lpstr>Biomarker Development: Framework</vt:lpstr>
      <vt:lpstr>Biomarker Development: Framework</vt:lpstr>
      <vt:lpstr>Why all the Rigor: Bias</vt:lpstr>
      <vt:lpstr>Bias</vt:lpstr>
      <vt:lpstr>Bias</vt:lpstr>
      <vt:lpstr>Bias</vt:lpstr>
      <vt:lpstr>Over-fitting Bias: Need for Validation</vt:lpstr>
      <vt:lpstr>Rigor in Correlative Studies to Avoid Bias</vt:lpstr>
      <vt:lpstr>Correlative Objectives</vt:lpstr>
      <vt:lpstr>Correlative Design Aspects</vt:lpstr>
      <vt:lpstr>Correlative Design Aspects</vt:lpstr>
      <vt:lpstr>Correlative Measures</vt:lpstr>
      <vt:lpstr>Correlatives Analysis Plan</vt:lpstr>
      <vt:lpstr>Correlatives Power Considerations</vt:lpstr>
      <vt:lpstr>Power Considerations Example: ddMVAC</vt:lpstr>
      <vt:lpstr>ddMVAC Example: Ideal vs. Reality</vt:lpstr>
      <vt:lpstr>ddMVAC Example: Ideal vs. Reality</vt:lpstr>
      <vt:lpstr>ddMVAC Example: Ideal vs. Reality</vt:lpstr>
      <vt:lpstr>ddMVAC Example: Ideal vs. Reality</vt:lpstr>
      <vt:lpstr>Power Considerations: ddMVAC</vt:lpstr>
      <vt:lpstr>Power Considerations: ddMVAC</vt:lpstr>
      <vt:lpstr>A Few Words on Biomarker Endpoints</vt:lpstr>
      <vt:lpstr>Prognostic vs. Predictive Biomarkers</vt:lpstr>
      <vt:lpstr>Histological Tumor Grade is Prognostic</vt:lpstr>
      <vt:lpstr>ER is predictive marker of adjuvant CMF chemotherapy benefit in N- postmenopausal patients receiving tamoxifen </vt:lpstr>
      <vt:lpstr>HER2+ is prognostic in postmenopausal ER+ disease treated with adjuvant endocrine therapy, but not predictive for choice of aromatase inhibitor vs tamoxifen</vt:lpstr>
      <vt:lpstr>Randomized Designs</vt:lpstr>
      <vt:lpstr>Randomized Designs</vt:lpstr>
      <vt:lpstr>All-Comers (Unselected) Randomized Designs</vt:lpstr>
      <vt:lpstr>All-Comers (Unselected) Randomized Designs</vt:lpstr>
      <vt:lpstr>Randomized Designs</vt:lpstr>
      <vt:lpstr>Randomized Designs</vt:lpstr>
      <vt:lpstr>Randomized Designs</vt:lpstr>
      <vt:lpstr>References</vt:lpstr>
      <vt:lpstr>Biomarker Development: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Biomarker Development &amp; Reporting</vt:lpstr>
      <vt:lpstr>RCT Designs Integrating Prospective Biomarkers Validation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Aspects of  Correlative Studies</dc:title>
  <dc:creator>mmr</dc:creator>
  <cp:lastModifiedBy>Elizabeth Garrett-Mayer</cp:lastModifiedBy>
  <cp:revision>252</cp:revision>
  <dcterms:created xsi:type="dcterms:W3CDTF">2013-06-17T14:07:37Z</dcterms:created>
  <dcterms:modified xsi:type="dcterms:W3CDTF">2015-04-06T15:23:21Z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0x01010062D61854EB7BCC41ADDA2B74FCD91CF5</vt:lpwstr>
  </property>
</Properties>
</file>