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theme/themeOverride1.xml" ContentType="application/vnd.openxmlformats-officedocument.themeOverr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 id="2147483686" r:id="rId3"/>
    <p:sldMasterId id="2147483699" r:id="rId4"/>
  </p:sldMasterIdLst>
  <p:notesMasterIdLst>
    <p:notesMasterId r:id="rId31"/>
  </p:notesMasterIdLst>
  <p:sldIdLst>
    <p:sldId id="274" r:id="rId5"/>
    <p:sldId id="343" r:id="rId6"/>
    <p:sldId id="344" r:id="rId7"/>
    <p:sldId id="364" r:id="rId8"/>
    <p:sldId id="321" r:id="rId9"/>
    <p:sldId id="347" r:id="rId10"/>
    <p:sldId id="383" r:id="rId11"/>
    <p:sldId id="384" r:id="rId12"/>
    <p:sldId id="387" r:id="rId13"/>
    <p:sldId id="385" r:id="rId14"/>
    <p:sldId id="380" r:id="rId15"/>
    <p:sldId id="386" r:id="rId16"/>
    <p:sldId id="389" r:id="rId17"/>
    <p:sldId id="391" r:id="rId18"/>
    <p:sldId id="390" r:id="rId19"/>
    <p:sldId id="388" r:id="rId20"/>
    <p:sldId id="358" r:id="rId21"/>
    <p:sldId id="311" r:id="rId22"/>
    <p:sldId id="393" r:id="rId23"/>
    <p:sldId id="342" r:id="rId24"/>
    <p:sldId id="378" r:id="rId25"/>
    <p:sldId id="379" r:id="rId26"/>
    <p:sldId id="374" r:id="rId27"/>
    <p:sldId id="375" r:id="rId28"/>
    <p:sldId id="361" r:id="rId29"/>
    <p:sldId id="33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99" autoAdjust="0"/>
    <p:restoredTop sz="94660"/>
  </p:normalViewPr>
  <p:slideViewPr>
    <p:cSldViewPr>
      <p:cViewPr varScale="1">
        <p:scale>
          <a:sx n="107" d="100"/>
          <a:sy n="107" d="100"/>
        </p:scale>
        <p:origin x="-1650" y="-84"/>
      </p:cViewPr>
      <p:guideLst>
        <p:guide orient="horz" pos="576"/>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8" d="100"/>
          <a:sy n="98" d="100"/>
        </p:scale>
        <p:origin x="-350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oleObject" Target="Chart%20in%20Microsoft%20PowerPoint" TargetMode="External"/><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Institutional</c:v>
                </c:pt>
              </c:strCache>
            </c:strRef>
          </c:tx>
          <c:spPr>
            <a:solidFill>
              <a:srgbClr val="8EB4E3"/>
            </a:solidFill>
            <a:ln w="26542">
              <a:noFill/>
            </a:ln>
          </c:spPr>
          <c:invertIfNegative val="0"/>
          <c:dPt>
            <c:idx val="0"/>
            <c:invertIfNegative val="0"/>
            <c:bubble3D val="0"/>
            <c:spPr>
              <a:solidFill>
                <a:srgbClr val="8EB4E3"/>
              </a:solidFill>
              <a:ln w="13271">
                <a:solidFill>
                  <a:srgbClr val="CCFFFF"/>
                </a:solidFill>
                <a:prstDash val="solid"/>
              </a:ln>
            </c:spPr>
          </c:dPt>
          <c:dPt>
            <c:idx val="1"/>
            <c:invertIfNegative val="0"/>
            <c:bubble3D val="0"/>
            <c:spPr>
              <a:solidFill>
                <a:srgbClr val="8EB4E3"/>
              </a:solidFill>
              <a:ln w="13271">
                <a:solidFill>
                  <a:srgbClr val="99CCFF"/>
                </a:solidFill>
                <a:prstDash val="solid"/>
              </a:ln>
            </c:spPr>
          </c:dPt>
          <c:dPt>
            <c:idx val="2"/>
            <c:invertIfNegative val="0"/>
            <c:bubble3D val="0"/>
          </c:dPt>
          <c:dPt>
            <c:idx val="3"/>
            <c:invertIfNegative val="0"/>
            <c:bubble3D val="0"/>
            <c:spPr>
              <a:solidFill>
                <a:srgbClr val="8EB4E3"/>
              </a:solidFill>
              <a:ln w="13271">
                <a:solidFill>
                  <a:srgbClr val="DD0806"/>
                </a:solidFill>
                <a:prstDash val="solid"/>
              </a:ln>
            </c:spPr>
          </c:dPt>
          <c:dLbls>
            <c:spPr>
              <a:noFill/>
              <a:ln w="26542">
                <a:noFill/>
              </a:ln>
            </c:spPr>
            <c:txPr>
              <a:bodyPr/>
              <a:lstStyle/>
              <a:p>
                <a:pPr>
                  <a:defRPr sz="1461" b="1"/>
                </a:pPr>
                <a:endParaRPr lang="en-US"/>
              </a:p>
            </c:txPr>
            <c:showLegendKey val="0"/>
            <c:showVal val="1"/>
            <c:showCatName val="0"/>
            <c:showSerName val="0"/>
            <c:showPercent val="0"/>
            <c:showBubbleSize val="0"/>
            <c:showLeaderLines val="0"/>
          </c:dLbls>
          <c:cat>
            <c:numRef>
              <c:f>Sheet1!$A$2:$A$4</c:f>
              <c:numCache>
                <c:formatCode>General</c:formatCode>
                <c:ptCount val="3"/>
                <c:pt idx="0">
                  <c:v>2008</c:v>
                </c:pt>
                <c:pt idx="1">
                  <c:v>2013</c:v>
                </c:pt>
                <c:pt idx="2">
                  <c:v>2014</c:v>
                </c:pt>
              </c:numCache>
            </c:numRef>
          </c:cat>
          <c:val>
            <c:numRef>
              <c:f>Sheet1!$B$2:$B$4</c:f>
              <c:numCache>
                <c:formatCode>General</c:formatCode>
                <c:ptCount val="3"/>
                <c:pt idx="0">
                  <c:v>97</c:v>
                </c:pt>
                <c:pt idx="1">
                  <c:v>133</c:v>
                </c:pt>
                <c:pt idx="2">
                  <c:v>81</c:v>
                </c:pt>
              </c:numCache>
            </c:numRef>
          </c:val>
        </c:ser>
        <c:ser>
          <c:idx val="1"/>
          <c:order val="1"/>
          <c:tx>
            <c:strRef>
              <c:f>Sheet1!$C$1</c:f>
              <c:strCache>
                <c:ptCount val="1"/>
                <c:pt idx="0">
                  <c:v>Industry</c:v>
                </c:pt>
              </c:strCache>
            </c:strRef>
          </c:tx>
          <c:spPr>
            <a:solidFill>
              <a:srgbClr val="C0504D"/>
            </a:solidFill>
            <a:ln w="26542">
              <a:noFill/>
            </a:ln>
          </c:spPr>
          <c:invertIfNegative val="0"/>
          <c:dLbls>
            <c:spPr>
              <a:noFill/>
              <a:ln w="26542">
                <a:noFill/>
              </a:ln>
            </c:spPr>
            <c:txPr>
              <a:bodyPr/>
              <a:lstStyle/>
              <a:p>
                <a:pPr>
                  <a:defRPr sz="1461" b="1"/>
                </a:pPr>
                <a:endParaRPr lang="en-US"/>
              </a:p>
            </c:txPr>
            <c:showLegendKey val="0"/>
            <c:showVal val="1"/>
            <c:showCatName val="0"/>
            <c:showSerName val="0"/>
            <c:showPercent val="0"/>
            <c:showBubbleSize val="0"/>
            <c:showLeaderLines val="0"/>
          </c:dLbls>
          <c:cat>
            <c:numRef>
              <c:f>Sheet1!$A$2:$A$4</c:f>
              <c:numCache>
                <c:formatCode>General</c:formatCode>
                <c:ptCount val="3"/>
                <c:pt idx="0">
                  <c:v>2008</c:v>
                </c:pt>
                <c:pt idx="1">
                  <c:v>2013</c:v>
                </c:pt>
                <c:pt idx="2">
                  <c:v>2014</c:v>
                </c:pt>
              </c:numCache>
            </c:numRef>
          </c:cat>
          <c:val>
            <c:numRef>
              <c:f>Sheet1!$C$2:$C$4</c:f>
              <c:numCache>
                <c:formatCode>General</c:formatCode>
                <c:ptCount val="3"/>
                <c:pt idx="0">
                  <c:v>98</c:v>
                </c:pt>
                <c:pt idx="1">
                  <c:v>137</c:v>
                </c:pt>
                <c:pt idx="2">
                  <c:v>112</c:v>
                </c:pt>
              </c:numCache>
            </c:numRef>
          </c:val>
        </c:ser>
        <c:ser>
          <c:idx val="2"/>
          <c:order val="2"/>
          <c:tx>
            <c:strRef>
              <c:f>Sheet1!$D$1</c:f>
              <c:strCache>
                <c:ptCount val="1"/>
                <c:pt idx="0">
                  <c:v>National</c:v>
                </c:pt>
              </c:strCache>
            </c:strRef>
          </c:tx>
          <c:spPr>
            <a:solidFill>
              <a:srgbClr val="9BBB59"/>
            </a:solidFill>
            <a:ln w="26542">
              <a:noFill/>
            </a:ln>
          </c:spPr>
          <c:invertIfNegative val="0"/>
          <c:dLbls>
            <c:spPr>
              <a:noFill/>
              <a:ln w="26542">
                <a:noFill/>
              </a:ln>
            </c:spPr>
            <c:txPr>
              <a:bodyPr/>
              <a:lstStyle/>
              <a:p>
                <a:pPr>
                  <a:defRPr sz="1461" b="1"/>
                </a:pPr>
                <a:endParaRPr lang="en-US"/>
              </a:p>
            </c:txPr>
            <c:showLegendKey val="0"/>
            <c:showVal val="1"/>
            <c:showCatName val="0"/>
            <c:showSerName val="0"/>
            <c:showPercent val="0"/>
            <c:showBubbleSize val="0"/>
            <c:showLeaderLines val="0"/>
          </c:dLbls>
          <c:cat>
            <c:numRef>
              <c:f>Sheet1!$A$2:$A$4</c:f>
              <c:numCache>
                <c:formatCode>General</c:formatCode>
                <c:ptCount val="3"/>
                <c:pt idx="0">
                  <c:v>2008</c:v>
                </c:pt>
                <c:pt idx="1">
                  <c:v>2013</c:v>
                </c:pt>
                <c:pt idx="2">
                  <c:v>2014</c:v>
                </c:pt>
              </c:numCache>
            </c:numRef>
          </c:cat>
          <c:val>
            <c:numRef>
              <c:f>Sheet1!$D$2:$D$4</c:f>
              <c:numCache>
                <c:formatCode>General</c:formatCode>
                <c:ptCount val="3"/>
                <c:pt idx="0">
                  <c:v>62</c:v>
                </c:pt>
                <c:pt idx="1">
                  <c:v>70</c:v>
                </c:pt>
                <c:pt idx="2">
                  <c:v>54</c:v>
                </c:pt>
              </c:numCache>
            </c:numRef>
          </c:val>
        </c:ser>
        <c:dLbls>
          <c:showLegendKey val="0"/>
          <c:showVal val="0"/>
          <c:showCatName val="0"/>
          <c:showSerName val="0"/>
          <c:showPercent val="0"/>
          <c:showBubbleSize val="0"/>
        </c:dLbls>
        <c:gapWidth val="150"/>
        <c:overlap val="100"/>
        <c:axId val="92743552"/>
        <c:axId val="92745088"/>
      </c:barChart>
      <c:catAx>
        <c:axId val="92743552"/>
        <c:scaling>
          <c:orientation val="minMax"/>
        </c:scaling>
        <c:delete val="1"/>
        <c:axPos val="b"/>
        <c:numFmt formatCode="General" sourceLinked="1"/>
        <c:majorTickMark val="out"/>
        <c:minorTickMark val="none"/>
        <c:tickLblPos val="nextTo"/>
        <c:crossAx val="92745088"/>
        <c:crosses val="autoZero"/>
        <c:auto val="1"/>
        <c:lblAlgn val="ctr"/>
        <c:lblOffset val="100"/>
        <c:noMultiLvlLbl val="0"/>
      </c:catAx>
      <c:valAx>
        <c:axId val="92745088"/>
        <c:scaling>
          <c:orientation val="minMax"/>
        </c:scaling>
        <c:delete val="0"/>
        <c:axPos val="l"/>
        <c:majorGridlines>
          <c:spPr>
            <a:ln w="3318">
              <a:solidFill>
                <a:srgbClr val="808080"/>
              </a:solidFill>
              <a:prstDash val="solid"/>
            </a:ln>
          </c:spPr>
        </c:majorGridlines>
        <c:numFmt formatCode="General" sourceLinked="1"/>
        <c:majorTickMark val="out"/>
        <c:minorTickMark val="none"/>
        <c:tickLblPos val="nextTo"/>
        <c:spPr>
          <a:ln w="3318">
            <a:solidFill>
              <a:srgbClr val="808080"/>
            </a:solidFill>
            <a:prstDash val="solid"/>
          </a:ln>
        </c:spPr>
        <c:txPr>
          <a:bodyPr/>
          <a:lstStyle/>
          <a:p>
            <a:pPr>
              <a:defRPr sz="1461" b="1"/>
            </a:pPr>
            <a:endParaRPr lang="en-US"/>
          </a:p>
        </c:txPr>
        <c:crossAx val="92743552"/>
        <c:crosses val="autoZero"/>
        <c:crossBetween val="between"/>
      </c:valAx>
      <c:spPr>
        <a:noFill/>
        <a:ln w="25400">
          <a:noFill/>
        </a:ln>
      </c:spPr>
    </c:plotArea>
    <c:legend>
      <c:legendPos val="r"/>
      <c:layout>
        <c:manualLayout>
          <c:xMode val="edge"/>
          <c:yMode val="edge"/>
          <c:x val="0.67067191839280405"/>
          <c:y val="0.26217228464419473"/>
          <c:w val="0.3115494566611588"/>
          <c:h val="0.42000353888348224"/>
        </c:manualLayout>
      </c:layout>
      <c:overlay val="0"/>
      <c:spPr>
        <a:noFill/>
        <a:ln w="26542">
          <a:noFill/>
        </a:ln>
      </c:spPr>
      <c:txPr>
        <a:bodyPr/>
        <a:lstStyle/>
        <a:p>
          <a:pPr>
            <a:defRPr sz="1669" baseline="0"/>
          </a:pPr>
          <a:endParaRPr lang="en-US"/>
        </a:p>
      </c:txPr>
    </c:legend>
    <c:plotVisOnly val="1"/>
    <c:dispBlanksAs val="gap"/>
    <c:showDLblsOverMax val="0"/>
  </c:chart>
  <c:spPr>
    <a:noFill/>
    <a:ln>
      <a:noFill/>
    </a:ln>
  </c:spPr>
  <c:txPr>
    <a:bodyPr/>
    <a:lstStyle/>
    <a:p>
      <a:pPr>
        <a:defRPr sz="1879"/>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Column3</c:v>
                </c:pt>
              </c:strCache>
            </c:strRef>
          </c:tx>
          <c:invertIfNegative val="0"/>
          <c:dPt>
            <c:idx val="0"/>
            <c:invertIfNegative val="0"/>
            <c:bubble3D val="0"/>
            <c:spPr>
              <a:solidFill>
                <a:schemeClr val="accent1">
                  <a:lumMod val="60000"/>
                  <a:lumOff val="40000"/>
                </a:schemeClr>
              </a:solidFill>
            </c:spPr>
          </c:dPt>
          <c:dPt>
            <c:idx val="1"/>
            <c:invertIfNegative val="0"/>
            <c:bubble3D val="0"/>
            <c:spPr>
              <a:solidFill>
                <a:schemeClr val="accent2"/>
              </a:solidFill>
            </c:spPr>
          </c:dPt>
          <c:dPt>
            <c:idx val="2"/>
            <c:invertIfNegative val="0"/>
            <c:bubble3D val="0"/>
            <c:spPr>
              <a:solidFill>
                <a:schemeClr val="accent3"/>
              </a:solidFill>
            </c:spPr>
          </c:dPt>
          <c:cat>
            <c:numRef>
              <c:f>Sheet1!$A$2:$A$4</c:f>
              <c:numCache>
                <c:formatCode>General</c:formatCode>
                <c:ptCount val="3"/>
                <c:pt idx="0">
                  <c:v>2008</c:v>
                </c:pt>
                <c:pt idx="1">
                  <c:v>2013</c:v>
                </c:pt>
                <c:pt idx="2">
                  <c:v>2014</c:v>
                </c:pt>
              </c:numCache>
            </c:numRef>
          </c:cat>
          <c:val>
            <c:numRef>
              <c:f>Sheet1!$B$2:$B$4</c:f>
              <c:numCache>
                <c:formatCode>General</c:formatCode>
                <c:ptCount val="3"/>
                <c:pt idx="0">
                  <c:v>12</c:v>
                </c:pt>
                <c:pt idx="1">
                  <c:v>26</c:v>
                </c:pt>
                <c:pt idx="2">
                  <c:v>26</c:v>
                </c:pt>
              </c:numCache>
            </c:numRef>
          </c:val>
        </c:ser>
        <c:ser>
          <c:idx val="1"/>
          <c:order val="1"/>
          <c:tx>
            <c:strRef>
              <c:f>Sheet1!$C$1</c:f>
              <c:strCache>
                <c:ptCount val="1"/>
                <c:pt idx="0">
                  <c:v>Column1</c:v>
                </c:pt>
              </c:strCache>
            </c:strRef>
          </c:tx>
          <c:invertIfNegative val="0"/>
          <c:cat>
            <c:numRef>
              <c:f>Sheet1!$A$2:$A$4</c:f>
              <c:numCache>
                <c:formatCode>General</c:formatCode>
                <c:ptCount val="3"/>
                <c:pt idx="0">
                  <c:v>2008</c:v>
                </c:pt>
                <c:pt idx="1">
                  <c:v>2013</c:v>
                </c:pt>
                <c:pt idx="2">
                  <c:v>2014</c:v>
                </c:pt>
              </c:numCache>
            </c:numRef>
          </c:cat>
          <c:val>
            <c:numRef>
              <c:f>Sheet1!$C$2:$C$4</c:f>
              <c:numCache>
                <c:formatCode>General</c:formatCode>
                <c:ptCount val="3"/>
              </c:numCache>
            </c:numRef>
          </c:val>
        </c:ser>
        <c:ser>
          <c:idx val="2"/>
          <c:order val="2"/>
          <c:tx>
            <c:strRef>
              <c:f>Sheet1!$D$1</c:f>
              <c:strCache>
                <c:ptCount val="1"/>
                <c:pt idx="0">
                  <c:v>Column2</c:v>
                </c:pt>
              </c:strCache>
            </c:strRef>
          </c:tx>
          <c:invertIfNegative val="0"/>
          <c:cat>
            <c:numRef>
              <c:f>Sheet1!$A$2:$A$4</c:f>
              <c:numCache>
                <c:formatCode>General</c:formatCode>
                <c:ptCount val="3"/>
                <c:pt idx="0">
                  <c:v>2008</c:v>
                </c:pt>
                <c:pt idx="1">
                  <c:v>2013</c:v>
                </c:pt>
                <c:pt idx="2">
                  <c:v>2014</c:v>
                </c:pt>
              </c:numCache>
            </c:numRef>
          </c:cat>
          <c:val>
            <c:numRef>
              <c:f>Sheet1!$D$2:$D$4</c:f>
              <c:numCache>
                <c:formatCode>General</c:formatCode>
                <c:ptCount val="3"/>
              </c:numCache>
            </c:numRef>
          </c:val>
        </c:ser>
        <c:dLbls>
          <c:showLegendKey val="0"/>
          <c:showVal val="0"/>
          <c:showCatName val="0"/>
          <c:showSerName val="0"/>
          <c:showPercent val="0"/>
          <c:showBubbleSize val="0"/>
        </c:dLbls>
        <c:gapWidth val="150"/>
        <c:overlap val="100"/>
        <c:axId val="93325184"/>
        <c:axId val="93326720"/>
      </c:barChart>
      <c:catAx>
        <c:axId val="93325184"/>
        <c:scaling>
          <c:orientation val="minMax"/>
        </c:scaling>
        <c:delete val="0"/>
        <c:axPos val="b"/>
        <c:numFmt formatCode="General" sourceLinked="1"/>
        <c:majorTickMark val="out"/>
        <c:minorTickMark val="none"/>
        <c:tickLblPos val="nextTo"/>
        <c:txPr>
          <a:bodyPr anchor="ctr" anchorCtr="0"/>
          <a:lstStyle/>
          <a:p>
            <a:pPr>
              <a:defRPr sz="1200" b="1">
                <a:latin typeface="Arial Narrow" panose="020B0606020202030204" pitchFamily="34" charset="0"/>
                <a:cs typeface="Arial" panose="020B0604020202020204" pitchFamily="34" charset="0"/>
              </a:defRPr>
            </a:pPr>
            <a:endParaRPr lang="en-US"/>
          </a:p>
        </c:txPr>
        <c:crossAx val="93326720"/>
        <c:crosses val="autoZero"/>
        <c:auto val="1"/>
        <c:lblAlgn val="ctr"/>
        <c:lblOffset val="100"/>
        <c:noMultiLvlLbl val="0"/>
      </c:catAx>
      <c:valAx>
        <c:axId val="93326720"/>
        <c:scaling>
          <c:orientation val="minMax"/>
        </c:scaling>
        <c:delete val="0"/>
        <c:axPos val="l"/>
        <c:majorGridlines/>
        <c:numFmt formatCode="General" sourceLinked="1"/>
        <c:majorTickMark val="out"/>
        <c:minorTickMark val="none"/>
        <c:tickLblPos val="nextTo"/>
        <c:crossAx val="933251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701085659747077"/>
          <c:y val="8.9695048379123635E-2"/>
          <c:w val="0.80132247673586254"/>
          <c:h val="0.78227568581427431"/>
        </c:manualLayout>
      </c:layout>
      <c:barChart>
        <c:barDir val="col"/>
        <c:grouping val="clustered"/>
        <c:varyColors val="0"/>
        <c:ser>
          <c:idx val="0"/>
          <c:order val="0"/>
          <c:tx>
            <c:strRef>
              <c:f>Sheet1!$B$1</c:f>
              <c:strCache>
                <c:ptCount val="1"/>
                <c:pt idx="0">
                  <c:v>Column3</c:v>
                </c:pt>
              </c:strCache>
            </c:strRef>
          </c:tx>
          <c:invertIfNegative val="0"/>
          <c:dPt>
            <c:idx val="0"/>
            <c:invertIfNegative val="0"/>
            <c:bubble3D val="0"/>
            <c:spPr>
              <a:solidFill>
                <a:schemeClr val="accent1">
                  <a:lumMod val="60000"/>
                  <a:lumOff val="40000"/>
                </a:schemeClr>
              </a:solidFill>
            </c:spPr>
          </c:dPt>
          <c:dPt>
            <c:idx val="1"/>
            <c:invertIfNegative val="0"/>
            <c:bubble3D val="0"/>
            <c:spPr>
              <a:solidFill>
                <a:schemeClr val="accent2"/>
              </a:solidFill>
            </c:spPr>
          </c:dPt>
          <c:dPt>
            <c:idx val="2"/>
            <c:invertIfNegative val="0"/>
            <c:bubble3D val="0"/>
            <c:spPr>
              <a:solidFill>
                <a:schemeClr val="accent3"/>
              </a:solidFill>
            </c:spPr>
          </c:dPt>
          <c:cat>
            <c:numRef>
              <c:f>Sheet1!$A$2:$A$4</c:f>
              <c:numCache>
                <c:formatCode>General</c:formatCode>
                <c:ptCount val="3"/>
                <c:pt idx="0">
                  <c:v>2008</c:v>
                </c:pt>
                <c:pt idx="1">
                  <c:v>2013</c:v>
                </c:pt>
                <c:pt idx="2">
                  <c:v>2014</c:v>
                </c:pt>
              </c:numCache>
            </c:numRef>
          </c:cat>
          <c:val>
            <c:numRef>
              <c:f>Sheet1!$B$2:$B$4</c:f>
              <c:numCache>
                <c:formatCode>General</c:formatCode>
                <c:ptCount val="3"/>
                <c:pt idx="0">
                  <c:v>48</c:v>
                </c:pt>
                <c:pt idx="1">
                  <c:v>63</c:v>
                </c:pt>
                <c:pt idx="2">
                  <c:v>51</c:v>
                </c:pt>
              </c:numCache>
            </c:numRef>
          </c:val>
        </c:ser>
        <c:ser>
          <c:idx val="1"/>
          <c:order val="1"/>
          <c:tx>
            <c:strRef>
              <c:f>Sheet1!$C$1</c:f>
              <c:strCache>
                <c:ptCount val="1"/>
                <c:pt idx="0">
                  <c:v>Column1</c:v>
                </c:pt>
              </c:strCache>
            </c:strRef>
          </c:tx>
          <c:invertIfNegative val="0"/>
          <c:cat>
            <c:numRef>
              <c:f>Sheet1!$A$2:$A$4</c:f>
              <c:numCache>
                <c:formatCode>General</c:formatCode>
                <c:ptCount val="3"/>
                <c:pt idx="0">
                  <c:v>2008</c:v>
                </c:pt>
                <c:pt idx="1">
                  <c:v>2013</c:v>
                </c:pt>
                <c:pt idx="2">
                  <c:v>2014</c:v>
                </c:pt>
              </c:numCache>
            </c:numRef>
          </c:cat>
          <c:val>
            <c:numRef>
              <c:f>Sheet1!$C$2:$C$4</c:f>
              <c:numCache>
                <c:formatCode>General</c:formatCode>
                <c:ptCount val="3"/>
              </c:numCache>
            </c:numRef>
          </c:val>
        </c:ser>
        <c:ser>
          <c:idx val="2"/>
          <c:order val="2"/>
          <c:tx>
            <c:strRef>
              <c:f>Sheet1!$D$1</c:f>
              <c:strCache>
                <c:ptCount val="1"/>
                <c:pt idx="0">
                  <c:v>Column2</c:v>
                </c:pt>
              </c:strCache>
            </c:strRef>
          </c:tx>
          <c:invertIfNegative val="0"/>
          <c:cat>
            <c:numRef>
              <c:f>Sheet1!$A$2:$A$4</c:f>
              <c:numCache>
                <c:formatCode>General</c:formatCode>
                <c:ptCount val="3"/>
                <c:pt idx="0">
                  <c:v>2008</c:v>
                </c:pt>
                <c:pt idx="1">
                  <c:v>2013</c:v>
                </c:pt>
                <c:pt idx="2">
                  <c:v>2014</c:v>
                </c:pt>
              </c:numCache>
            </c:numRef>
          </c:cat>
          <c:val>
            <c:numRef>
              <c:f>Sheet1!$D$2:$D$4</c:f>
              <c:numCache>
                <c:formatCode>General</c:formatCode>
                <c:ptCount val="3"/>
              </c:numCache>
            </c:numRef>
          </c:val>
        </c:ser>
        <c:dLbls>
          <c:showLegendKey val="0"/>
          <c:showVal val="0"/>
          <c:showCatName val="0"/>
          <c:showSerName val="0"/>
          <c:showPercent val="0"/>
          <c:showBubbleSize val="0"/>
        </c:dLbls>
        <c:gapWidth val="150"/>
        <c:axId val="93398528"/>
        <c:axId val="93400064"/>
      </c:barChart>
      <c:catAx>
        <c:axId val="93398528"/>
        <c:scaling>
          <c:orientation val="minMax"/>
        </c:scaling>
        <c:delete val="0"/>
        <c:axPos val="b"/>
        <c:numFmt formatCode="General" sourceLinked="1"/>
        <c:majorTickMark val="out"/>
        <c:minorTickMark val="none"/>
        <c:tickLblPos val="nextTo"/>
        <c:txPr>
          <a:bodyPr anchor="ctr" anchorCtr="0"/>
          <a:lstStyle/>
          <a:p>
            <a:pPr>
              <a:defRPr sz="1200" b="1">
                <a:latin typeface="Arial Narrow" panose="020B0606020202030204" pitchFamily="34" charset="0"/>
                <a:cs typeface="Arial" panose="020B0604020202020204" pitchFamily="34" charset="0"/>
              </a:defRPr>
            </a:pPr>
            <a:endParaRPr lang="en-US"/>
          </a:p>
        </c:txPr>
        <c:crossAx val="93400064"/>
        <c:crosses val="autoZero"/>
        <c:auto val="1"/>
        <c:lblAlgn val="ctr"/>
        <c:lblOffset val="100"/>
        <c:noMultiLvlLbl val="0"/>
      </c:catAx>
      <c:valAx>
        <c:axId val="93400064"/>
        <c:scaling>
          <c:orientation val="minMax"/>
        </c:scaling>
        <c:delete val="0"/>
        <c:axPos val="l"/>
        <c:majorGridlines/>
        <c:numFmt formatCode="General" sourceLinked="1"/>
        <c:majorTickMark val="out"/>
        <c:minorTickMark val="none"/>
        <c:tickLblPos val="nextTo"/>
        <c:crossAx val="93398528"/>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stacked"/>
        <c:varyColors val="0"/>
        <c:ser>
          <c:idx val="0"/>
          <c:order val="0"/>
          <c:tx>
            <c:strRef>
              <c:f>'[Chart in Microsoft PowerPoint]2011'!$A$2</c:f>
              <c:strCache>
                <c:ptCount val="1"/>
                <c:pt idx="0">
                  <c:v>BMT/Heme</c:v>
                </c:pt>
              </c:strCache>
            </c:strRef>
          </c:tx>
          <c:invertIfNegative val="0"/>
          <c:cat>
            <c:numRef>
              <c:f>'[Chart in Microsoft PowerPoint]2011'!$B$1:$E$1</c:f>
              <c:numCache>
                <c:formatCode>General</c:formatCode>
                <c:ptCount val="4"/>
                <c:pt idx="0">
                  <c:v>2008</c:v>
                </c:pt>
                <c:pt idx="1">
                  <c:v>2012</c:v>
                </c:pt>
                <c:pt idx="2">
                  <c:v>2013</c:v>
                </c:pt>
                <c:pt idx="3">
                  <c:v>2014</c:v>
                </c:pt>
              </c:numCache>
            </c:numRef>
          </c:cat>
          <c:val>
            <c:numRef>
              <c:f>'[Chart in Microsoft PowerPoint]2011'!$B$2:$E$2</c:f>
              <c:numCache>
                <c:formatCode>General</c:formatCode>
                <c:ptCount val="4"/>
                <c:pt idx="0">
                  <c:v>78</c:v>
                </c:pt>
                <c:pt idx="1">
                  <c:v>111</c:v>
                </c:pt>
                <c:pt idx="2">
                  <c:v>101</c:v>
                </c:pt>
                <c:pt idx="3">
                  <c:v>68</c:v>
                </c:pt>
              </c:numCache>
            </c:numRef>
          </c:val>
        </c:ser>
        <c:ser>
          <c:idx val="1"/>
          <c:order val="1"/>
          <c:tx>
            <c:strRef>
              <c:f>'[Chart in Microsoft PowerPoint]2011'!$A$3</c:f>
              <c:strCache>
                <c:ptCount val="1"/>
                <c:pt idx="0">
                  <c:v>Breast</c:v>
                </c:pt>
              </c:strCache>
            </c:strRef>
          </c:tx>
          <c:invertIfNegative val="0"/>
          <c:cat>
            <c:numRef>
              <c:f>'[Chart in Microsoft PowerPoint]2011'!$B$1:$E$1</c:f>
              <c:numCache>
                <c:formatCode>General</c:formatCode>
                <c:ptCount val="4"/>
                <c:pt idx="0">
                  <c:v>2008</c:v>
                </c:pt>
                <c:pt idx="1">
                  <c:v>2012</c:v>
                </c:pt>
                <c:pt idx="2">
                  <c:v>2013</c:v>
                </c:pt>
                <c:pt idx="3">
                  <c:v>2014</c:v>
                </c:pt>
              </c:numCache>
            </c:numRef>
          </c:cat>
          <c:val>
            <c:numRef>
              <c:f>'[Chart in Microsoft PowerPoint]2011'!$B$3:$E$3</c:f>
              <c:numCache>
                <c:formatCode>General</c:formatCode>
                <c:ptCount val="4"/>
                <c:pt idx="0">
                  <c:v>21</c:v>
                </c:pt>
                <c:pt idx="1">
                  <c:v>30</c:v>
                </c:pt>
                <c:pt idx="2">
                  <c:v>27</c:v>
                </c:pt>
                <c:pt idx="3">
                  <c:v>21</c:v>
                </c:pt>
              </c:numCache>
            </c:numRef>
          </c:val>
        </c:ser>
        <c:ser>
          <c:idx val="2"/>
          <c:order val="2"/>
          <c:tx>
            <c:strRef>
              <c:f>'[Chart in Microsoft PowerPoint]2011'!$A$4</c:f>
              <c:strCache>
                <c:ptCount val="1"/>
                <c:pt idx="0">
                  <c:v>Melanoma</c:v>
                </c:pt>
              </c:strCache>
            </c:strRef>
          </c:tx>
          <c:invertIfNegative val="0"/>
          <c:cat>
            <c:numRef>
              <c:f>'[Chart in Microsoft PowerPoint]2011'!$B$1:$E$1</c:f>
              <c:numCache>
                <c:formatCode>General</c:formatCode>
                <c:ptCount val="4"/>
                <c:pt idx="0">
                  <c:v>2008</c:v>
                </c:pt>
                <c:pt idx="1">
                  <c:v>2012</c:v>
                </c:pt>
                <c:pt idx="2">
                  <c:v>2013</c:v>
                </c:pt>
                <c:pt idx="3">
                  <c:v>2014</c:v>
                </c:pt>
              </c:numCache>
            </c:numRef>
          </c:cat>
          <c:val>
            <c:numRef>
              <c:f>'[Chart in Microsoft PowerPoint]2011'!$B$4:$E$4</c:f>
              <c:numCache>
                <c:formatCode>General</c:formatCode>
                <c:ptCount val="4"/>
                <c:pt idx="0">
                  <c:v>5</c:v>
                </c:pt>
                <c:pt idx="1">
                  <c:v>0</c:v>
                </c:pt>
                <c:pt idx="2">
                  <c:v>1</c:v>
                </c:pt>
                <c:pt idx="3">
                  <c:v>6</c:v>
                </c:pt>
              </c:numCache>
            </c:numRef>
          </c:val>
        </c:ser>
        <c:ser>
          <c:idx val="3"/>
          <c:order val="3"/>
          <c:tx>
            <c:strRef>
              <c:f>'[Chart in Microsoft PowerPoint]2011'!$A$5</c:f>
              <c:strCache>
                <c:ptCount val="1"/>
                <c:pt idx="0">
                  <c:v>GI</c:v>
                </c:pt>
              </c:strCache>
            </c:strRef>
          </c:tx>
          <c:invertIfNegative val="0"/>
          <c:cat>
            <c:numRef>
              <c:f>'[Chart in Microsoft PowerPoint]2011'!$B$1:$E$1</c:f>
              <c:numCache>
                <c:formatCode>General</c:formatCode>
                <c:ptCount val="4"/>
                <c:pt idx="0">
                  <c:v>2008</c:v>
                </c:pt>
                <c:pt idx="1">
                  <c:v>2012</c:v>
                </c:pt>
                <c:pt idx="2">
                  <c:v>2013</c:v>
                </c:pt>
                <c:pt idx="3">
                  <c:v>2014</c:v>
                </c:pt>
              </c:numCache>
            </c:numRef>
          </c:cat>
          <c:val>
            <c:numRef>
              <c:f>'[Chart in Microsoft PowerPoint]2011'!$B$5:$E$5</c:f>
              <c:numCache>
                <c:formatCode>General</c:formatCode>
                <c:ptCount val="4"/>
                <c:pt idx="0">
                  <c:v>18</c:v>
                </c:pt>
                <c:pt idx="1">
                  <c:v>35</c:v>
                </c:pt>
                <c:pt idx="2">
                  <c:v>38</c:v>
                </c:pt>
                <c:pt idx="3">
                  <c:v>20</c:v>
                </c:pt>
              </c:numCache>
            </c:numRef>
          </c:val>
        </c:ser>
        <c:ser>
          <c:idx val="4"/>
          <c:order val="4"/>
          <c:tx>
            <c:strRef>
              <c:f>'[Chart in Microsoft PowerPoint]2011'!$A$6</c:f>
              <c:strCache>
                <c:ptCount val="1"/>
                <c:pt idx="0">
                  <c:v>GU</c:v>
                </c:pt>
              </c:strCache>
            </c:strRef>
          </c:tx>
          <c:invertIfNegative val="0"/>
          <c:cat>
            <c:numRef>
              <c:f>'[Chart in Microsoft PowerPoint]2011'!$B$1:$E$1</c:f>
              <c:numCache>
                <c:formatCode>General</c:formatCode>
                <c:ptCount val="4"/>
                <c:pt idx="0">
                  <c:v>2008</c:v>
                </c:pt>
                <c:pt idx="1">
                  <c:v>2012</c:v>
                </c:pt>
                <c:pt idx="2">
                  <c:v>2013</c:v>
                </c:pt>
                <c:pt idx="3">
                  <c:v>2014</c:v>
                </c:pt>
              </c:numCache>
            </c:numRef>
          </c:cat>
          <c:val>
            <c:numRef>
              <c:f>'[Chart in Microsoft PowerPoint]2011'!$B$6:$E$6</c:f>
              <c:numCache>
                <c:formatCode>General</c:formatCode>
                <c:ptCount val="4"/>
                <c:pt idx="0">
                  <c:v>45</c:v>
                </c:pt>
                <c:pt idx="1">
                  <c:v>58</c:v>
                </c:pt>
                <c:pt idx="2">
                  <c:v>55</c:v>
                </c:pt>
                <c:pt idx="3">
                  <c:v>61</c:v>
                </c:pt>
              </c:numCache>
            </c:numRef>
          </c:val>
        </c:ser>
        <c:ser>
          <c:idx val="5"/>
          <c:order val="5"/>
          <c:tx>
            <c:strRef>
              <c:f>'[Chart in Microsoft PowerPoint]2011'!$A$7</c:f>
              <c:strCache>
                <c:ptCount val="1"/>
                <c:pt idx="0">
                  <c:v>Gyn</c:v>
                </c:pt>
              </c:strCache>
            </c:strRef>
          </c:tx>
          <c:invertIfNegative val="0"/>
          <c:cat>
            <c:numRef>
              <c:f>'[Chart in Microsoft PowerPoint]2011'!$B$1:$E$1</c:f>
              <c:numCache>
                <c:formatCode>General</c:formatCode>
                <c:ptCount val="4"/>
                <c:pt idx="0">
                  <c:v>2008</c:v>
                </c:pt>
                <c:pt idx="1">
                  <c:v>2012</c:v>
                </c:pt>
                <c:pt idx="2">
                  <c:v>2013</c:v>
                </c:pt>
                <c:pt idx="3">
                  <c:v>2014</c:v>
                </c:pt>
              </c:numCache>
            </c:numRef>
          </c:cat>
          <c:val>
            <c:numRef>
              <c:f>'[Chart in Microsoft PowerPoint]2011'!$B$7:$E$7</c:f>
              <c:numCache>
                <c:formatCode>General</c:formatCode>
                <c:ptCount val="4"/>
                <c:pt idx="0">
                  <c:v>3</c:v>
                </c:pt>
                <c:pt idx="1">
                  <c:v>0</c:v>
                </c:pt>
                <c:pt idx="2">
                  <c:v>9</c:v>
                </c:pt>
                <c:pt idx="3">
                  <c:v>3</c:v>
                </c:pt>
              </c:numCache>
            </c:numRef>
          </c:val>
        </c:ser>
        <c:ser>
          <c:idx val="6"/>
          <c:order val="6"/>
          <c:tx>
            <c:strRef>
              <c:f>'[Chart in Microsoft PowerPoint]2011'!$A$8</c:f>
              <c:strCache>
                <c:ptCount val="1"/>
                <c:pt idx="0">
                  <c:v>H&amp;N</c:v>
                </c:pt>
              </c:strCache>
            </c:strRef>
          </c:tx>
          <c:invertIfNegative val="0"/>
          <c:cat>
            <c:numRef>
              <c:f>'[Chart in Microsoft PowerPoint]2011'!$B$1:$E$1</c:f>
              <c:numCache>
                <c:formatCode>General</c:formatCode>
                <c:ptCount val="4"/>
                <c:pt idx="0">
                  <c:v>2008</c:v>
                </c:pt>
                <c:pt idx="1">
                  <c:v>2012</c:v>
                </c:pt>
                <c:pt idx="2">
                  <c:v>2013</c:v>
                </c:pt>
                <c:pt idx="3">
                  <c:v>2014</c:v>
                </c:pt>
              </c:numCache>
            </c:numRef>
          </c:cat>
          <c:val>
            <c:numRef>
              <c:f>'[Chart in Microsoft PowerPoint]2011'!$B$8:$E$8</c:f>
              <c:numCache>
                <c:formatCode>General</c:formatCode>
                <c:ptCount val="4"/>
                <c:pt idx="0">
                  <c:v>19</c:v>
                </c:pt>
                <c:pt idx="1">
                  <c:v>43</c:v>
                </c:pt>
                <c:pt idx="2">
                  <c:v>31</c:v>
                </c:pt>
                <c:pt idx="3">
                  <c:v>8</c:v>
                </c:pt>
              </c:numCache>
            </c:numRef>
          </c:val>
        </c:ser>
        <c:ser>
          <c:idx val="7"/>
          <c:order val="7"/>
          <c:tx>
            <c:strRef>
              <c:f>'[Chart in Microsoft PowerPoint]2011'!$A$9</c:f>
              <c:strCache>
                <c:ptCount val="1"/>
                <c:pt idx="0">
                  <c:v>Neuro</c:v>
                </c:pt>
              </c:strCache>
            </c:strRef>
          </c:tx>
          <c:invertIfNegative val="0"/>
          <c:cat>
            <c:numRef>
              <c:f>'[Chart in Microsoft PowerPoint]2011'!$B$1:$E$1</c:f>
              <c:numCache>
                <c:formatCode>General</c:formatCode>
                <c:ptCount val="4"/>
                <c:pt idx="0">
                  <c:v>2008</c:v>
                </c:pt>
                <c:pt idx="1">
                  <c:v>2012</c:v>
                </c:pt>
                <c:pt idx="2">
                  <c:v>2013</c:v>
                </c:pt>
                <c:pt idx="3">
                  <c:v>2014</c:v>
                </c:pt>
              </c:numCache>
            </c:numRef>
          </c:cat>
          <c:val>
            <c:numRef>
              <c:f>'[Chart in Microsoft PowerPoint]2011'!$B$9:$E$9</c:f>
              <c:numCache>
                <c:formatCode>General</c:formatCode>
                <c:ptCount val="4"/>
                <c:pt idx="0">
                  <c:v>5</c:v>
                </c:pt>
                <c:pt idx="1">
                  <c:v>35</c:v>
                </c:pt>
                <c:pt idx="2">
                  <c:v>38</c:v>
                </c:pt>
                <c:pt idx="3">
                  <c:v>9</c:v>
                </c:pt>
              </c:numCache>
            </c:numRef>
          </c:val>
        </c:ser>
        <c:ser>
          <c:idx val="8"/>
          <c:order val="8"/>
          <c:tx>
            <c:strRef>
              <c:f>'[Chart in Microsoft PowerPoint]2011'!$A$10</c:f>
              <c:strCache>
                <c:ptCount val="1"/>
                <c:pt idx="0">
                  <c:v>Sarcoma</c:v>
                </c:pt>
              </c:strCache>
            </c:strRef>
          </c:tx>
          <c:invertIfNegative val="0"/>
          <c:cat>
            <c:numRef>
              <c:f>'[Chart in Microsoft PowerPoint]2011'!$B$1:$E$1</c:f>
              <c:numCache>
                <c:formatCode>General</c:formatCode>
                <c:ptCount val="4"/>
                <c:pt idx="0">
                  <c:v>2008</c:v>
                </c:pt>
                <c:pt idx="1">
                  <c:v>2012</c:v>
                </c:pt>
                <c:pt idx="2">
                  <c:v>2013</c:v>
                </c:pt>
                <c:pt idx="3">
                  <c:v>2014</c:v>
                </c:pt>
              </c:numCache>
            </c:numRef>
          </c:cat>
          <c:val>
            <c:numRef>
              <c:f>'[Chart in Microsoft PowerPoint]2011'!$B$10:$E$10</c:f>
              <c:numCache>
                <c:formatCode>General</c:formatCode>
                <c:ptCount val="4"/>
                <c:pt idx="0">
                  <c:v>13</c:v>
                </c:pt>
                <c:pt idx="1">
                  <c:v>14</c:v>
                </c:pt>
                <c:pt idx="2">
                  <c:v>21</c:v>
                </c:pt>
                <c:pt idx="3">
                  <c:v>9</c:v>
                </c:pt>
              </c:numCache>
            </c:numRef>
          </c:val>
        </c:ser>
        <c:ser>
          <c:idx val="9"/>
          <c:order val="9"/>
          <c:tx>
            <c:strRef>
              <c:f>'[Chart in Microsoft PowerPoint]2011'!$A$11</c:f>
              <c:strCache>
                <c:ptCount val="1"/>
                <c:pt idx="0">
                  <c:v>Thoracic</c:v>
                </c:pt>
              </c:strCache>
            </c:strRef>
          </c:tx>
          <c:invertIfNegative val="0"/>
          <c:cat>
            <c:numRef>
              <c:f>'[Chart in Microsoft PowerPoint]2011'!$B$1:$E$1</c:f>
              <c:numCache>
                <c:formatCode>General</c:formatCode>
                <c:ptCount val="4"/>
                <c:pt idx="0">
                  <c:v>2008</c:v>
                </c:pt>
                <c:pt idx="1">
                  <c:v>2012</c:v>
                </c:pt>
                <c:pt idx="2">
                  <c:v>2013</c:v>
                </c:pt>
                <c:pt idx="3">
                  <c:v>2014</c:v>
                </c:pt>
              </c:numCache>
            </c:numRef>
          </c:cat>
          <c:val>
            <c:numRef>
              <c:f>'[Chart in Microsoft PowerPoint]2011'!$B$11:$E$11</c:f>
              <c:numCache>
                <c:formatCode>General</c:formatCode>
                <c:ptCount val="4"/>
                <c:pt idx="0">
                  <c:v>7</c:v>
                </c:pt>
                <c:pt idx="1">
                  <c:v>20</c:v>
                </c:pt>
                <c:pt idx="2">
                  <c:v>5</c:v>
                </c:pt>
                <c:pt idx="3">
                  <c:v>23</c:v>
                </c:pt>
              </c:numCache>
            </c:numRef>
          </c:val>
        </c:ser>
        <c:ser>
          <c:idx val="10"/>
          <c:order val="10"/>
          <c:tx>
            <c:strRef>
              <c:f>'[Chart in Microsoft PowerPoint]2011'!$A$12</c:f>
              <c:strCache>
                <c:ptCount val="1"/>
                <c:pt idx="0">
                  <c:v>Peds</c:v>
                </c:pt>
              </c:strCache>
            </c:strRef>
          </c:tx>
          <c:invertIfNegative val="0"/>
          <c:cat>
            <c:numRef>
              <c:f>'[Chart in Microsoft PowerPoint]2011'!$B$1:$E$1</c:f>
              <c:numCache>
                <c:formatCode>General</c:formatCode>
                <c:ptCount val="4"/>
                <c:pt idx="0">
                  <c:v>2008</c:v>
                </c:pt>
                <c:pt idx="1">
                  <c:v>2012</c:v>
                </c:pt>
                <c:pt idx="2">
                  <c:v>2013</c:v>
                </c:pt>
                <c:pt idx="3">
                  <c:v>2014</c:v>
                </c:pt>
              </c:numCache>
            </c:numRef>
          </c:cat>
          <c:val>
            <c:numRef>
              <c:f>'[Chart in Microsoft PowerPoint]2011'!$B$12:$E$12</c:f>
              <c:numCache>
                <c:formatCode>General</c:formatCode>
                <c:ptCount val="4"/>
                <c:pt idx="0">
                  <c:v>17</c:v>
                </c:pt>
                <c:pt idx="1">
                  <c:v>9</c:v>
                </c:pt>
                <c:pt idx="2">
                  <c:v>14</c:v>
                </c:pt>
                <c:pt idx="3">
                  <c:v>18</c:v>
                </c:pt>
              </c:numCache>
            </c:numRef>
          </c:val>
        </c:ser>
        <c:dLbls>
          <c:showLegendKey val="0"/>
          <c:showVal val="0"/>
          <c:showCatName val="0"/>
          <c:showSerName val="0"/>
          <c:showPercent val="0"/>
          <c:showBubbleSize val="0"/>
        </c:dLbls>
        <c:gapWidth val="150"/>
        <c:overlap val="100"/>
        <c:axId val="90266240"/>
        <c:axId val="90292608"/>
      </c:barChart>
      <c:catAx>
        <c:axId val="90266240"/>
        <c:scaling>
          <c:orientation val="minMax"/>
        </c:scaling>
        <c:delete val="0"/>
        <c:axPos val="b"/>
        <c:numFmt formatCode="General" sourceLinked="1"/>
        <c:majorTickMark val="out"/>
        <c:minorTickMark val="none"/>
        <c:tickLblPos val="nextTo"/>
        <c:txPr>
          <a:bodyPr/>
          <a:lstStyle/>
          <a:p>
            <a:pPr>
              <a:defRPr sz="1400" b="1"/>
            </a:pPr>
            <a:endParaRPr lang="en-US"/>
          </a:p>
        </c:txPr>
        <c:crossAx val="90292608"/>
        <c:crosses val="autoZero"/>
        <c:auto val="1"/>
        <c:lblAlgn val="ctr"/>
        <c:lblOffset val="100"/>
        <c:noMultiLvlLbl val="0"/>
      </c:catAx>
      <c:valAx>
        <c:axId val="90292608"/>
        <c:scaling>
          <c:orientation val="minMax"/>
        </c:scaling>
        <c:delete val="0"/>
        <c:axPos val="l"/>
        <c:majorGridlines/>
        <c:numFmt formatCode="General" sourceLinked="1"/>
        <c:majorTickMark val="out"/>
        <c:minorTickMark val="none"/>
        <c:tickLblPos val="nextTo"/>
        <c:crossAx val="90266240"/>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Surg Onc</c:v>
                </c:pt>
              </c:strCache>
            </c:strRef>
          </c:tx>
          <c:invertIfNegative val="0"/>
          <c:cat>
            <c:numRef>
              <c:f>Sheet1!$A$2:$A$5</c:f>
              <c:numCache>
                <c:formatCode>General</c:formatCode>
                <c:ptCount val="4"/>
                <c:pt idx="0">
                  <c:v>2008</c:v>
                </c:pt>
                <c:pt idx="1">
                  <c:v>2012</c:v>
                </c:pt>
                <c:pt idx="2">
                  <c:v>2013</c:v>
                </c:pt>
                <c:pt idx="3">
                  <c:v>2014</c:v>
                </c:pt>
              </c:numCache>
            </c:numRef>
          </c:cat>
          <c:val>
            <c:numRef>
              <c:f>Sheet1!$B$2:$B$5</c:f>
              <c:numCache>
                <c:formatCode>General</c:formatCode>
                <c:ptCount val="4"/>
                <c:pt idx="0">
                  <c:v>10</c:v>
                </c:pt>
                <c:pt idx="1">
                  <c:v>2</c:v>
                </c:pt>
                <c:pt idx="2">
                  <c:v>4</c:v>
                </c:pt>
                <c:pt idx="3">
                  <c:v>2</c:v>
                </c:pt>
              </c:numCache>
            </c:numRef>
          </c:val>
        </c:ser>
        <c:ser>
          <c:idx val="1"/>
          <c:order val="1"/>
          <c:tx>
            <c:strRef>
              <c:f>Sheet1!$C$1</c:f>
              <c:strCache>
                <c:ptCount val="1"/>
                <c:pt idx="0">
                  <c:v>Rad Onc</c:v>
                </c:pt>
              </c:strCache>
            </c:strRef>
          </c:tx>
          <c:invertIfNegative val="0"/>
          <c:cat>
            <c:numRef>
              <c:f>Sheet1!$A$2:$A$5</c:f>
              <c:numCache>
                <c:formatCode>General</c:formatCode>
                <c:ptCount val="4"/>
                <c:pt idx="0">
                  <c:v>2008</c:v>
                </c:pt>
                <c:pt idx="1">
                  <c:v>2012</c:v>
                </c:pt>
                <c:pt idx="2">
                  <c:v>2013</c:v>
                </c:pt>
                <c:pt idx="3">
                  <c:v>2014</c:v>
                </c:pt>
              </c:numCache>
            </c:numRef>
          </c:cat>
          <c:val>
            <c:numRef>
              <c:f>Sheet1!$C$2:$C$5</c:f>
              <c:numCache>
                <c:formatCode>General</c:formatCode>
                <c:ptCount val="4"/>
                <c:pt idx="0">
                  <c:v>20</c:v>
                </c:pt>
                <c:pt idx="1">
                  <c:v>26</c:v>
                </c:pt>
                <c:pt idx="2">
                  <c:v>36</c:v>
                </c:pt>
                <c:pt idx="3">
                  <c:v>38</c:v>
                </c:pt>
              </c:numCache>
            </c:numRef>
          </c:val>
        </c:ser>
        <c:ser>
          <c:idx val="2"/>
          <c:order val="2"/>
          <c:tx>
            <c:strRef>
              <c:f>Sheet1!$D$1</c:f>
              <c:strCache>
                <c:ptCount val="1"/>
                <c:pt idx="0">
                  <c:v>Med Onc</c:v>
                </c:pt>
              </c:strCache>
            </c:strRef>
          </c:tx>
          <c:invertIfNegative val="0"/>
          <c:cat>
            <c:numRef>
              <c:f>Sheet1!$A$2:$A$5</c:f>
              <c:numCache>
                <c:formatCode>General</c:formatCode>
                <c:ptCount val="4"/>
                <c:pt idx="0">
                  <c:v>2008</c:v>
                </c:pt>
                <c:pt idx="1">
                  <c:v>2012</c:v>
                </c:pt>
                <c:pt idx="2">
                  <c:v>2013</c:v>
                </c:pt>
                <c:pt idx="3">
                  <c:v>2014</c:v>
                </c:pt>
              </c:numCache>
            </c:numRef>
          </c:cat>
          <c:val>
            <c:numRef>
              <c:f>Sheet1!$D$2:$D$5</c:f>
              <c:numCache>
                <c:formatCode>General</c:formatCode>
                <c:ptCount val="4"/>
                <c:pt idx="0">
                  <c:v>213</c:v>
                </c:pt>
                <c:pt idx="1">
                  <c:v>307</c:v>
                </c:pt>
                <c:pt idx="2">
                  <c:v>273</c:v>
                </c:pt>
                <c:pt idx="3">
                  <c:v>184</c:v>
                </c:pt>
              </c:numCache>
            </c:numRef>
          </c:val>
        </c:ser>
        <c:ser>
          <c:idx val="3"/>
          <c:order val="3"/>
          <c:tx>
            <c:strRef>
              <c:f>Sheet1!$E$1</c:f>
              <c:strCache>
                <c:ptCount val="1"/>
                <c:pt idx="0">
                  <c:v>Other</c:v>
                </c:pt>
              </c:strCache>
            </c:strRef>
          </c:tx>
          <c:invertIfNegative val="0"/>
          <c:cat>
            <c:numRef>
              <c:f>Sheet1!$A$2:$A$5</c:f>
              <c:numCache>
                <c:formatCode>General</c:formatCode>
                <c:ptCount val="4"/>
                <c:pt idx="0">
                  <c:v>2008</c:v>
                </c:pt>
                <c:pt idx="1">
                  <c:v>2012</c:v>
                </c:pt>
                <c:pt idx="2">
                  <c:v>2013</c:v>
                </c:pt>
                <c:pt idx="3">
                  <c:v>2014</c:v>
                </c:pt>
              </c:numCache>
            </c:numRef>
          </c:cat>
          <c:val>
            <c:numRef>
              <c:f>Sheet1!$E$2:$E$5</c:f>
              <c:numCache>
                <c:formatCode>General</c:formatCode>
                <c:ptCount val="4"/>
                <c:pt idx="0">
                  <c:v>14</c:v>
                </c:pt>
                <c:pt idx="1">
                  <c:v>32</c:v>
                </c:pt>
                <c:pt idx="2">
                  <c:v>27</c:v>
                </c:pt>
                <c:pt idx="3">
                  <c:v>23</c:v>
                </c:pt>
              </c:numCache>
            </c:numRef>
          </c:val>
        </c:ser>
        <c:dLbls>
          <c:showLegendKey val="0"/>
          <c:showVal val="0"/>
          <c:showCatName val="0"/>
          <c:showSerName val="0"/>
          <c:showPercent val="0"/>
          <c:showBubbleSize val="0"/>
        </c:dLbls>
        <c:gapWidth val="150"/>
        <c:overlap val="100"/>
        <c:axId val="83546880"/>
        <c:axId val="83548416"/>
      </c:barChart>
      <c:catAx>
        <c:axId val="83546880"/>
        <c:scaling>
          <c:orientation val="minMax"/>
        </c:scaling>
        <c:delete val="0"/>
        <c:axPos val="b"/>
        <c:numFmt formatCode="General" sourceLinked="1"/>
        <c:majorTickMark val="out"/>
        <c:minorTickMark val="none"/>
        <c:tickLblPos val="nextTo"/>
        <c:crossAx val="83548416"/>
        <c:crosses val="autoZero"/>
        <c:auto val="1"/>
        <c:lblAlgn val="ctr"/>
        <c:lblOffset val="100"/>
        <c:noMultiLvlLbl val="0"/>
      </c:catAx>
      <c:valAx>
        <c:axId val="83548416"/>
        <c:scaling>
          <c:orientation val="minMax"/>
        </c:scaling>
        <c:delete val="0"/>
        <c:axPos val="l"/>
        <c:majorGridlines/>
        <c:numFmt formatCode="General" sourceLinked="1"/>
        <c:majorTickMark val="out"/>
        <c:minorTickMark val="none"/>
        <c:tickLblPos val="nextTo"/>
        <c:crossAx val="8354688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D7B738-49EE-4335-9AFE-157BA9E6BC25}"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7E755693-36CF-409F-9167-F26185530E8D}">
      <dgm:prSet phldrT="[Text]"/>
      <dgm:spPr/>
      <dgm:t>
        <a:bodyPr anchor="t" anchorCtr="0"/>
        <a:lstStyle/>
        <a:p>
          <a:r>
            <a:rPr lang="en-US" dirty="0" smtClean="0"/>
            <a:t>REGULATORY/IRB</a:t>
          </a:r>
          <a:endParaRPr lang="en-US" dirty="0"/>
        </a:p>
      </dgm:t>
    </dgm:pt>
    <dgm:pt modelId="{5F975032-0402-41A2-919C-BA2F61B47201}" type="parTrans" cxnId="{96F0F56D-158A-4E7C-A76B-0FE927AF6CAC}">
      <dgm:prSet/>
      <dgm:spPr/>
      <dgm:t>
        <a:bodyPr/>
        <a:lstStyle/>
        <a:p>
          <a:endParaRPr lang="en-US"/>
        </a:p>
      </dgm:t>
    </dgm:pt>
    <dgm:pt modelId="{778AD296-8196-4937-99D9-40D68FF8693A}" type="sibTrans" cxnId="{96F0F56D-158A-4E7C-A76B-0FE927AF6CAC}">
      <dgm:prSet/>
      <dgm:spPr/>
      <dgm:t>
        <a:bodyPr/>
        <a:lstStyle/>
        <a:p>
          <a:endParaRPr lang="en-US"/>
        </a:p>
      </dgm:t>
    </dgm:pt>
    <dgm:pt modelId="{5485BCE3-CA71-46AE-A875-E9BB79AA80ED}">
      <dgm:prSet phldrT="[Text]"/>
      <dgm:spPr/>
      <dgm:t>
        <a:bodyPr anchor="t" anchorCtr="0"/>
        <a:lstStyle/>
        <a:p>
          <a:r>
            <a:rPr lang="en-US" dirty="0" smtClean="0"/>
            <a:t>BUDGET</a:t>
          </a:r>
          <a:endParaRPr lang="en-US" dirty="0"/>
        </a:p>
      </dgm:t>
    </dgm:pt>
    <dgm:pt modelId="{A0656A34-38C3-4900-9BE6-1D9187686D09}" type="parTrans" cxnId="{71389AEF-CBB2-4763-AF51-2D59EF0DA8D4}">
      <dgm:prSet/>
      <dgm:spPr/>
      <dgm:t>
        <a:bodyPr/>
        <a:lstStyle/>
        <a:p>
          <a:endParaRPr lang="en-US"/>
        </a:p>
      </dgm:t>
    </dgm:pt>
    <dgm:pt modelId="{C90126AB-A71C-4FE2-979A-E78289EDD289}" type="sibTrans" cxnId="{71389AEF-CBB2-4763-AF51-2D59EF0DA8D4}">
      <dgm:prSet/>
      <dgm:spPr/>
      <dgm:t>
        <a:bodyPr/>
        <a:lstStyle/>
        <a:p>
          <a:endParaRPr lang="en-US"/>
        </a:p>
      </dgm:t>
    </dgm:pt>
    <dgm:pt modelId="{2AF93A7D-B0C3-4679-AF39-2DBFE4D52791}">
      <dgm:prSet phldrT="[Text]"/>
      <dgm:spPr/>
      <dgm:t>
        <a:bodyPr/>
        <a:lstStyle/>
        <a:p>
          <a:r>
            <a:rPr lang="en-US" dirty="0" smtClean="0"/>
            <a:t>CONTRACT</a:t>
          </a:r>
          <a:endParaRPr lang="en-US" dirty="0"/>
        </a:p>
      </dgm:t>
    </dgm:pt>
    <dgm:pt modelId="{3185F20D-B6D8-4401-A9F4-C6EA0208DFA2}" type="parTrans" cxnId="{AF7F1A2F-2032-481A-8E88-E2C40E2CCEA9}">
      <dgm:prSet/>
      <dgm:spPr/>
      <dgm:t>
        <a:bodyPr/>
        <a:lstStyle/>
        <a:p>
          <a:endParaRPr lang="en-US"/>
        </a:p>
      </dgm:t>
    </dgm:pt>
    <dgm:pt modelId="{0D99B178-3F45-40A8-B11B-7161CAD990A6}" type="sibTrans" cxnId="{AF7F1A2F-2032-481A-8E88-E2C40E2CCEA9}">
      <dgm:prSet/>
      <dgm:spPr/>
      <dgm:t>
        <a:bodyPr/>
        <a:lstStyle/>
        <a:p>
          <a:endParaRPr lang="en-US"/>
        </a:p>
      </dgm:t>
    </dgm:pt>
    <dgm:pt modelId="{840163AE-9BAF-44B3-981E-17658D183E50}">
      <dgm:prSet/>
      <dgm:spPr/>
      <dgm:t>
        <a:bodyPr/>
        <a:lstStyle/>
        <a:p>
          <a:r>
            <a:rPr lang="en-US" dirty="0" smtClean="0"/>
            <a:t>SCIENTIFIC/PRC</a:t>
          </a:r>
          <a:endParaRPr lang="en-US" dirty="0"/>
        </a:p>
      </dgm:t>
    </dgm:pt>
    <dgm:pt modelId="{EF951D4F-FE3A-4ECF-B96D-E305A102700A}" type="parTrans" cxnId="{3ECB650D-E125-4307-8948-FBC03C9B80FC}">
      <dgm:prSet/>
      <dgm:spPr/>
      <dgm:t>
        <a:bodyPr/>
        <a:lstStyle/>
        <a:p>
          <a:endParaRPr lang="en-US"/>
        </a:p>
      </dgm:t>
    </dgm:pt>
    <dgm:pt modelId="{E8BEC588-5B11-48B4-9B7E-6D0DF8ABC05C}" type="sibTrans" cxnId="{3ECB650D-E125-4307-8948-FBC03C9B80FC}">
      <dgm:prSet/>
      <dgm:spPr/>
      <dgm:t>
        <a:bodyPr/>
        <a:lstStyle/>
        <a:p>
          <a:endParaRPr lang="en-US"/>
        </a:p>
      </dgm:t>
    </dgm:pt>
    <dgm:pt modelId="{CC9AFB5C-65DF-4B8E-848B-3BB66FCDBF39}">
      <dgm:prSet/>
      <dgm:spPr/>
      <dgm:t>
        <a:bodyPr/>
        <a:lstStyle/>
        <a:p>
          <a:r>
            <a:rPr lang="en-US" dirty="0" smtClean="0"/>
            <a:t>OPERATIONAL REVIEW</a:t>
          </a:r>
          <a:endParaRPr lang="en-US" dirty="0"/>
        </a:p>
      </dgm:t>
    </dgm:pt>
    <dgm:pt modelId="{9DA40926-F991-4E85-92C8-825E7EAD60C2}" type="parTrans" cxnId="{6D5772DD-7D94-4E94-96D5-2A0508CF3EF2}">
      <dgm:prSet/>
      <dgm:spPr/>
      <dgm:t>
        <a:bodyPr/>
        <a:lstStyle/>
        <a:p>
          <a:endParaRPr lang="en-US"/>
        </a:p>
      </dgm:t>
    </dgm:pt>
    <dgm:pt modelId="{FB5E18BF-1D7B-417B-B7D5-7CA803EE4865}" type="sibTrans" cxnId="{6D5772DD-7D94-4E94-96D5-2A0508CF3EF2}">
      <dgm:prSet/>
      <dgm:spPr/>
      <dgm:t>
        <a:bodyPr/>
        <a:lstStyle/>
        <a:p>
          <a:endParaRPr lang="en-US"/>
        </a:p>
      </dgm:t>
    </dgm:pt>
    <dgm:pt modelId="{87620420-2DC3-4415-9C3B-7EF794D91B8E}">
      <dgm:prSet custT="1"/>
      <dgm:spPr/>
      <dgm:t>
        <a:bodyPr/>
        <a:lstStyle/>
        <a:p>
          <a:r>
            <a:rPr lang="en-US" sz="1600" dirty="0" smtClean="0"/>
            <a:t>Ancillary Svcs:</a:t>
          </a:r>
        </a:p>
        <a:p>
          <a:r>
            <a:rPr lang="en-US" sz="1400" dirty="0" smtClean="0"/>
            <a:t>-Laboratory</a:t>
          </a:r>
        </a:p>
        <a:p>
          <a:r>
            <a:rPr lang="en-US" sz="1400" dirty="0" smtClean="0"/>
            <a:t>-Pharmacy</a:t>
          </a:r>
        </a:p>
        <a:p>
          <a:r>
            <a:rPr lang="en-US" sz="1400" dirty="0" smtClean="0"/>
            <a:t>-Radiology</a:t>
          </a:r>
        </a:p>
        <a:p>
          <a:r>
            <a:rPr lang="en-US" sz="1400" dirty="0" smtClean="0"/>
            <a:t>-Pathology</a:t>
          </a:r>
        </a:p>
        <a:p>
          <a:r>
            <a:rPr lang="en-US" sz="1400" dirty="0" smtClean="0"/>
            <a:t>-Sub-specialties</a:t>
          </a:r>
          <a:endParaRPr lang="en-US" sz="1400" dirty="0"/>
        </a:p>
      </dgm:t>
    </dgm:pt>
    <dgm:pt modelId="{533BADD8-5DEA-49CA-8B0E-74BD306BB32A}" type="parTrans" cxnId="{CFDC2969-8656-4B11-B7B5-0277D78CE5BF}">
      <dgm:prSet/>
      <dgm:spPr/>
      <dgm:t>
        <a:bodyPr/>
        <a:lstStyle/>
        <a:p>
          <a:endParaRPr lang="en-US"/>
        </a:p>
      </dgm:t>
    </dgm:pt>
    <dgm:pt modelId="{4EE440E8-1EFE-436E-BC22-FFEFE43D6A2D}" type="sibTrans" cxnId="{CFDC2969-8656-4B11-B7B5-0277D78CE5BF}">
      <dgm:prSet/>
      <dgm:spPr/>
      <dgm:t>
        <a:bodyPr/>
        <a:lstStyle/>
        <a:p>
          <a:endParaRPr lang="en-US"/>
        </a:p>
      </dgm:t>
    </dgm:pt>
    <dgm:pt modelId="{9ABBC1BE-0242-4685-A8F9-743623EDE6BF}">
      <dgm:prSet custT="1"/>
      <dgm:spPr/>
      <dgm:t>
        <a:bodyPr/>
        <a:lstStyle/>
        <a:p>
          <a:r>
            <a:rPr lang="en-US" sz="1400" dirty="0" smtClean="0"/>
            <a:t>Cardiology</a:t>
          </a:r>
          <a:endParaRPr lang="en-US" sz="1400" dirty="0"/>
        </a:p>
      </dgm:t>
    </dgm:pt>
    <dgm:pt modelId="{EC1B1EEA-50D2-413B-A0E0-AEC0E6B163DE}" type="parTrans" cxnId="{28DD9A23-0539-44FB-AA10-F1B5D6A3E46B}">
      <dgm:prSet/>
      <dgm:spPr/>
      <dgm:t>
        <a:bodyPr/>
        <a:lstStyle/>
        <a:p>
          <a:endParaRPr lang="en-US"/>
        </a:p>
      </dgm:t>
    </dgm:pt>
    <dgm:pt modelId="{6AF2C2F0-6ECC-4EC8-82A5-BC49BB6FBCD4}" type="sibTrans" cxnId="{28DD9A23-0539-44FB-AA10-F1B5D6A3E46B}">
      <dgm:prSet/>
      <dgm:spPr/>
      <dgm:t>
        <a:bodyPr/>
        <a:lstStyle/>
        <a:p>
          <a:endParaRPr lang="en-US"/>
        </a:p>
      </dgm:t>
    </dgm:pt>
    <dgm:pt modelId="{64AAD999-B8A1-4A2A-834C-D583356EEE1D}">
      <dgm:prSet custT="1"/>
      <dgm:spPr/>
      <dgm:t>
        <a:bodyPr/>
        <a:lstStyle/>
        <a:p>
          <a:r>
            <a:rPr lang="en-US" sz="1400" dirty="0" smtClean="0"/>
            <a:t>Ophthalmology</a:t>
          </a:r>
          <a:endParaRPr lang="en-US" sz="1400" dirty="0"/>
        </a:p>
      </dgm:t>
    </dgm:pt>
    <dgm:pt modelId="{2F520B7E-EB73-4B47-A19D-599568E2CF99}" type="parTrans" cxnId="{F8A6F235-B1C5-4E40-881D-AEFDB3D8AF29}">
      <dgm:prSet/>
      <dgm:spPr/>
      <dgm:t>
        <a:bodyPr/>
        <a:lstStyle/>
        <a:p>
          <a:endParaRPr lang="en-US"/>
        </a:p>
      </dgm:t>
    </dgm:pt>
    <dgm:pt modelId="{622C36FA-0A5A-46A7-8D28-1D395872D948}" type="sibTrans" cxnId="{F8A6F235-B1C5-4E40-881D-AEFDB3D8AF29}">
      <dgm:prSet/>
      <dgm:spPr/>
      <dgm:t>
        <a:bodyPr/>
        <a:lstStyle/>
        <a:p>
          <a:endParaRPr lang="en-US"/>
        </a:p>
      </dgm:t>
    </dgm:pt>
    <dgm:pt modelId="{F5DBC125-C305-4959-BB5F-80D3320FA4C5}">
      <dgm:prSet/>
      <dgm:spPr/>
      <dgm:t>
        <a:bodyPr/>
        <a:lstStyle/>
        <a:p>
          <a:endParaRPr lang="en-US" sz="1600" dirty="0"/>
        </a:p>
      </dgm:t>
    </dgm:pt>
    <dgm:pt modelId="{8E33F7E8-043F-43E6-9CA5-13615EFC546F}" type="parTrans" cxnId="{EB01235B-D61D-470A-A8A9-F2BF30B768B3}">
      <dgm:prSet/>
      <dgm:spPr/>
      <dgm:t>
        <a:bodyPr/>
        <a:lstStyle/>
        <a:p>
          <a:endParaRPr lang="en-US"/>
        </a:p>
      </dgm:t>
    </dgm:pt>
    <dgm:pt modelId="{A0E7A9D8-05FF-4B10-A791-CACE17D890A2}" type="sibTrans" cxnId="{EB01235B-D61D-470A-A8A9-F2BF30B768B3}">
      <dgm:prSet/>
      <dgm:spPr/>
      <dgm:t>
        <a:bodyPr/>
        <a:lstStyle/>
        <a:p>
          <a:endParaRPr lang="en-US"/>
        </a:p>
      </dgm:t>
    </dgm:pt>
    <dgm:pt modelId="{05BA9944-A9EC-4EA8-9934-1C32792AC008}" type="pres">
      <dgm:prSet presAssocID="{A1D7B738-49EE-4335-9AFE-157BA9E6BC25}" presName="Name0" presStyleCnt="0">
        <dgm:presLayoutVars>
          <dgm:chMax val="5"/>
          <dgm:chPref val="5"/>
          <dgm:dir/>
          <dgm:animLvl val="lvl"/>
        </dgm:presLayoutVars>
      </dgm:prSet>
      <dgm:spPr/>
      <dgm:t>
        <a:bodyPr/>
        <a:lstStyle/>
        <a:p>
          <a:endParaRPr lang="en-US"/>
        </a:p>
      </dgm:t>
    </dgm:pt>
    <dgm:pt modelId="{97082931-2B39-4E83-A0AE-26F92EE780DE}" type="pres">
      <dgm:prSet presAssocID="{CC9AFB5C-65DF-4B8E-848B-3BB66FCDBF39}" presName="parentText1" presStyleLbl="node1" presStyleIdx="0" presStyleCnt="5">
        <dgm:presLayoutVars>
          <dgm:chMax/>
          <dgm:chPref val="3"/>
          <dgm:bulletEnabled val="1"/>
        </dgm:presLayoutVars>
      </dgm:prSet>
      <dgm:spPr/>
      <dgm:t>
        <a:bodyPr/>
        <a:lstStyle/>
        <a:p>
          <a:endParaRPr lang="en-US"/>
        </a:p>
      </dgm:t>
    </dgm:pt>
    <dgm:pt modelId="{5A75175F-7F90-4F34-A45C-86CDA5E5127F}" type="pres">
      <dgm:prSet presAssocID="{CC9AFB5C-65DF-4B8E-848B-3BB66FCDBF39}" presName="childText1" presStyleLbl="solidAlignAcc1" presStyleIdx="0" presStyleCnt="1" custScaleY="114346" custLinFactNeighborY="5712">
        <dgm:presLayoutVars>
          <dgm:chMax val="0"/>
          <dgm:chPref val="0"/>
          <dgm:bulletEnabled val="1"/>
        </dgm:presLayoutVars>
      </dgm:prSet>
      <dgm:spPr/>
      <dgm:t>
        <a:bodyPr/>
        <a:lstStyle/>
        <a:p>
          <a:endParaRPr lang="en-US"/>
        </a:p>
      </dgm:t>
    </dgm:pt>
    <dgm:pt modelId="{F110DDC2-BF65-4EAD-840F-6EE99C0C08E1}" type="pres">
      <dgm:prSet presAssocID="{840163AE-9BAF-44B3-981E-17658D183E50}" presName="parentText2" presStyleLbl="node1" presStyleIdx="1" presStyleCnt="5">
        <dgm:presLayoutVars>
          <dgm:chMax/>
          <dgm:chPref val="3"/>
          <dgm:bulletEnabled val="1"/>
        </dgm:presLayoutVars>
      </dgm:prSet>
      <dgm:spPr/>
      <dgm:t>
        <a:bodyPr/>
        <a:lstStyle/>
        <a:p>
          <a:endParaRPr lang="en-US"/>
        </a:p>
      </dgm:t>
    </dgm:pt>
    <dgm:pt modelId="{6331D792-4CBC-4D5D-853D-08AC8F964A3A}" type="pres">
      <dgm:prSet presAssocID="{7E755693-36CF-409F-9167-F26185530E8D}" presName="parentText3" presStyleLbl="node1" presStyleIdx="2" presStyleCnt="5">
        <dgm:presLayoutVars>
          <dgm:chMax/>
          <dgm:chPref val="3"/>
          <dgm:bulletEnabled val="1"/>
        </dgm:presLayoutVars>
      </dgm:prSet>
      <dgm:spPr/>
      <dgm:t>
        <a:bodyPr/>
        <a:lstStyle/>
        <a:p>
          <a:endParaRPr lang="en-US"/>
        </a:p>
      </dgm:t>
    </dgm:pt>
    <dgm:pt modelId="{D435B0C4-2FBC-44CD-BD48-4061210A3CBC}" type="pres">
      <dgm:prSet presAssocID="{5485BCE3-CA71-46AE-A875-E9BB79AA80ED}" presName="parentText4" presStyleLbl="node1" presStyleIdx="3" presStyleCnt="5">
        <dgm:presLayoutVars>
          <dgm:chMax/>
          <dgm:chPref val="3"/>
          <dgm:bulletEnabled val="1"/>
        </dgm:presLayoutVars>
      </dgm:prSet>
      <dgm:spPr/>
      <dgm:t>
        <a:bodyPr/>
        <a:lstStyle/>
        <a:p>
          <a:endParaRPr lang="en-US"/>
        </a:p>
      </dgm:t>
    </dgm:pt>
    <dgm:pt modelId="{B9B1E79A-9DFA-44DD-8CB3-F0DD11707B25}" type="pres">
      <dgm:prSet presAssocID="{2AF93A7D-B0C3-4679-AF39-2DBFE4D52791}" presName="parentText5" presStyleLbl="node1" presStyleIdx="4" presStyleCnt="5">
        <dgm:presLayoutVars>
          <dgm:chMax/>
          <dgm:chPref val="3"/>
          <dgm:bulletEnabled val="1"/>
        </dgm:presLayoutVars>
      </dgm:prSet>
      <dgm:spPr/>
      <dgm:t>
        <a:bodyPr/>
        <a:lstStyle/>
        <a:p>
          <a:endParaRPr lang="en-US"/>
        </a:p>
      </dgm:t>
    </dgm:pt>
  </dgm:ptLst>
  <dgm:cxnLst>
    <dgm:cxn modelId="{AF7F1A2F-2032-481A-8E88-E2C40E2CCEA9}" srcId="{A1D7B738-49EE-4335-9AFE-157BA9E6BC25}" destId="{2AF93A7D-B0C3-4679-AF39-2DBFE4D52791}" srcOrd="4" destOrd="0" parTransId="{3185F20D-B6D8-4401-A9F4-C6EA0208DFA2}" sibTransId="{0D99B178-3F45-40A8-B11B-7161CAD990A6}"/>
    <dgm:cxn modelId="{A40D51B6-CE2F-485A-A7C9-EF78A070D57E}" type="presOf" srcId="{9ABBC1BE-0242-4685-A8F9-743623EDE6BF}" destId="{5A75175F-7F90-4F34-A45C-86CDA5E5127F}" srcOrd="0" destOrd="1" presId="urn:microsoft.com/office/officeart/2009/3/layout/IncreasingArrowsProcess"/>
    <dgm:cxn modelId="{0BDF34D4-4771-4179-AFC6-87B242456203}" type="presOf" srcId="{5485BCE3-CA71-46AE-A875-E9BB79AA80ED}" destId="{D435B0C4-2FBC-44CD-BD48-4061210A3CBC}" srcOrd="0" destOrd="0" presId="urn:microsoft.com/office/officeart/2009/3/layout/IncreasingArrowsProcess"/>
    <dgm:cxn modelId="{F8A6F235-B1C5-4E40-881D-AEFDB3D8AF29}" srcId="{87620420-2DC3-4415-9C3B-7EF794D91B8E}" destId="{64AAD999-B8A1-4A2A-834C-D583356EEE1D}" srcOrd="1" destOrd="0" parTransId="{2F520B7E-EB73-4B47-A19D-599568E2CF99}" sibTransId="{622C36FA-0A5A-46A7-8D28-1D395872D948}"/>
    <dgm:cxn modelId="{BEF0E95D-F92E-4500-8923-4E3D4E92FE78}" type="presOf" srcId="{CC9AFB5C-65DF-4B8E-848B-3BB66FCDBF39}" destId="{97082931-2B39-4E83-A0AE-26F92EE780DE}" srcOrd="0" destOrd="0" presId="urn:microsoft.com/office/officeart/2009/3/layout/IncreasingArrowsProcess"/>
    <dgm:cxn modelId="{A207EBFA-1F69-4F70-A0E5-46388F72075E}" type="presOf" srcId="{64AAD999-B8A1-4A2A-834C-D583356EEE1D}" destId="{5A75175F-7F90-4F34-A45C-86CDA5E5127F}" srcOrd="0" destOrd="2" presId="urn:microsoft.com/office/officeart/2009/3/layout/IncreasingArrowsProcess"/>
    <dgm:cxn modelId="{CFDC2969-8656-4B11-B7B5-0277D78CE5BF}" srcId="{CC9AFB5C-65DF-4B8E-848B-3BB66FCDBF39}" destId="{87620420-2DC3-4415-9C3B-7EF794D91B8E}" srcOrd="0" destOrd="0" parTransId="{533BADD8-5DEA-49CA-8B0E-74BD306BB32A}" sibTransId="{4EE440E8-1EFE-436E-BC22-FFEFE43D6A2D}"/>
    <dgm:cxn modelId="{9D1220EE-BCB6-456F-8396-4E777D1E6615}" type="presOf" srcId="{F5DBC125-C305-4959-BB5F-80D3320FA4C5}" destId="{5A75175F-7F90-4F34-A45C-86CDA5E5127F}" srcOrd="0" destOrd="3" presId="urn:microsoft.com/office/officeart/2009/3/layout/IncreasingArrowsProcess"/>
    <dgm:cxn modelId="{B2C3EBBE-D4D7-4318-8921-197DC7D41201}" type="presOf" srcId="{2AF93A7D-B0C3-4679-AF39-2DBFE4D52791}" destId="{B9B1E79A-9DFA-44DD-8CB3-F0DD11707B25}" srcOrd="0" destOrd="0" presId="urn:microsoft.com/office/officeart/2009/3/layout/IncreasingArrowsProcess"/>
    <dgm:cxn modelId="{367D0201-AEF7-409A-A930-8FDC74380496}" type="presOf" srcId="{87620420-2DC3-4415-9C3B-7EF794D91B8E}" destId="{5A75175F-7F90-4F34-A45C-86CDA5E5127F}" srcOrd="0" destOrd="0" presId="urn:microsoft.com/office/officeart/2009/3/layout/IncreasingArrowsProcess"/>
    <dgm:cxn modelId="{E42D0DBC-FAE2-4B09-8211-AE1EFEF880C6}" type="presOf" srcId="{A1D7B738-49EE-4335-9AFE-157BA9E6BC25}" destId="{05BA9944-A9EC-4EA8-9934-1C32792AC008}" srcOrd="0" destOrd="0" presId="urn:microsoft.com/office/officeart/2009/3/layout/IncreasingArrowsProcess"/>
    <dgm:cxn modelId="{96F0F56D-158A-4E7C-A76B-0FE927AF6CAC}" srcId="{A1D7B738-49EE-4335-9AFE-157BA9E6BC25}" destId="{7E755693-36CF-409F-9167-F26185530E8D}" srcOrd="2" destOrd="0" parTransId="{5F975032-0402-41A2-919C-BA2F61B47201}" sibTransId="{778AD296-8196-4937-99D9-40D68FF8693A}"/>
    <dgm:cxn modelId="{71389AEF-CBB2-4763-AF51-2D59EF0DA8D4}" srcId="{A1D7B738-49EE-4335-9AFE-157BA9E6BC25}" destId="{5485BCE3-CA71-46AE-A875-E9BB79AA80ED}" srcOrd="3" destOrd="0" parTransId="{A0656A34-38C3-4900-9BE6-1D9187686D09}" sibTransId="{C90126AB-A71C-4FE2-979A-E78289EDD289}"/>
    <dgm:cxn modelId="{E7304C1D-8E8B-4695-8039-8E13432FB540}" type="presOf" srcId="{7E755693-36CF-409F-9167-F26185530E8D}" destId="{6331D792-4CBC-4D5D-853D-08AC8F964A3A}" srcOrd="0" destOrd="0" presId="urn:microsoft.com/office/officeart/2009/3/layout/IncreasingArrowsProcess"/>
    <dgm:cxn modelId="{6D5772DD-7D94-4E94-96D5-2A0508CF3EF2}" srcId="{A1D7B738-49EE-4335-9AFE-157BA9E6BC25}" destId="{CC9AFB5C-65DF-4B8E-848B-3BB66FCDBF39}" srcOrd="0" destOrd="0" parTransId="{9DA40926-F991-4E85-92C8-825E7EAD60C2}" sibTransId="{FB5E18BF-1D7B-417B-B7D5-7CA803EE4865}"/>
    <dgm:cxn modelId="{9D25BDE0-930F-4C64-A4E5-51E9E77B972F}" type="presOf" srcId="{840163AE-9BAF-44B3-981E-17658D183E50}" destId="{F110DDC2-BF65-4EAD-840F-6EE99C0C08E1}" srcOrd="0" destOrd="0" presId="urn:microsoft.com/office/officeart/2009/3/layout/IncreasingArrowsProcess"/>
    <dgm:cxn modelId="{28DD9A23-0539-44FB-AA10-F1B5D6A3E46B}" srcId="{87620420-2DC3-4415-9C3B-7EF794D91B8E}" destId="{9ABBC1BE-0242-4685-A8F9-743623EDE6BF}" srcOrd="0" destOrd="0" parTransId="{EC1B1EEA-50D2-413B-A0E0-AEC0E6B163DE}" sibTransId="{6AF2C2F0-6ECC-4EC8-82A5-BC49BB6FBCD4}"/>
    <dgm:cxn modelId="{EB01235B-D61D-470A-A8A9-F2BF30B768B3}" srcId="{CC9AFB5C-65DF-4B8E-848B-3BB66FCDBF39}" destId="{F5DBC125-C305-4959-BB5F-80D3320FA4C5}" srcOrd="1" destOrd="0" parTransId="{8E33F7E8-043F-43E6-9CA5-13615EFC546F}" sibTransId="{A0E7A9D8-05FF-4B10-A791-CACE17D890A2}"/>
    <dgm:cxn modelId="{3ECB650D-E125-4307-8948-FBC03C9B80FC}" srcId="{A1D7B738-49EE-4335-9AFE-157BA9E6BC25}" destId="{840163AE-9BAF-44B3-981E-17658D183E50}" srcOrd="1" destOrd="0" parTransId="{EF951D4F-FE3A-4ECF-B96D-E305A102700A}" sibTransId="{E8BEC588-5B11-48B4-9B7E-6D0DF8ABC05C}"/>
    <dgm:cxn modelId="{174AC981-2A20-4562-AEBF-60A20317978B}" type="presParOf" srcId="{05BA9944-A9EC-4EA8-9934-1C32792AC008}" destId="{97082931-2B39-4E83-A0AE-26F92EE780DE}" srcOrd="0" destOrd="0" presId="urn:microsoft.com/office/officeart/2009/3/layout/IncreasingArrowsProcess"/>
    <dgm:cxn modelId="{A99D9800-D2AF-44E0-8991-DA98CB136E7E}" type="presParOf" srcId="{05BA9944-A9EC-4EA8-9934-1C32792AC008}" destId="{5A75175F-7F90-4F34-A45C-86CDA5E5127F}" srcOrd="1" destOrd="0" presId="urn:microsoft.com/office/officeart/2009/3/layout/IncreasingArrowsProcess"/>
    <dgm:cxn modelId="{4D4F1382-96FD-4B61-8779-C6272A07608E}" type="presParOf" srcId="{05BA9944-A9EC-4EA8-9934-1C32792AC008}" destId="{F110DDC2-BF65-4EAD-840F-6EE99C0C08E1}" srcOrd="2" destOrd="0" presId="urn:microsoft.com/office/officeart/2009/3/layout/IncreasingArrowsProcess"/>
    <dgm:cxn modelId="{2FA16CB8-755B-4435-9C6A-443C3DC7327C}" type="presParOf" srcId="{05BA9944-A9EC-4EA8-9934-1C32792AC008}" destId="{6331D792-4CBC-4D5D-853D-08AC8F964A3A}" srcOrd="3" destOrd="0" presId="urn:microsoft.com/office/officeart/2009/3/layout/IncreasingArrowsProcess"/>
    <dgm:cxn modelId="{986F4AA4-4534-4AE7-BD76-05E9ECAC0CE9}" type="presParOf" srcId="{05BA9944-A9EC-4EA8-9934-1C32792AC008}" destId="{D435B0C4-2FBC-44CD-BD48-4061210A3CBC}" srcOrd="4" destOrd="0" presId="urn:microsoft.com/office/officeart/2009/3/layout/IncreasingArrowsProcess"/>
    <dgm:cxn modelId="{3D85C2C7-74F5-4981-AB0F-AFB334823F28}" type="presParOf" srcId="{05BA9944-A9EC-4EA8-9934-1C32792AC008}" destId="{B9B1E79A-9DFA-44DD-8CB3-F0DD11707B25}"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082931-2B39-4E83-A0AE-26F92EE780DE}">
      <dsp:nvSpPr>
        <dsp:cNvPr id="0" name=""/>
        <dsp:cNvSpPr/>
      </dsp:nvSpPr>
      <dsp:spPr>
        <a:xfrm>
          <a:off x="0" y="787073"/>
          <a:ext cx="7848600" cy="1141406"/>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81198" numCol="1" spcCol="1270" anchor="ctr" anchorCtr="0">
          <a:noAutofit/>
        </a:bodyPr>
        <a:lstStyle/>
        <a:p>
          <a:pPr lvl="0" algn="l" defTabSz="933450">
            <a:lnSpc>
              <a:spcPct val="90000"/>
            </a:lnSpc>
            <a:spcBef>
              <a:spcPct val="0"/>
            </a:spcBef>
            <a:spcAft>
              <a:spcPct val="35000"/>
            </a:spcAft>
          </a:pPr>
          <a:r>
            <a:rPr lang="en-US" sz="2100" kern="1200" dirty="0" smtClean="0"/>
            <a:t>OPERATIONAL REVIEW</a:t>
          </a:r>
          <a:endParaRPr lang="en-US" sz="2100" kern="1200" dirty="0"/>
        </a:p>
      </dsp:txBody>
      <dsp:txXfrm>
        <a:off x="0" y="1072425"/>
        <a:ext cx="7563249" cy="570703"/>
      </dsp:txXfrm>
    </dsp:sp>
    <dsp:sp modelId="{5A75175F-7F90-4F34-A45C-86CDA5E5127F}">
      <dsp:nvSpPr>
        <dsp:cNvPr id="0" name=""/>
        <dsp:cNvSpPr/>
      </dsp:nvSpPr>
      <dsp:spPr>
        <a:xfrm>
          <a:off x="0" y="1635169"/>
          <a:ext cx="1450578" cy="2396469"/>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Ancillary Svcs:</a:t>
          </a:r>
        </a:p>
        <a:p>
          <a:pPr lvl="0" algn="l" defTabSz="711200">
            <a:lnSpc>
              <a:spcPct val="90000"/>
            </a:lnSpc>
            <a:spcBef>
              <a:spcPct val="0"/>
            </a:spcBef>
            <a:spcAft>
              <a:spcPct val="35000"/>
            </a:spcAft>
          </a:pPr>
          <a:r>
            <a:rPr lang="en-US" sz="1400" kern="1200" dirty="0" smtClean="0"/>
            <a:t>-Laboratory</a:t>
          </a:r>
        </a:p>
        <a:p>
          <a:pPr lvl="0" algn="l" defTabSz="711200">
            <a:lnSpc>
              <a:spcPct val="90000"/>
            </a:lnSpc>
            <a:spcBef>
              <a:spcPct val="0"/>
            </a:spcBef>
            <a:spcAft>
              <a:spcPct val="35000"/>
            </a:spcAft>
          </a:pPr>
          <a:r>
            <a:rPr lang="en-US" sz="1400" kern="1200" dirty="0" smtClean="0"/>
            <a:t>-Pharmacy</a:t>
          </a:r>
        </a:p>
        <a:p>
          <a:pPr lvl="0" algn="l" defTabSz="711200">
            <a:lnSpc>
              <a:spcPct val="90000"/>
            </a:lnSpc>
            <a:spcBef>
              <a:spcPct val="0"/>
            </a:spcBef>
            <a:spcAft>
              <a:spcPct val="35000"/>
            </a:spcAft>
          </a:pPr>
          <a:r>
            <a:rPr lang="en-US" sz="1400" kern="1200" dirty="0" smtClean="0"/>
            <a:t>-Radiology</a:t>
          </a:r>
        </a:p>
        <a:p>
          <a:pPr lvl="0" algn="l" defTabSz="711200">
            <a:lnSpc>
              <a:spcPct val="90000"/>
            </a:lnSpc>
            <a:spcBef>
              <a:spcPct val="0"/>
            </a:spcBef>
            <a:spcAft>
              <a:spcPct val="35000"/>
            </a:spcAft>
          </a:pPr>
          <a:r>
            <a:rPr lang="en-US" sz="1400" kern="1200" dirty="0" smtClean="0"/>
            <a:t>-Pathology</a:t>
          </a:r>
        </a:p>
        <a:p>
          <a:pPr lvl="0" algn="l" defTabSz="711200">
            <a:lnSpc>
              <a:spcPct val="90000"/>
            </a:lnSpc>
            <a:spcBef>
              <a:spcPct val="0"/>
            </a:spcBef>
            <a:spcAft>
              <a:spcPct val="35000"/>
            </a:spcAft>
          </a:pPr>
          <a:r>
            <a:rPr lang="en-US" sz="1400" kern="1200" dirty="0" smtClean="0"/>
            <a:t>-Sub-specialties</a:t>
          </a:r>
          <a:endParaRPr lang="en-US" sz="1400" kern="1200" dirty="0"/>
        </a:p>
        <a:p>
          <a:pPr marL="114300" lvl="1" indent="-114300" algn="l" defTabSz="622300">
            <a:lnSpc>
              <a:spcPct val="90000"/>
            </a:lnSpc>
            <a:spcBef>
              <a:spcPct val="0"/>
            </a:spcBef>
            <a:spcAft>
              <a:spcPct val="15000"/>
            </a:spcAft>
            <a:buChar char="••"/>
          </a:pPr>
          <a:r>
            <a:rPr lang="en-US" sz="1400" kern="1200" dirty="0" smtClean="0"/>
            <a:t>Cardiology</a:t>
          </a:r>
          <a:endParaRPr lang="en-US" sz="1400" kern="1200" dirty="0"/>
        </a:p>
        <a:p>
          <a:pPr marL="114300" lvl="1" indent="-114300" algn="l" defTabSz="622300">
            <a:lnSpc>
              <a:spcPct val="90000"/>
            </a:lnSpc>
            <a:spcBef>
              <a:spcPct val="0"/>
            </a:spcBef>
            <a:spcAft>
              <a:spcPct val="15000"/>
            </a:spcAft>
            <a:buChar char="••"/>
          </a:pPr>
          <a:r>
            <a:rPr lang="en-US" sz="1400" kern="1200" dirty="0" smtClean="0"/>
            <a:t>Ophthalmology</a:t>
          </a:r>
          <a:endParaRPr lang="en-US" sz="1400" kern="1200" dirty="0"/>
        </a:p>
        <a:p>
          <a:pPr lvl="0" algn="l" defTabSz="711200">
            <a:lnSpc>
              <a:spcPct val="90000"/>
            </a:lnSpc>
            <a:spcBef>
              <a:spcPct val="0"/>
            </a:spcBef>
            <a:spcAft>
              <a:spcPct val="35000"/>
            </a:spcAft>
          </a:pPr>
          <a:endParaRPr lang="en-US" sz="1600" kern="1200" dirty="0"/>
        </a:p>
      </dsp:txBody>
      <dsp:txXfrm>
        <a:off x="0" y="1635169"/>
        <a:ext cx="1450578" cy="2396469"/>
      </dsp:txXfrm>
    </dsp:sp>
    <dsp:sp modelId="{F110DDC2-BF65-4EAD-840F-6EE99C0C08E1}">
      <dsp:nvSpPr>
        <dsp:cNvPr id="0" name=""/>
        <dsp:cNvSpPr/>
      </dsp:nvSpPr>
      <dsp:spPr>
        <a:xfrm>
          <a:off x="1450421" y="1167688"/>
          <a:ext cx="6398178" cy="1141406"/>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81198" numCol="1" spcCol="1270" anchor="ctr" anchorCtr="0">
          <a:noAutofit/>
        </a:bodyPr>
        <a:lstStyle/>
        <a:p>
          <a:pPr lvl="0" algn="l" defTabSz="933450">
            <a:lnSpc>
              <a:spcPct val="90000"/>
            </a:lnSpc>
            <a:spcBef>
              <a:spcPct val="0"/>
            </a:spcBef>
            <a:spcAft>
              <a:spcPct val="35000"/>
            </a:spcAft>
          </a:pPr>
          <a:r>
            <a:rPr lang="en-US" sz="2100" kern="1200" dirty="0" smtClean="0"/>
            <a:t>SCIENTIFIC/PRC</a:t>
          </a:r>
          <a:endParaRPr lang="en-US" sz="2100" kern="1200" dirty="0"/>
        </a:p>
      </dsp:txBody>
      <dsp:txXfrm>
        <a:off x="1450421" y="1453040"/>
        <a:ext cx="6112827" cy="570703"/>
      </dsp:txXfrm>
    </dsp:sp>
    <dsp:sp modelId="{6331D792-4CBC-4D5D-853D-08AC8F964A3A}">
      <dsp:nvSpPr>
        <dsp:cNvPr id="0" name=""/>
        <dsp:cNvSpPr/>
      </dsp:nvSpPr>
      <dsp:spPr>
        <a:xfrm>
          <a:off x="2900842" y="1548304"/>
          <a:ext cx="4947757" cy="1141406"/>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81198" numCol="1" spcCol="1270" anchor="t" anchorCtr="0">
          <a:noAutofit/>
        </a:bodyPr>
        <a:lstStyle/>
        <a:p>
          <a:pPr lvl="0" algn="l" defTabSz="933450">
            <a:lnSpc>
              <a:spcPct val="90000"/>
            </a:lnSpc>
            <a:spcBef>
              <a:spcPct val="0"/>
            </a:spcBef>
            <a:spcAft>
              <a:spcPct val="35000"/>
            </a:spcAft>
          </a:pPr>
          <a:r>
            <a:rPr lang="en-US" sz="2100" kern="1200" dirty="0" smtClean="0"/>
            <a:t>REGULATORY/IRB</a:t>
          </a:r>
          <a:endParaRPr lang="en-US" sz="2100" kern="1200" dirty="0"/>
        </a:p>
      </dsp:txBody>
      <dsp:txXfrm>
        <a:off x="2900842" y="1833656"/>
        <a:ext cx="4662406" cy="570703"/>
      </dsp:txXfrm>
    </dsp:sp>
    <dsp:sp modelId="{D435B0C4-2FBC-44CD-BD48-4061210A3CBC}">
      <dsp:nvSpPr>
        <dsp:cNvPr id="0" name=""/>
        <dsp:cNvSpPr/>
      </dsp:nvSpPr>
      <dsp:spPr>
        <a:xfrm>
          <a:off x="4352048" y="1928919"/>
          <a:ext cx="3496551" cy="1141406"/>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81198" numCol="1" spcCol="1270" anchor="t" anchorCtr="0">
          <a:noAutofit/>
        </a:bodyPr>
        <a:lstStyle/>
        <a:p>
          <a:pPr lvl="0" algn="l" defTabSz="933450">
            <a:lnSpc>
              <a:spcPct val="90000"/>
            </a:lnSpc>
            <a:spcBef>
              <a:spcPct val="0"/>
            </a:spcBef>
            <a:spcAft>
              <a:spcPct val="35000"/>
            </a:spcAft>
          </a:pPr>
          <a:r>
            <a:rPr lang="en-US" sz="2100" kern="1200" dirty="0" smtClean="0"/>
            <a:t>BUDGET</a:t>
          </a:r>
          <a:endParaRPr lang="en-US" sz="2100" kern="1200" dirty="0"/>
        </a:p>
      </dsp:txBody>
      <dsp:txXfrm>
        <a:off x="4352048" y="2214271"/>
        <a:ext cx="3211200" cy="570703"/>
      </dsp:txXfrm>
    </dsp:sp>
    <dsp:sp modelId="{B9B1E79A-9DFA-44DD-8CB3-F0DD11707B25}">
      <dsp:nvSpPr>
        <dsp:cNvPr id="0" name=""/>
        <dsp:cNvSpPr/>
      </dsp:nvSpPr>
      <dsp:spPr>
        <a:xfrm>
          <a:off x="5802469" y="2309535"/>
          <a:ext cx="2046130" cy="1141406"/>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81198" numCol="1" spcCol="1270" anchor="ctr" anchorCtr="0">
          <a:noAutofit/>
        </a:bodyPr>
        <a:lstStyle/>
        <a:p>
          <a:pPr lvl="0" algn="l" defTabSz="933450">
            <a:lnSpc>
              <a:spcPct val="90000"/>
            </a:lnSpc>
            <a:spcBef>
              <a:spcPct val="0"/>
            </a:spcBef>
            <a:spcAft>
              <a:spcPct val="35000"/>
            </a:spcAft>
          </a:pPr>
          <a:r>
            <a:rPr lang="en-US" sz="2100" kern="1200" dirty="0" smtClean="0"/>
            <a:t>CONTRACT</a:t>
          </a:r>
          <a:endParaRPr lang="en-US" sz="2100" kern="1200" dirty="0"/>
        </a:p>
      </dsp:txBody>
      <dsp:txXfrm>
        <a:off x="5802469" y="2594887"/>
        <a:ext cx="1760779" cy="570703"/>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0.16726</cdr:x>
      <cdr:y>0.26959</cdr:y>
    </cdr:from>
    <cdr:to>
      <cdr:x>0.27111</cdr:x>
      <cdr:y>0.39043</cdr:y>
    </cdr:to>
    <cdr:sp macro="" textlink="">
      <cdr:nvSpPr>
        <cdr:cNvPr id="2" name="TextBox 28"/>
        <cdr:cNvSpPr txBox="1">
          <a:spLocks xmlns:a="http://schemas.openxmlformats.org/drawingml/2006/main" noChangeArrowheads="1"/>
        </cdr:cNvSpPr>
      </cdr:nvSpPr>
      <cdr:spPr bwMode="auto">
        <a:xfrm xmlns:a="http://schemas.openxmlformats.org/drawingml/2006/main">
          <a:off x="560794" y="686606"/>
          <a:ext cx="348172" cy="307777"/>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eaLnBrk="1" hangingPunct="1">
            <a:spcBef>
              <a:spcPct val="0"/>
            </a:spcBef>
            <a:buFontTx/>
            <a:buNone/>
          </a:pPr>
          <a:r>
            <a:rPr lang="en-US" altLang="en-US" sz="1400" b="1" dirty="0">
              <a:solidFill>
                <a:srgbClr val="000000"/>
              </a:solidFill>
            </a:rPr>
            <a:t>48</a:t>
          </a:r>
        </a:p>
      </cdr:txBody>
    </cdr:sp>
  </cdr:relSizeAnchor>
  <cdr:relSizeAnchor xmlns:cdr="http://schemas.openxmlformats.org/drawingml/2006/chartDrawing">
    <cdr:from>
      <cdr:x>0.44155</cdr:x>
      <cdr:y>0.11999</cdr:y>
    </cdr:from>
    <cdr:to>
      <cdr:x>0.5454</cdr:x>
      <cdr:y>0.24084</cdr:y>
    </cdr:to>
    <cdr:sp macro="" textlink="">
      <cdr:nvSpPr>
        <cdr:cNvPr id="3" name="TextBox 30"/>
        <cdr:cNvSpPr txBox="1">
          <a:spLocks xmlns:a="http://schemas.openxmlformats.org/drawingml/2006/main" noChangeArrowheads="1"/>
        </cdr:cNvSpPr>
      </cdr:nvSpPr>
      <cdr:spPr bwMode="auto">
        <a:xfrm xmlns:a="http://schemas.openxmlformats.org/drawingml/2006/main">
          <a:off x="1480432" y="305606"/>
          <a:ext cx="348172" cy="307777"/>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eaLnBrk="1" hangingPunct="1">
            <a:spcBef>
              <a:spcPct val="0"/>
            </a:spcBef>
            <a:buFontTx/>
            <a:buNone/>
          </a:pPr>
          <a:r>
            <a:rPr lang="en-US" altLang="en-US" sz="1400" b="1" dirty="0">
              <a:solidFill>
                <a:srgbClr val="000000"/>
              </a:solidFill>
            </a:rPr>
            <a:t>63</a:t>
          </a:r>
        </a:p>
      </cdr:txBody>
    </cdr:sp>
  </cdr:relSizeAnchor>
  <cdr:relSizeAnchor xmlns:cdr="http://schemas.openxmlformats.org/drawingml/2006/chartDrawing">
    <cdr:from>
      <cdr:x>0.31178</cdr:x>
      <cdr:y>0.22964</cdr:y>
    </cdr:from>
    <cdr:to>
      <cdr:x>0.39014</cdr:x>
      <cdr:y>0.28648</cdr:y>
    </cdr:to>
    <cdr:cxnSp macro="">
      <cdr:nvCxnSpPr>
        <cdr:cNvPr id="4" name="Straight Arrow Connector 3"/>
        <cdr:cNvCxnSpPr/>
      </cdr:nvCxnSpPr>
      <cdr:spPr bwMode="auto">
        <a:xfrm xmlns:a="http://schemas.openxmlformats.org/drawingml/2006/main" flipV="1">
          <a:off x="1045343" y="584851"/>
          <a:ext cx="262732" cy="144780"/>
        </a:xfrm>
        <a:prstGeom xmlns:a="http://schemas.openxmlformats.org/drawingml/2006/main" prst="straightConnector1">
          <a:avLst/>
        </a:prstGeom>
        <a:ln xmlns:a="http://schemas.openxmlformats.org/drawingml/2006/main" w="25400">
          <a:solidFill>
            <a:srgbClr val="C0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0.70435</cdr:x>
      <cdr:y>0.23924</cdr:y>
    </cdr:from>
    <cdr:to>
      <cdr:x>0.80819</cdr:x>
      <cdr:y>0.36009</cdr:y>
    </cdr:to>
    <cdr:sp macro="" textlink="">
      <cdr:nvSpPr>
        <cdr:cNvPr id="5" name="TextBox 30"/>
        <cdr:cNvSpPr txBox="1">
          <a:spLocks xmlns:a="http://schemas.openxmlformats.org/drawingml/2006/main" noChangeArrowheads="1"/>
        </cdr:cNvSpPr>
      </cdr:nvSpPr>
      <cdr:spPr bwMode="auto">
        <a:xfrm xmlns:a="http://schemas.openxmlformats.org/drawingml/2006/main">
          <a:off x="2361540" y="609322"/>
          <a:ext cx="348172" cy="307777"/>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eaLnBrk="1" hangingPunct="1">
            <a:spcBef>
              <a:spcPct val="0"/>
            </a:spcBef>
            <a:buFontTx/>
            <a:buNone/>
          </a:pPr>
          <a:r>
            <a:rPr lang="en-US" altLang="en-US" sz="1400" b="1" dirty="0" smtClean="0">
              <a:solidFill>
                <a:srgbClr val="000000"/>
              </a:solidFill>
            </a:rPr>
            <a:t>51</a:t>
          </a:r>
          <a:endParaRPr lang="en-US" altLang="en-US" sz="1400" b="1" dirty="0">
            <a:solidFill>
              <a:srgbClr val="000000"/>
            </a:solidFill>
          </a:endParaRPr>
        </a:p>
      </cdr:txBody>
    </cdr:sp>
  </cdr:relSizeAnchor>
  <cdr:relSizeAnchor xmlns:cdr="http://schemas.openxmlformats.org/drawingml/2006/chartDrawing">
    <cdr:from>
      <cdr:x>0.61666</cdr:x>
      <cdr:y>0.23651</cdr:y>
    </cdr:from>
    <cdr:to>
      <cdr:x>0.69803</cdr:x>
      <cdr:y>0.29967</cdr:y>
    </cdr:to>
    <cdr:cxnSp macro="">
      <cdr:nvCxnSpPr>
        <cdr:cNvPr id="6" name="Straight Arrow Connector 5"/>
        <cdr:cNvCxnSpPr/>
      </cdr:nvCxnSpPr>
      <cdr:spPr bwMode="auto">
        <a:xfrm xmlns:a="http://schemas.openxmlformats.org/drawingml/2006/main">
          <a:off x="2067525" y="602349"/>
          <a:ext cx="272846" cy="160862"/>
        </a:xfrm>
        <a:prstGeom xmlns:a="http://schemas.openxmlformats.org/drawingml/2006/main" prst="straightConnector1">
          <a:avLst/>
        </a:prstGeom>
        <a:ln xmlns:a="http://schemas.openxmlformats.org/drawingml/2006/main" w="25400">
          <a:solidFill>
            <a:srgbClr val="C0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BF2AFC-2BBB-41CE-B568-FF68089C6182}" type="datetimeFigureOut">
              <a:rPr lang="en-US" smtClean="0"/>
              <a:t>3/27/2015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38BE7C-9EEA-4DF2-B3C0-7BA33626DBB2}" type="slidenum">
              <a:rPr lang="en-US" smtClean="0"/>
              <a:t>‹#›</a:t>
            </a:fld>
            <a:endParaRPr lang="en-US"/>
          </a:p>
        </p:txBody>
      </p:sp>
    </p:spTree>
    <p:extLst>
      <p:ext uri="{BB962C8B-B14F-4D97-AF65-F5344CB8AC3E}">
        <p14:creationId xmlns:p14="http://schemas.microsoft.com/office/powerpoint/2010/main" val="3119211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38BE7C-9EEA-4DF2-B3C0-7BA33626DBB2}" type="slidenum">
              <a:rPr lang="en-US" smtClean="0"/>
              <a:t>1</a:t>
            </a:fld>
            <a:endParaRPr lang="en-US"/>
          </a:p>
        </p:txBody>
      </p:sp>
    </p:spTree>
    <p:extLst>
      <p:ext uri="{BB962C8B-B14F-4D97-AF65-F5344CB8AC3E}">
        <p14:creationId xmlns:p14="http://schemas.microsoft.com/office/powerpoint/2010/main" val="1409155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Institutional</a:t>
            </a:r>
            <a:r>
              <a:rPr lang="en-US" baseline="0" dirty="0" smtClean="0"/>
              <a:t> – sometimes studies use internal pilot funds which carry $0 for PI effort</a:t>
            </a:r>
          </a:p>
          <a:p>
            <a:endParaRPr lang="en-US" baseline="0" dirty="0" smtClean="0"/>
          </a:p>
          <a:p>
            <a:r>
              <a:rPr lang="en-US" baseline="0" dirty="0" smtClean="0"/>
              <a:t>Cooperative Group – pre NCORP – we lost the 49.5% off the payment.  Post-NCORP that IDC was already taken off the top of the award.  $2k is rough amount as it’s credit based now.</a:t>
            </a:r>
          </a:p>
          <a:p>
            <a:endParaRPr lang="en-US" baseline="0" dirty="0" smtClean="0"/>
          </a:p>
          <a:p>
            <a:r>
              <a:rPr lang="en-US" baseline="0" dirty="0" smtClean="0"/>
              <a:t>Industrial – that average was taken from the last 6 studies negotiated which included the </a:t>
            </a:r>
            <a:r>
              <a:rPr lang="en-US" baseline="0" dirty="0" err="1" smtClean="0"/>
              <a:t>LeeBet</a:t>
            </a:r>
            <a:r>
              <a:rPr lang="en-US" baseline="0" dirty="0" smtClean="0"/>
              <a:t> trial.  HIGHLY variable.  Budgets are driven up with patient clinical costs which may result in a reduction in PI fee or CTO fee to </a:t>
            </a:r>
            <a:r>
              <a:rPr lang="en-US" baseline="0" smtClean="0"/>
              <a:t>allow participation in the trial.</a:t>
            </a:r>
            <a:endParaRPr lang="en-US"/>
          </a:p>
        </p:txBody>
      </p:sp>
      <p:sp>
        <p:nvSpPr>
          <p:cNvPr id="4" name="Slide Number Placeholder 3"/>
          <p:cNvSpPr>
            <a:spLocks noGrp="1"/>
          </p:cNvSpPr>
          <p:nvPr>
            <p:ph type="sldNum" sz="quarter" idx="10"/>
          </p:nvPr>
        </p:nvSpPr>
        <p:spPr/>
        <p:txBody>
          <a:bodyPr/>
          <a:lstStyle/>
          <a:p>
            <a:fld id="{3DE119E7-B683-4A34-B9D3-A626D2F0558E}" type="slidenum">
              <a:rPr lang="en-US" smtClean="0"/>
              <a:t>4</a:t>
            </a:fld>
            <a:endParaRPr lang="en-US"/>
          </a:p>
        </p:txBody>
      </p:sp>
    </p:spTree>
    <p:extLst>
      <p:ext uri="{BB962C8B-B14F-4D97-AF65-F5344CB8AC3E}">
        <p14:creationId xmlns:p14="http://schemas.microsoft.com/office/powerpoint/2010/main" val="2543104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55FDB5-D8E7-4B02-B647-957A189B76AD}"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800166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a:xfrm>
            <a:off x="1143000" y="685800"/>
            <a:ext cx="4572000" cy="3429000"/>
          </a:xfrm>
          <a:ln/>
        </p:spPr>
      </p:sp>
      <p:sp>
        <p:nvSpPr>
          <p:cNvPr id="4099" name="Rectangle 3"/>
          <p:cNvSpPr>
            <a:spLocks noGrp="1" noChangeArrowheads="1"/>
          </p:cNvSpPr>
          <p:nvPr>
            <p:ph type="body" idx="1"/>
          </p:nvPr>
        </p:nvSpPr>
        <p:spPr>
          <a:noFill/>
        </p:spPr>
        <p:txBody>
          <a:bodyPr/>
          <a:lstStyle/>
          <a:p>
            <a:r>
              <a:rPr lang="en-US" altLang="en-US" dirty="0" smtClean="0"/>
              <a:t>PRC</a:t>
            </a:r>
            <a:r>
              <a:rPr lang="en-US" altLang="en-US" baseline="0" dirty="0" smtClean="0"/>
              <a:t> and DSMC are staffed by CTO, but organizationally separate.  They have their own reporting structure.  PRC and DSMC staff report to Tricia.  Any PRC or DSMC issue runs through the chairs.</a:t>
            </a:r>
          </a:p>
          <a:p>
            <a:endParaRPr lang="en-US" altLang="en-US" baseline="0" dirty="0" smtClean="0"/>
          </a:p>
          <a:p>
            <a:r>
              <a:rPr lang="en-US" altLang="en-US" baseline="0" dirty="0" smtClean="0"/>
              <a:t>Trials must be registered to ClinicalTrials.gov.  If not, then it cannot be published.</a:t>
            </a:r>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investigator</a:t>
            </a:r>
            <a:r>
              <a:rPr lang="en-US" baseline="0" dirty="0" smtClean="0"/>
              <a:t> wants to put patients on once IRB approval received.</a:t>
            </a:r>
            <a:endParaRPr lang="en-US" dirty="0" smtClean="0"/>
          </a:p>
          <a:p>
            <a:r>
              <a:rPr lang="en-US" dirty="0" smtClean="0"/>
              <a:t>The lag time between</a:t>
            </a:r>
            <a:r>
              <a:rPr lang="en-US" baseline="0" dirty="0" smtClean="0"/>
              <a:t> IRB and site visit is in part due to team and sponsor availability. (and no one owning the study)</a:t>
            </a:r>
          </a:p>
          <a:p>
            <a:r>
              <a:rPr lang="en-US" baseline="0" dirty="0" smtClean="0"/>
              <a:t>The lag time between site visit and activation is in large part due to IDS drug build in Willow (drug management portion of EPIC).</a:t>
            </a:r>
          </a:p>
          <a:p>
            <a:endParaRPr lang="en-US" baseline="0" dirty="0" smtClean="0"/>
          </a:p>
          <a:p>
            <a:r>
              <a:rPr lang="en-US" baseline="0" dirty="0" smtClean="0"/>
              <a:t>A CTMS allows us to assign responsibilities to CTO team members, and IDS, and CTRC, etc…</a:t>
            </a:r>
          </a:p>
          <a:p>
            <a:endParaRPr lang="en-US" baseline="0" dirty="0" smtClean="0"/>
          </a:p>
          <a:p>
            <a:r>
              <a:rPr lang="en-US" baseline="0" dirty="0" smtClean="0"/>
              <a:t>Quintiles keeps this data on us.</a:t>
            </a:r>
            <a:endParaRPr lang="en-US" dirty="0"/>
          </a:p>
        </p:txBody>
      </p:sp>
      <p:sp>
        <p:nvSpPr>
          <p:cNvPr id="4" name="Slide Number Placeholder 3"/>
          <p:cNvSpPr>
            <a:spLocks noGrp="1"/>
          </p:cNvSpPr>
          <p:nvPr>
            <p:ph type="sldNum" sz="quarter" idx="10"/>
          </p:nvPr>
        </p:nvSpPr>
        <p:spPr/>
        <p:txBody>
          <a:bodyPr/>
          <a:lstStyle/>
          <a:p>
            <a:fld id="{3F38BE7C-9EEA-4DF2-B3C0-7BA33626DBB2}" type="slidenum">
              <a:rPr lang="en-US" smtClean="0"/>
              <a:t>11</a:t>
            </a:fld>
            <a:endParaRPr lang="en-US"/>
          </a:p>
        </p:txBody>
      </p:sp>
    </p:spTree>
    <p:extLst>
      <p:ext uri="{BB962C8B-B14F-4D97-AF65-F5344CB8AC3E}">
        <p14:creationId xmlns:p14="http://schemas.microsoft.com/office/powerpoint/2010/main" val="1195797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5B4EB-EAF4-EB46-87EE-9217555F5EC0}"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3110599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F38BE7C-9EEA-4DF2-B3C0-7BA33626DBB2}" type="slidenum">
              <a:rPr lang="en-US" smtClean="0"/>
              <a:t>21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226762862"/>
              </p:ext>
            </p:extLst>
          </p:nvPr>
        </p:nvGraphicFramePr>
        <p:xfrm>
          <a:off x="36136" y="4267200"/>
          <a:ext cx="6705600" cy="4678680"/>
        </p:xfrm>
        <a:graphic>
          <a:graphicData uri="http://schemas.openxmlformats.org/drawingml/2006/table">
            <a:tbl>
              <a:tblPr firstRow="1" firstCol="1" bandRow="1"/>
              <a:tblGrid>
                <a:gridCol w="1404620"/>
                <a:gridCol w="1428750"/>
                <a:gridCol w="1281430"/>
                <a:gridCol w="1295400"/>
                <a:gridCol w="1295400"/>
              </a:tblGrid>
              <a:tr h="0">
                <a:tc>
                  <a:txBody>
                    <a:bodyPr/>
                    <a:lstStyle/>
                    <a:p>
                      <a:pPr marL="0" marR="0" algn="ctr">
                        <a:spcBef>
                          <a:spcPts val="0"/>
                        </a:spcBef>
                        <a:spcAft>
                          <a:spcPts val="0"/>
                        </a:spcAft>
                      </a:pPr>
                      <a:r>
                        <a:rPr lang="en-US" sz="1100" b="1" dirty="0">
                          <a:effectLst/>
                          <a:latin typeface="Calibri"/>
                          <a:ea typeface="Calibri"/>
                          <a:cs typeface="Times New Roman"/>
                        </a:rPr>
                        <a:t>Priority</a:t>
                      </a:r>
                      <a:endParaRPr lang="en-US" sz="1100" dirty="0">
                        <a:effectLst/>
                        <a:latin typeface="Calibri"/>
                        <a:ea typeface="Calibri"/>
                        <a:cs typeface="Times New Roman"/>
                      </a:endParaRPr>
                    </a:p>
                    <a:p>
                      <a:pPr marL="0" marR="0" algn="ctr">
                        <a:spcBef>
                          <a:spcPts val="0"/>
                        </a:spcBef>
                        <a:spcAft>
                          <a:spcPts val="0"/>
                        </a:spcAft>
                      </a:pPr>
                      <a:r>
                        <a:rPr lang="en-US" sz="900" dirty="0">
                          <a:effectLst/>
                          <a:latin typeface="Calibri"/>
                          <a:ea typeface="Calibri"/>
                          <a:cs typeface="Times New Roman"/>
                        </a:rPr>
                        <a:t>(Study status)</a:t>
                      </a:r>
                      <a:endParaRPr lang="en-US" sz="1100" dirty="0">
                        <a:effectLst/>
                        <a:latin typeface="Calibri"/>
                        <a:ea typeface="Calibri"/>
                        <a:cs typeface="Times New Roman"/>
                      </a:endParaRPr>
                    </a:p>
                    <a:p>
                      <a:pPr marL="0" marR="0" algn="ctr">
                        <a:spcBef>
                          <a:spcPts val="0"/>
                        </a:spcBef>
                        <a:spcAft>
                          <a:spcPts val="0"/>
                        </a:spcAft>
                      </a:pPr>
                      <a:r>
                        <a:rPr lang="en-US" sz="900" dirty="0">
                          <a:effectLst/>
                          <a:latin typeface="Calibri"/>
                          <a:ea typeface="Calibri"/>
                          <a:cs typeface="Times New Roman"/>
                        </a:rPr>
                        <a:t>(Patient status)</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a:effectLst/>
                          <a:latin typeface="Calibri"/>
                          <a:ea typeface="Calibri"/>
                          <a:cs typeface="Times New Roman"/>
                        </a:rPr>
                        <a:t>Total Treatment</a:t>
                      </a:r>
                      <a:r>
                        <a:rPr lang="en-US" sz="1100" b="1" dirty="0">
                          <a:solidFill>
                            <a:srgbClr val="1F497D"/>
                          </a:solidFill>
                          <a:effectLst/>
                          <a:latin typeface="Calibri"/>
                          <a:ea typeface="Calibri"/>
                          <a:cs typeface="Times New Roman"/>
                        </a:rPr>
                        <a:t> </a:t>
                      </a:r>
                      <a:r>
                        <a:rPr lang="en-US" sz="1100" b="1" dirty="0">
                          <a:effectLst/>
                          <a:latin typeface="Calibri"/>
                          <a:ea typeface="Calibri"/>
                          <a:cs typeface="Times New Roman"/>
                        </a:rPr>
                        <a:t>Plans</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a:ea typeface="Calibri"/>
                          <a:cs typeface="Times New Roman"/>
                        </a:rPr>
                        <a:t>Plans Built</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a:ea typeface="Calibri"/>
                          <a:cs typeface="Times New Roman"/>
                        </a:rPr>
                        <a:t>Plans Validated</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a:ea typeface="Calibri"/>
                          <a:cs typeface="Times New Roman"/>
                        </a:rPr>
                        <a:t>Plans in Production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100" b="1" dirty="0">
                          <a:effectLst/>
                          <a:latin typeface="Calibri"/>
                          <a:ea typeface="Calibri"/>
                          <a:cs typeface="Times New Roman"/>
                        </a:rPr>
                        <a:t>1</a:t>
                      </a:r>
                      <a:endParaRPr lang="en-US" sz="1100" dirty="0">
                        <a:effectLst/>
                        <a:latin typeface="Calibri"/>
                        <a:ea typeface="Calibri"/>
                        <a:cs typeface="Times New Roman"/>
                      </a:endParaRPr>
                    </a:p>
                    <a:p>
                      <a:pPr marL="0" marR="0" algn="ctr">
                        <a:spcBef>
                          <a:spcPts val="0"/>
                        </a:spcBef>
                        <a:spcAft>
                          <a:spcPts val="0"/>
                        </a:spcAft>
                      </a:pPr>
                      <a:r>
                        <a:rPr lang="en-US" sz="900" dirty="0">
                          <a:effectLst/>
                          <a:latin typeface="Calibri"/>
                          <a:ea typeface="Calibri"/>
                          <a:cs typeface="Times New Roman"/>
                        </a:rPr>
                        <a:t>(Enrolling)</a:t>
                      </a:r>
                      <a:endParaRPr lang="en-US" sz="1100" dirty="0">
                        <a:effectLst/>
                        <a:latin typeface="Calibri"/>
                        <a:ea typeface="Calibri"/>
                        <a:cs typeface="Times New Roman"/>
                      </a:endParaRPr>
                    </a:p>
                    <a:p>
                      <a:pPr marL="0" marR="0" algn="ctr">
                        <a:spcBef>
                          <a:spcPts val="0"/>
                        </a:spcBef>
                        <a:spcAft>
                          <a:spcPts val="0"/>
                        </a:spcAft>
                      </a:pPr>
                      <a:r>
                        <a:rPr lang="en-US" sz="900" dirty="0">
                          <a:effectLst/>
                          <a:latin typeface="Calibri"/>
                          <a:ea typeface="Calibri"/>
                          <a:cs typeface="Times New Roman"/>
                        </a:rPr>
                        <a:t>(Active pts)</a:t>
                      </a:r>
                      <a:endParaRPr lang="en-US" sz="1100" dirty="0">
                        <a:effectLst/>
                        <a:latin typeface="Calibri"/>
                        <a:ea typeface="Calibri"/>
                        <a:cs typeface="Times New Roman"/>
                      </a:endParaRPr>
                    </a:p>
                    <a:p>
                      <a:pPr marL="0" marR="0" algn="ctr">
                        <a:spcBef>
                          <a:spcPts val="0"/>
                        </a:spcBef>
                        <a:spcAft>
                          <a:spcPts val="0"/>
                        </a:spcAft>
                      </a:pPr>
                      <a:r>
                        <a:rPr lang="en-US" sz="900" dirty="0">
                          <a:effectLst/>
                          <a:latin typeface="Calibri"/>
                          <a:ea typeface="Calibri"/>
                          <a:cs typeface="Times New Roman"/>
                        </a:rPr>
                        <a:t>(Beacon Order Set still needed)</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effectLst/>
                          <a:latin typeface="Calibri"/>
                          <a:ea typeface="Calibri"/>
                          <a:cs typeface="Times New Roman"/>
                        </a:rPr>
                        <a:t>11</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effectLst/>
                          <a:latin typeface="Calibri"/>
                          <a:ea typeface="Calibri"/>
                          <a:cs typeface="Times New Roman"/>
                        </a:rPr>
                        <a:t>0</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100" b="1" dirty="0">
                          <a:effectLst/>
                          <a:latin typeface="Calibri"/>
                          <a:ea typeface="Calibri"/>
                          <a:cs typeface="Times New Roman"/>
                        </a:rPr>
                        <a:t>2</a:t>
                      </a:r>
                      <a:endParaRPr lang="en-US" sz="1100" dirty="0">
                        <a:effectLst/>
                        <a:latin typeface="Calibri"/>
                        <a:ea typeface="Calibri"/>
                        <a:cs typeface="Times New Roman"/>
                      </a:endParaRPr>
                    </a:p>
                    <a:p>
                      <a:pPr marL="0" marR="0" algn="ctr">
                        <a:spcBef>
                          <a:spcPts val="0"/>
                        </a:spcBef>
                        <a:spcAft>
                          <a:spcPts val="0"/>
                        </a:spcAft>
                      </a:pPr>
                      <a:r>
                        <a:rPr lang="en-US" sz="900" dirty="0">
                          <a:effectLst/>
                          <a:latin typeface="Calibri"/>
                          <a:ea typeface="Calibri"/>
                          <a:cs typeface="Times New Roman"/>
                        </a:rPr>
                        <a:t>(Enrolling)</a:t>
                      </a:r>
                      <a:endParaRPr lang="en-US" sz="1100" dirty="0">
                        <a:effectLst/>
                        <a:latin typeface="Calibri"/>
                        <a:ea typeface="Calibri"/>
                        <a:cs typeface="Times New Roman"/>
                      </a:endParaRPr>
                    </a:p>
                    <a:p>
                      <a:pPr marL="0" marR="0" algn="ctr">
                        <a:spcBef>
                          <a:spcPts val="0"/>
                        </a:spcBef>
                        <a:spcAft>
                          <a:spcPts val="0"/>
                        </a:spcAft>
                      </a:pPr>
                      <a:r>
                        <a:rPr lang="en-US" sz="900" dirty="0">
                          <a:effectLst/>
                          <a:latin typeface="Calibri"/>
                          <a:ea typeface="Calibri"/>
                          <a:cs typeface="Times New Roman"/>
                        </a:rPr>
                        <a:t>(No Accrual Yet)</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100" b="1" dirty="0">
                          <a:effectLst/>
                          <a:latin typeface="Calibri"/>
                          <a:ea typeface="Calibri"/>
                          <a:cs typeface="Times New Roman"/>
                        </a:rPr>
                        <a:t>3</a:t>
                      </a:r>
                      <a:endParaRPr lang="en-US" sz="1100" dirty="0">
                        <a:effectLst/>
                        <a:latin typeface="Calibri"/>
                        <a:ea typeface="Calibri"/>
                        <a:cs typeface="Times New Roman"/>
                      </a:endParaRPr>
                    </a:p>
                    <a:p>
                      <a:pPr marL="0" marR="0" algn="ctr">
                        <a:spcBef>
                          <a:spcPts val="0"/>
                        </a:spcBef>
                        <a:spcAft>
                          <a:spcPts val="0"/>
                        </a:spcAft>
                      </a:pPr>
                      <a:r>
                        <a:rPr lang="en-US" sz="900" dirty="0">
                          <a:effectLst/>
                          <a:latin typeface="Calibri"/>
                          <a:ea typeface="Calibri"/>
                          <a:cs typeface="Times New Roman"/>
                        </a:rPr>
                        <a:t>(In Approval Process)</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15</a:t>
                      </a:r>
                    </a:p>
                    <a:p>
                      <a:pPr marL="0" marR="0" algn="ctr">
                        <a:spcBef>
                          <a:spcPts val="0"/>
                        </a:spcBef>
                        <a:spcAft>
                          <a:spcPts val="0"/>
                        </a:spcAft>
                      </a:pPr>
                      <a:r>
                        <a:rPr lang="en-US" sz="1000">
                          <a:effectLst/>
                          <a:latin typeface="Calibri"/>
                          <a:ea typeface="Calibri"/>
                          <a:cs typeface="Times New Roman"/>
                        </a:rPr>
                        <a:t>(17 remaining will have roadmaps completed by 2/13)</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a:ea typeface="Calibri"/>
                          <a:cs typeface="Times New Roman"/>
                        </a:rPr>
                        <a:t>0</a:t>
                      </a:r>
                    </a:p>
                    <a:p>
                      <a:pPr marL="0" marR="0" algn="ctr">
                        <a:spcBef>
                          <a:spcPts val="0"/>
                        </a:spcBef>
                        <a:spcAft>
                          <a:spcPts val="0"/>
                        </a:spcAft>
                      </a:pPr>
                      <a:r>
                        <a:rPr lang="en-US" sz="1000" dirty="0">
                          <a:effectLst/>
                          <a:latin typeface="Calibri"/>
                          <a:ea typeface="Calibri"/>
                          <a:cs typeface="Times New Roman"/>
                        </a:rPr>
                        <a:t>(a few are scheduled for </a:t>
                      </a:r>
                      <a:r>
                        <a:rPr lang="en-US" sz="1000" dirty="0" err="1">
                          <a:effectLst/>
                          <a:latin typeface="Calibri"/>
                          <a:ea typeface="Calibri"/>
                          <a:cs typeface="Times New Roman"/>
                        </a:rPr>
                        <a:t>wk</a:t>
                      </a:r>
                      <a:r>
                        <a:rPr lang="en-US" sz="1000" dirty="0">
                          <a:effectLst/>
                          <a:latin typeface="Calibri"/>
                          <a:ea typeface="Calibri"/>
                          <a:cs typeface="Times New Roman"/>
                        </a:rPr>
                        <a:t> of 2/9)</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100" b="1" dirty="0">
                          <a:effectLst/>
                          <a:latin typeface="Calibri"/>
                          <a:ea typeface="Calibri"/>
                          <a:cs typeface="Times New Roman"/>
                        </a:rPr>
                        <a:t>4</a:t>
                      </a:r>
                      <a:endParaRPr lang="en-US" sz="1100" dirty="0">
                        <a:effectLst/>
                        <a:latin typeface="Calibri"/>
                        <a:ea typeface="Calibri"/>
                        <a:cs typeface="Times New Roman"/>
                      </a:endParaRPr>
                    </a:p>
                    <a:p>
                      <a:pPr marL="0" marR="0" algn="ctr">
                        <a:spcBef>
                          <a:spcPts val="0"/>
                        </a:spcBef>
                        <a:spcAft>
                          <a:spcPts val="0"/>
                        </a:spcAft>
                      </a:pPr>
                      <a:r>
                        <a:rPr lang="en-US" sz="900" dirty="0">
                          <a:effectLst/>
                          <a:latin typeface="Calibri"/>
                          <a:ea typeface="Calibri"/>
                          <a:cs typeface="Times New Roman"/>
                        </a:rPr>
                        <a:t>(Study Closed to Accrual)</a:t>
                      </a:r>
                      <a:endParaRPr lang="en-US" sz="1100" dirty="0">
                        <a:effectLst/>
                        <a:latin typeface="Calibri"/>
                        <a:ea typeface="Calibri"/>
                        <a:cs typeface="Times New Roman"/>
                      </a:endParaRPr>
                    </a:p>
                    <a:p>
                      <a:pPr marL="0" marR="0" algn="ctr">
                        <a:spcBef>
                          <a:spcPts val="0"/>
                        </a:spcBef>
                        <a:spcAft>
                          <a:spcPts val="0"/>
                        </a:spcAft>
                      </a:pPr>
                      <a:r>
                        <a:rPr lang="en-US" sz="900" dirty="0">
                          <a:effectLst/>
                          <a:latin typeface="Calibri"/>
                          <a:ea typeface="Calibri"/>
                          <a:cs typeface="Times New Roman"/>
                        </a:rPr>
                        <a:t>(Patients in active treatment)</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100" b="1">
                          <a:effectLst/>
                          <a:latin typeface="Calibri"/>
                          <a:ea typeface="Calibri"/>
                          <a:cs typeface="Times New Roman"/>
                        </a:rPr>
                        <a:t>5</a:t>
                      </a:r>
                      <a:endParaRPr lang="en-US" sz="1100">
                        <a:effectLst/>
                        <a:latin typeface="Calibri"/>
                        <a:ea typeface="Calibri"/>
                        <a:cs typeface="Times New Roman"/>
                      </a:endParaRPr>
                    </a:p>
                    <a:p>
                      <a:pPr marL="0" marR="0" algn="ctr">
                        <a:spcBef>
                          <a:spcPts val="0"/>
                        </a:spcBef>
                        <a:spcAft>
                          <a:spcPts val="0"/>
                        </a:spcAft>
                      </a:pPr>
                      <a:r>
                        <a:rPr lang="en-US" sz="900">
                          <a:effectLst/>
                          <a:latin typeface="Calibri"/>
                          <a:ea typeface="Calibri"/>
                          <a:cs typeface="Times New Roman"/>
                        </a:rPr>
                        <a:t>(Active Enrolling/has a validated order set /Amendment is needed)</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Calibri"/>
                          <a:ea typeface="Calibri"/>
                          <a:cs typeface="Times New Roman"/>
                        </a:rPr>
                        <a:t>(4 outstanding roadmaps will be completed by 2/13)</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100" b="1">
                          <a:effectLst/>
                          <a:latin typeface="Calibri"/>
                          <a:ea typeface="Calibri"/>
                          <a:cs typeface="Times New Roman"/>
                        </a:rPr>
                        <a:t>6</a:t>
                      </a:r>
                      <a:endParaRPr lang="en-US" sz="1100">
                        <a:effectLst/>
                        <a:latin typeface="Calibri"/>
                        <a:ea typeface="Calibri"/>
                        <a:cs typeface="Times New Roman"/>
                      </a:endParaRPr>
                    </a:p>
                    <a:p>
                      <a:pPr marL="0" marR="0" algn="ctr">
                        <a:spcBef>
                          <a:spcPts val="0"/>
                        </a:spcBef>
                        <a:spcAft>
                          <a:spcPts val="0"/>
                        </a:spcAft>
                      </a:pPr>
                      <a:r>
                        <a:rPr lang="en-US" sz="900">
                          <a:effectLst/>
                          <a:latin typeface="Calibri"/>
                          <a:ea typeface="Calibri"/>
                          <a:cs typeface="Times New Roman"/>
                        </a:rPr>
                        <a:t>(Active Enrolling/has an order set built but not yet validated &amp; amendment is needed)</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Calibri"/>
                          <a:ea typeface="Calibri"/>
                          <a:cs typeface="Times New Roman"/>
                        </a:rPr>
                        <a:t>(5 outstanding roadmaps will be completed by 2/13)</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100" b="1">
                          <a:effectLst/>
                          <a:latin typeface="Calibri"/>
                          <a:ea typeface="Calibri"/>
                          <a:cs typeface="Times New Roman"/>
                        </a:rPr>
                        <a:t>99</a:t>
                      </a:r>
                      <a:endParaRPr lang="en-US" sz="1100">
                        <a:effectLst/>
                        <a:latin typeface="Calibri"/>
                        <a:ea typeface="Calibri"/>
                        <a:cs typeface="Times New Roman"/>
                      </a:endParaRPr>
                    </a:p>
                    <a:p>
                      <a:pPr marL="0" marR="0" algn="ctr">
                        <a:spcBef>
                          <a:spcPts val="0"/>
                        </a:spcBef>
                        <a:spcAft>
                          <a:spcPts val="0"/>
                        </a:spcAft>
                      </a:pPr>
                      <a:r>
                        <a:rPr lang="en-US" sz="900">
                          <a:effectLst/>
                          <a:latin typeface="Calibri"/>
                          <a:ea typeface="Calibri"/>
                          <a:cs typeface="Times New Roman"/>
                        </a:rPr>
                        <a:t>(Active Enrolling/has a validated order set/no modification is needed)</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a:ea typeface="Calibri"/>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a:ea typeface="Calibri"/>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76587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350461-300F-4A96-B2D2-068833CD2C6B}"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9785F-E433-4772-A1B5-9B810B3F98C7}" type="slidenum">
              <a:rPr lang="en-US" smtClean="0"/>
              <a:t>‹#›</a:t>
            </a:fld>
            <a:endParaRPr lang="en-US"/>
          </a:p>
        </p:txBody>
      </p:sp>
    </p:spTree>
    <p:extLst>
      <p:ext uri="{BB962C8B-B14F-4D97-AF65-F5344CB8AC3E}">
        <p14:creationId xmlns:p14="http://schemas.microsoft.com/office/powerpoint/2010/main" val="2709147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350461-300F-4A96-B2D2-068833CD2C6B}"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9785F-E433-4772-A1B5-9B810B3F98C7}" type="slidenum">
              <a:rPr lang="en-US" smtClean="0"/>
              <a:t>‹#›</a:t>
            </a:fld>
            <a:endParaRPr lang="en-US"/>
          </a:p>
        </p:txBody>
      </p:sp>
    </p:spTree>
    <p:extLst>
      <p:ext uri="{BB962C8B-B14F-4D97-AF65-F5344CB8AC3E}">
        <p14:creationId xmlns:p14="http://schemas.microsoft.com/office/powerpoint/2010/main" val="1628936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350461-300F-4A96-B2D2-068833CD2C6B}"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9785F-E433-4772-A1B5-9B810B3F98C7}" type="slidenum">
              <a:rPr lang="en-US" smtClean="0"/>
              <a:t>‹#›</a:t>
            </a:fld>
            <a:endParaRPr lang="en-US"/>
          </a:p>
        </p:txBody>
      </p:sp>
    </p:spTree>
    <p:extLst>
      <p:ext uri="{BB962C8B-B14F-4D97-AF65-F5344CB8AC3E}">
        <p14:creationId xmlns:p14="http://schemas.microsoft.com/office/powerpoint/2010/main" val="1299078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FBB15-4DBB-430A-8889-724B8C7851DD}"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5061351-5BDB-463B-B9E9-40C52303AE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70403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Static 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14400"/>
            <a:ext cx="5562600" cy="1470025"/>
          </a:xfrm>
        </p:spPr>
        <p:txBody>
          <a:bodyPr anchor="b"/>
          <a:lstStyle>
            <a:lvl1pPr>
              <a:defRPr>
                <a:latin typeface="Arial Narrow"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2362200"/>
            <a:ext cx="5562600" cy="1752600"/>
          </a:xfrm>
        </p:spPr>
        <p:txBody>
          <a:bodyPr>
            <a:normAutofit/>
          </a:bodyPr>
          <a:lstStyle>
            <a:lvl1pPr marL="0" indent="0" algn="l">
              <a:buNone/>
              <a:defRPr sz="2400">
                <a:solidFill>
                  <a:schemeClr val="bg1"/>
                </a:solidFill>
                <a:latin typeface="Arial Narrow"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7782262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Narrow"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Arial Narrow" pitchFamily="34" charset="0"/>
              </a:defRPr>
            </a:lvl1pPr>
            <a:lvl2pPr>
              <a:defRPr>
                <a:latin typeface="Arial Narrow" pitchFamily="34" charset="0"/>
              </a:defRPr>
            </a:lvl2pPr>
            <a:lvl3pPr>
              <a:defRPr>
                <a:latin typeface="Arial Narrow" pitchFamily="34" charset="0"/>
              </a:defRPr>
            </a:lvl3pPr>
            <a:lvl4pPr>
              <a:defRPr>
                <a:latin typeface="Arial Narrow" pitchFamily="34" charset="0"/>
              </a:defRPr>
            </a:lvl4pPr>
            <a:lvl5pPr>
              <a:defRPr>
                <a:latin typeface="Arial Narrow"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0836368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3733800"/>
            <a:ext cx="7772400" cy="1362075"/>
          </a:xfrm>
        </p:spPr>
        <p:txBody>
          <a:bodyPr anchor="t"/>
          <a:lstStyle>
            <a:lvl1pPr algn="l">
              <a:defRPr sz="4000" b="1" cap="all">
                <a:latin typeface="Arial Narrow"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2233613"/>
            <a:ext cx="7772400" cy="1500187"/>
          </a:xfrm>
        </p:spPr>
        <p:txBody>
          <a:bodyPr anchor="b"/>
          <a:lstStyle>
            <a:lvl1pPr marL="0" indent="0">
              <a:buNone/>
              <a:defRPr sz="2000">
                <a:solidFill>
                  <a:schemeClr val="bg1"/>
                </a:solidFill>
                <a:latin typeface="Arial Narrow"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9443771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Narrow"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normAutofit/>
          </a:bodyPr>
          <a:lstStyle>
            <a:lvl1pPr marL="0" indent="0" algn="l" defTabSz="914400" rtl="0" eaLnBrk="1" latinLnBrk="0" hangingPunct="1">
              <a:spcBef>
                <a:spcPct val="20000"/>
              </a:spcBef>
              <a:buFontTx/>
              <a:buNone/>
              <a:defRPr lang="en-US" sz="2000" kern="1200" dirty="0" smtClean="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1pPr>
            <a:lvl2pPr marL="0" indent="0" algn="l" defTabSz="914400" rtl="0" eaLnBrk="1" latinLnBrk="0" hangingPunct="1">
              <a:spcBef>
                <a:spcPct val="20000"/>
              </a:spcBef>
              <a:buFontTx/>
              <a:buNone/>
              <a:defRPr lang="en-US" sz="2000" kern="1200" dirty="0" smtClean="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2pPr>
            <a:lvl3pPr marL="0" indent="0" algn="l" defTabSz="914400" rtl="0" eaLnBrk="1" latinLnBrk="0" hangingPunct="1">
              <a:spcBef>
                <a:spcPct val="20000"/>
              </a:spcBef>
              <a:buFontTx/>
              <a:buNone/>
              <a:defRPr lang="en-US" sz="2000" kern="1200" dirty="0" smtClean="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3pPr>
            <a:lvl4pPr marL="0" indent="0" algn="l" defTabSz="914400" rtl="0" eaLnBrk="1" latinLnBrk="0" hangingPunct="1">
              <a:spcBef>
                <a:spcPct val="20000"/>
              </a:spcBef>
              <a:buFontTx/>
              <a:buNone/>
              <a:defRPr lang="en-US" sz="2000" kern="1200" dirty="0" smtClean="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4pPr>
            <a:lvl5pPr marL="0" indent="0" algn="l" defTabSz="914400" rtl="0" eaLnBrk="1" latinLnBrk="0" hangingPunct="1">
              <a:spcBef>
                <a:spcPct val="20000"/>
              </a:spcBef>
              <a:buFontTx/>
              <a:buNone/>
              <a:defRPr lang="en-US" sz="2000" kern="1200" dirty="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ln w="3175">
            <a:noFill/>
          </a:ln>
        </p:spPr>
        <p:txBody>
          <a:bodyPr>
            <a:normAutofit/>
          </a:bodyPr>
          <a:lstStyle>
            <a:lvl1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1pPr>
            <a:lvl2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2pPr>
            <a:lvl3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3pPr>
            <a:lvl4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4pPr>
            <a:lvl5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6186492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Narrow"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52550"/>
            <a:ext cx="4040188" cy="639762"/>
          </a:xfrm>
        </p:spPr>
        <p:txBody>
          <a:bodyPr anchor="b"/>
          <a:lstStyle>
            <a:lvl1pPr marL="0" indent="0">
              <a:buNone/>
              <a:defRPr sz="2400" b="1">
                <a:latin typeface="Arial Narrow"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992312"/>
            <a:ext cx="4040188" cy="3951288"/>
          </a:xfrm>
        </p:spPr>
        <p:txBody>
          <a:bodyPr>
            <a:normAutofit/>
          </a:bodyPr>
          <a:lstStyle>
            <a:lvl1pPr>
              <a:defRPr sz="2000">
                <a:latin typeface="Arial Narrow" pitchFamily="34" charset="0"/>
              </a:defRPr>
            </a:lvl1pPr>
            <a:lvl2pPr>
              <a:defRPr sz="2000">
                <a:latin typeface="Arial Narrow" pitchFamily="34" charset="0"/>
              </a:defRPr>
            </a:lvl2pPr>
            <a:lvl3pPr>
              <a:defRPr sz="2000">
                <a:latin typeface="Arial Narrow" pitchFamily="34" charset="0"/>
              </a:defRPr>
            </a:lvl3pPr>
            <a:lvl4pPr>
              <a:defRPr sz="2000">
                <a:latin typeface="Arial Narrow" pitchFamily="34" charset="0"/>
              </a:defRPr>
            </a:lvl4pPr>
            <a:lvl5pPr>
              <a:defRPr sz="2000">
                <a:latin typeface="Arial Narrow"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352550"/>
            <a:ext cx="4041775" cy="639762"/>
          </a:xfrm>
        </p:spPr>
        <p:txBody>
          <a:bodyPr anchor="b"/>
          <a:lstStyle>
            <a:lvl1pPr marL="0" indent="0">
              <a:buNone/>
              <a:defRPr sz="2400" b="1">
                <a:solidFill>
                  <a:schemeClr val="bg1"/>
                </a:solidFill>
                <a:latin typeface="Arial Narrow"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92312"/>
            <a:ext cx="4041775" cy="3951288"/>
          </a:xfrm>
        </p:spPr>
        <p:txBody>
          <a:bodyPr>
            <a:normAutofit/>
          </a:bodyPr>
          <a:lstStyle>
            <a:lvl1pPr>
              <a:defRPr sz="2000">
                <a:solidFill>
                  <a:schemeClr val="bg1"/>
                </a:solidFill>
                <a:latin typeface="Arial Narrow" pitchFamily="34" charset="0"/>
              </a:defRPr>
            </a:lvl1pPr>
            <a:lvl2pPr>
              <a:defRPr sz="2000">
                <a:solidFill>
                  <a:schemeClr val="bg1"/>
                </a:solidFill>
                <a:latin typeface="Arial Narrow" pitchFamily="34" charset="0"/>
              </a:defRPr>
            </a:lvl2pPr>
            <a:lvl3pPr>
              <a:defRPr sz="2000">
                <a:solidFill>
                  <a:schemeClr val="bg1"/>
                </a:solidFill>
                <a:latin typeface="Arial Narrow" pitchFamily="34" charset="0"/>
              </a:defRPr>
            </a:lvl3pPr>
            <a:lvl4pPr>
              <a:defRPr sz="2000">
                <a:solidFill>
                  <a:schemeClr val="bg1"/>
                </a:solidFill>
                <a:latin typeface="Arial Narrow" pitchFamily="34" charset="0"/>
              </a:defRPr>
            </a:lvl4pPr>
            <a:lvl5pPr>
              <a:defRPr sz="2000">
                <a:solidFill>
                  <a:schemeClr val="bg1"/>
                </a:solidFill>
                <a:latin typeface="Arial Narrow"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4861482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Narrow" pitchFamily="34" charset="0"/>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5746122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23228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350461-300F-4A96-B2D2-068833CD2C6B}"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9785F-E433-4772-A1B5-9B810B3F98C7}" type="slidenum">
              <a:rPr lang="en-US" smtClean="0"/>
              <a:t>‹#›</a:t>
            </a:fld>
            <a:endParaRPr lang="en-US"/>
          </a:p>
        </p:txBody>
      </p:sp>
    </p:spTree>
    <p:extLst>
      <p:ext uri="{BB962C8B-B14F-4D97-AF65-F5344CB8AC3E}">
        <p14:creationId xmlns:p14="http://schemas.microsoft.com/office/powerpoint/2010/main" val="3368233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5181600"/>
            <a:ext cx="2398713" cy="990600"/>
          </a:xfrm>
        </p:spPr>
        <p:txBody>
          <a:bodyPr anchor="ctr"/>
          <a:lstStyle>
            <a:lvl1pPr algn="r">
              <a:defRPr sz="2000" b="1">
                <a:latin typeface="Arial Narrow"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609600"/>
            <a:ext cx="8001000" cy="4495799"/>
          </a:xfrm>
        </p:spPr>
        <p:txBody>
          <a:bodyPr>
            <a:normAutofit/>
          </a:bodyPr>
          <a:lstStyle>
            <a:lvl1pPr>
              <a:defRPr sz="2000">
                <a:solidFill>
                  <a:schemeClr val="bg1"/>
                </a:solidFill>
                <a:latin typeface="Arial Narrow" pitchFamily="34" charset="0"/>
              </a:defRPr>
            </a:lvl1pPr>
            <a:lvl2pPr>
              <a:defRPr sz="2000">
                <a:solidFill>
                  <a:schemeClr val="bg1"/>
                </a:solidFill>
                <a:latin typeface="Arial Narrow" pitchFamily="34" charset="0"/>
              </a:defRPr>
            </a:lvl2pPr>
            <a:lvl3pPr>
              <a:defRPr sz="2000">
                <a:solidFill>
                  <a:schemeClr val="bg1"/>
                </a:solidFill>
                <a:latin typeface="Arial Narrow" pitchFamily="34" charset="0"/>
              </a:defRPr>
            </a:lvl3pPr>
            <a:lvl4pPr>
              <a:defRPr sz="2000">
                <a:solidFill>
                  <a:schemeClr val="bg1"/>
                </a:solidFill>
                <a:latin typeface="Arial Narrow" pitchFamily="34" charset="0"/>
              </a:defRPr>
            </a:lvl4pPr>
            <a:lvl5pPr>
              <a:defRPr sz="2000">
                <a:solidFill>
                  <a:schemeClr val="bg1"/>
                </a:solidFill>
                <a:latin typeface="Arial Narrow"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733800" y="5181600"/>
            <a:ext cx="4191000" cy="1020763"/>
          </a:xfrm>
        </p:spPr>
        <p:txBody>
          <a:bodyPr/>
          <a:lstStyle>
            <a:lvl1pPr marL="0" indent="0">
              <a:buNone/>
              <a:defRPr sz="1400">
                <a:latin typeface="Arial Narrow"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1586935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5181600"/>
            <a:ext cx="5486400" cy="566738"/>
          </a:xfrm>
        </p:spPr>
        <p:txBody>
          <a:bodyPr anchor="b"/>
          <a:lstStyle>
            <a:lvl1pPr algn="l">
              <a:defRPr sz="2000" b="1">
                <a:latin typeface="Arial Narrow" pitchFamily="34" charset="0"/>
              </a:defRPr>
            </a:lvl1pPr>
          </a:lstStyle>
          <a:p>
            <a:r>
              <a:rPr lang="en-US" smtClean="0"/>
              <a:t>Click to edit Master title style</a:t>
            </a:r>
            <a:endParaRPr lang="en-US"/>
          </a:p>
        </p:txBody>
      </p:sp>
      <p:sp>
        <p:nvSpPr>
          <p:cNvPr id="3" name="Picture Placeholder 2"/>
          <p:cNvSpPr>
            <a:spLocks noGrp="1"/>
          </p:cNvSpPr>
          <p:nvPr>
            <p:ph type="pic" idx="1"/>
          </p:nvPr>
        </p:nvSpPr>
        <p:spPr>
          <a:xfrm>
            <a:off x="1066800" y="612775"/>
            <a:ext cx="6934200" cy="4656534"/>
          </a:xfrm>
        </p:spPr>
        <p:txBody>
          <a:bodyPr/>
          <a:lstStyle>
            <a:lvl1pPr marL="0" indent="0">
              <a:buNone/>
              <a:defRPr sz="3200">
                <a:latin typeface="Arial Narrow"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828800" y="5748338"/>
            <a:ext cx="5486400" cy="804862"/>
          </a:xfrm>
        </p:spPr>
        <p:txBody>
          <a:bodyPr/>
          <a:lstStyle>
            <a:lvl1pPr marL="0" indent="0">
              <a:buNone/>
              <a:defRPr sz="1400">
                <a:latin typeface="Arial Narrow"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4745672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17786740"/>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326308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FBB15-4DBB-430A-8889-724B8C7851DD}"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5061351-5BDB-463B-B9E9-40C52303AE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050552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Static 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14400"/>
            <a:ext cx="5562600" cy="1470025"/>
          </a:xfrm>
        </p:spPr>
        <p:txBody>
          <a:bodyPr anchor="b"/>
          <a:lstStyle>
            <a:lvl1pPr>
              <a:defRPr>
                <a:latin typeface="Arial Narrow"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2362200"/>
            <a:ext cx="5562600" cy="1752600"/>
          </a:xfrm>
        </p:spPr>
        <p:txBody>
          <a:bodyPr>
            <a:normAutofit/>
          </a:bodyPr>
          <a:lstStyle>
            <a:lvl1pPr marL="0" indent="0" algn="l">
              <a:buNone/>
              <a:defRPr sz="2400">
                <a:solidFill>
                  <a:schemeClr val="bg1"/>
                </a:solidFill>
                <a:latin typeface="Arial Narrow"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8631539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Narrow"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Arial Narrow" pitchFamily="34" charset="0"/>
              </a:defRPr>
            </a:lvl1pPr>
            <a:lvl2pPr>
              <a:defRPr>
                <a:latin typeface="Arial Narrow" pitchFamily="34" charset="0"/>
              </a:defRPr>
            </a:lvl2pPr>
            <a:lvl3pPr>
              <a:defRPr>
                <a:latin typeface="Arial Narrow" pitchFamily="34" charset="0"/>
              </a:defRPr>
            </a:lvl3pPr>
            <a:lvl4pPr>
              <a:defRPr>
                <a:latin typeface="Arial Narrow" pitchFamily="34" charset="0"/>
              </a:defRPr>
            </a:lvl4pPr>
            <a:lvl5pPr>
              <a:defRPr>
                <a:latin typeface="Arial Narrow"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74294243"/>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3733800"/>
            <a:ext cx="7772400" cy="1362075"/>
          </a:xfrm>
        </p:spPr>
        <p:txBody>
          <a:bodyPr anchor="t"/>
          <a:lstStyle>
            <a:lvl1pPr algn="l">
              <a:defRPr sz="4000" b="1" cap="all">
                <a:latin typeface="Arial Narrow"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2233613"/>
            <a:ext cx="7772400" cy="1500187"/>
          </a:xfrm>
        </p:spPr>
        <p:txBody>
          <a:bodyPr anchor="b"/>
          <a:lstStyle>
            <a:lvl1pPr marL="0" indent="0">
              <a:buNone/>
              <a:defRPr sz="2000">
                <a:solidFill>
                  <a:schemeClr val="bg1"/>
                </a:solidFill>
                <a:latin typeface="Arial Narrow"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59395764"/>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Narrow"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normAutofit/>
          </a:bodyPr>
          <a:lstStyle>
            <a:lvl1pPr marL="0" indent="0" algn="l" defTabSz="914400" rtl="0" eaLnBrk="1" latinLnBrk="0" hangingPunct="1">
              <a:spcBef>
                <a:spcPct val="20000"/>
              </a:spcBef>
              <a:buFontTx/>
              <a:buNone/>
              <a:defRPr lang="en-US" sz="2000" kern="1200" dirty="0" smtClean="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1pPr>
            <a:lvl2pPr marL="0" indent="0" algn="l" defTabSz="914400" rtl="0" eaLnBrk="1" latinLnBrk="0" hangingPunct="1">
              <a:spcBef>
                <a:spcPct val="20000"/>
              </a:spcBef>
              <a:buFontTx/>
              <a:buNone/>
              <a:defRPr lang="en-US" sz="2000" kern="1200" dirty="0" smtClean="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2pPr>
            <a:lvl3pPr marL="0" indent="0" algn="l" defTabSz="914400" rtl="0" eaLnBrk="1" latinLnBrk="0" hangingPunct="1">
              <a:spcBef>
                <a:spcPct val="20000"/>
              </a:spcBef>
              <a:buFontTx/>
              <a:buNone/>
              <a:defRPr lang="en-US" sz="2000" kern="1200" dirty="0" smtClean="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3pPr>
            <a:lvl4pPr marL="0" indent="0" algn="l" defTabSz="914400" rtl="0" eaLnBrk="1" latinLnBrk="0" hangingPunct="1">
              <a:spcBef>
                <a:spcPct val="20000"/>
              </a:spcBef>
              <a:buFontTx/>
              <a:buNone/>
              <a:defRPr lang="en-US" sz="2000" kern="1200" dirty="0" smtClean="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4pPr>
            <a:lvl5pPr marL="0" indent="0" algn="l" defTabSz="914400" rtl="0" eaLnBrk="1" latinLnBrk="0" hangingPunct="1">
              <a:spcBef>
                <a:spcPct val="20000"/>
              </a:spcBef>
              <a:buFontTx/>
              <a:buNone/>
              <a:defRPr lang="en-US" sz="2000" kern="1200" dirty="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ln w="3175">
            <a:noFill/>
          </a:ln>
        </p:spPr>
        <p:txBody>
          <a:bodyPr>
            <a:normAutofit/>
          </a:bodyPr>
          <a:lstStyle>
            <a:lvl1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1pPr>
            <a:lvl2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2pPr>
            <a:lvl3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3pPr>
            <a:lvl4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4pPr>
            <a:lvl5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91262338"/>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Narrow"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52550"/>
            <a:ext cx="4040188" cy="639762"/>
          </a:xfrm>
        </p:spPr>
        <p:txBody>
          <a:bodyPr anchor="b"/>
          <a:lstStyle>
            <a:lvl1pPr marL="0" indent="0">
              <a:buNone/>
              <a:defRPr sz="2400" b="1">
                <a:latin typeface="Arial Narrow"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992312"/>
            <a:ext cx="4040188" cy="3951288"/>
          </a:xfrm>
        </p:spPr>
        <p:txBody>
          <a:bodyPr>
            <a:normAutofit/>
          </a:bodyPr>
          <a:lstStyle>
            <a:lvl1pPr>
              <a:defRPr sz="2000">
                <a:latin typeface="Arial Narrow" pitchFamily="34" charset="0"/>
              </a:defRPr>
            </a:lvl1pPr>
            <a:lvl2pPr>
              <a:defRPr sz="2000">
                <a:latin typeface="Arial Narrow" pitchFamily="34" charset="0"/>
              </a:defRPr>
            </a:lvl2pPr>
            <a:lvl3pPr>
              <a:defRPr sz="2000">
                <a:latin typeface="Arial Narrow" pitchFamily="34" charset="0"/>
              </a:defRPr>
            </a:lvl3pPr>
            <a:lvl4pPr>
              <a:defRPr sz="2000">
                <a:latin typeface="Arial Narrow" pitchFamily="34" charset="0"/>
              </a:defRPr>
            </a:lvl4pPr>
            <a:lvl5pPr>
              <a:defRPr sz="2000">
                <a:latin typeface="Arial Narrow"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352550"/>
            <a:ext cx="4041775" cy="639762"/>
          </a:xfrm>
        </p:spPr>
        <p:txBody>
          <a:bodyPr anchor="b"/>
          <a:lstStyle>
            <a:lvl1pPr marL="0" indent="0">
              <a:buNone/>
              <a:defRPr sz="2400" b="1">
                <a:solidFill>
                  <a:schemeClr val="bg1"/>
                </a:solidFill>
                <a:latin typeface="Arial Narrow"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92312"/>
            <a:ext cx="4041775" cy="3951288"/>
          </a:xfrm>
        </p:spPr>
        <p:txBody>
          <a:bodyPr>
            <a:normAutofit/>
          </a:bodyPr>
          <a:lstStyle>
            <a:lvl1pPr>
              <a:defRPr sz="2000">
                <a:solidFill>
                  <a:schemeClr val="bg1"/>
                </a:solidFill>
                <a:latin typeface="Arial Narrow" pitchFamily="34" charset="0"/>
              </a:defRPr>
            </a:lvl1pPr>
            <a:lvl2pPr>
              <a:defRPr sz="2000">
                <a:solidFill>
                  <a:schemeClr val="bg1"/>
                </a:solidFill>
                <a:latin typeface="Arial Narrow" pitchFamily="34" charset="0"/>
              </a:defRPr>
            </a:lvl2pPr>
            <a:lvl3pPr>
              <a:defRPr sz="2000">
                <a:solidFill>
                  <a:schemeClr val="bg1"/>
                </a:solidFill>
                <a:latin typeface="Arial Narrow" pitchFamily="34" charset="0"/>
              </a:defRPr>
            </a:lvl3pPr>
            <a:lvl4pPr>
              <a:defRPr sz="2000">
                <a:solidFill>
                  <a:schemeClr val="bg1"/>
                </a:solidFill>
                <a:latin typeface="Arial Narrow" pitchFamily="34" charset="0"/>
              </a:defRPr>
            </a:lvl4pPr>
            <a:lvl5pPr>
              <a:defRPr sz="2000">
                <a:solidFill>
                  <a:schemeClr val="bg1"/>
                </a:solidFill>
                <a:latin typeface="Arial Narrow"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8649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350461-300F-4A96-B2D2-068833CD2C6B}"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9785F-E433-4772-A1B5-9B810B3F98C7}" type="slidenum">
              <a:rPr lang="en-US" smtClean="0"/>
              <a:t>‹#›</a:t>
            </a:fld>
            <a:endParaRPr lang="en-US"/>
          </a:p>
        </p:txBody>
      </p:sp>
    </p:spTree>
    <p:extLst>
      <p:ext uri="{BB962C8B-B14F-4D97-AF65-F5344CB8AC3E}">
        <p14:creationId xmlns:p14="http://schemas.microsoft.com/office/powerpoint/2010/main" val="16084084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Narrow" pitchFamily="34" charset="0"/>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61822115"/>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912495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5181600"/>
            <a:ext cx="2398713" cy="990600"/>
          </a:xfrm>
        </p:spPr>
        <p:txBody>
          <a:bodyPr anchor="ctr"/>
          <a:lstStyle>
            <a:lvl1pPr algn="r">
              <a:defRPr sz="2000" b="1">
                <a:latin typeface="Arial Narrow"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609600"/>
            <a:ext cx="8001000" cy="4495799"/>
          </a:xfrm>
        </p:spPr>
        <p:txBody>
          <a:bodyPr>
            <a:normAutofit/>
          </a:bodyPr>
          <a:lstStyle>
            <a:lvl1pPr>
              <a:defRPr sz="2000">
                <a:solidFill>
                  <a:schemeClr val="bg1"/>
                </a:solidFill>
                <a:latin typeface="Arial Narrow" pitchFamily="34" charset="0"/>
              </a:defRPr>
            </a:lvl1pPr>
            <a:lvl2pPr>
              <a:defRPr sz="2000">
                <a:solidFill>
                  <a:schemeClr val="bg1"/>
                </a:solidFill>
                <a:latin typeface="Arial Narrow" pitchFamily="34" charset="0"/>
              </a:defRPr>
            </a:lvl2pPr>
            <a:lvl3pPr>
              <a:defRPr sz="2000">
                <a:solidFill>
                  <a:schemeClr val="bg1"/>
                </a:solidFill>
                <a:latin typeface="Arial Narrow" pitchFamily="34" charset="0"/>
              </a:defRPr>
            </a:lvl3pPr>
            <a:lvl4pPr>
              <a:defRPr sz="2000">
                <a:solidFill>
                  <a:schemeClr val="bg1"/>
                </a:solidFill>
                <a:latin typeface="Arial Narrow" pitchFamily="34" charset="0"/>
              </a:defRPr>
            </a:lvl4pPr>
            <a:lvl5pPr>
              <a:defRPr sz="2000">
                <a:solidFill>
                  <a:schemeClr val="bg1"/>
                </a:solidFill>
                <a:latin typeface="Arial Narrow"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733800" y="5181600"/>
            <a:ext cx="4191000" cy="1020763"/>
          </a:xfrm>
        </p:spPr>
        <p:txBody>
          <a:bodyPr/>
          <a:lstStyle>
            <a:lvl1pPr marL="0" indent="0">
              <a:buNone/>
              <a:defRPr sz="1400">
                <a:latin typeface="Arial Narrow"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04720916"/>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5181600"/>
            <a:ext cx="5486400" cy="566738"/>
          </a:xfrm>
        </p:spPr>
        <p:txBody>
          <a:bodyPr anchor="b"/>
          <a:lstStyle>
            <a:lvl1pPr algn="l">
              <a:defRPr sz="2000" b="1">
                <a:latin typeface="Arial Narrow" pitchFamily="34" charset="0"/>
              </a:defRPr>
            </a:lvl1pPr>
          </a:lstStyle>
          <a:p>
            <a:r>
              <a:rPr lang="en-US" smtClean="0"/>
              <a:t>Click to edit Master title style</a:t>
            </a:r>
            <a:endParaRPr lang="en-US"/>
          </a:p>
        </p:txBody>
      </p:sp>
      <p:sp>
        <p:nvSpPr>
          <p:cNvPr id="3" name="Picture Placeholder 2"/>
          <p:cNvSpPr>
            <a:spLocks noGrp="1"/>
          </p:cNvSpPr>
          <p:nvPr>
            <p:ph type="pic" idx="1"/>
          </p:nvPr>
        </p:nvSpPr>
        <p:spPr>
          <a:xfrm>
            <a:off x="1066800" y="612775"/>
            <a:ext cx="6934200" cy="4656534"/>
          </a:xfrm>
        </p:spPr>
        <p:txBody>
          <a:bodyPr/>
          <a:lstStyle>
            <a:lvl1pPr marL="0" indent="0">
              <a:buNone/>
              <a:defRPr sz="3200">
                <a:latin typeface="Arial Narrow"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828800" y="5748338"/>
            <a:ext cx="5486400" cy="804862"/>
          </a:xfrm>
        </p:spPr>
        <p:txBody>
          <a:bodyPr/>
          <a:lstStyle>
            <a:lvl1pPr marL="0" indent="0">
              <a:buNone/>
              <a:defRPr sz="1400">
                <a:latin typeface="Arial Narrow"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01731741"/>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69963403"/>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209979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FBB15-4DBB-430A-8889-724B8C7851DD}"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5061351-5BDB-463B-B9E9-40C52303AE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068137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Static 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14400"/>
            <a:ext cx="5562600" cy="1470025"/>
          </a:xfrm>
        </p:spPr>
        <p:txBody>
          <a:bodyPr anchor="b"/>
          <a:lstStyle>
            <a:lvl1pPr>
              <a:defRPr>
                <a:latin typeface="Arial Narrow"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2362200"/>
            <a:ext cx="5562600" cy="1752600"/>
          </a:xfrm>
        </p:spPr>
        <p:txBody>
          <a:bodyPr>
            <a:normAutofit/>
          </a:bodyPr>
          <a:lstStyle>
            <a:lvl1pPr marL="0" indent="0" algn="l">
              <a:buNone/>
              <a:defRPr sz="2400">
                <a:solidFill>
                  <a:schemeClr val="bg1"/>
                </a:solidFill>
                <a:latin typeface="Arial Narrow"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8479005"/>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Narrow"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Arial Narrow" pitchFamily="34" charset="0"/>
              </a:defRPr>
            </a:lvl1pPr>
            <a:lvl2pPr>
              <a:defRPr>
                <a:latin typeface="Arial Narrow" pitchFamily="34" charset="0"/>
              </a:defRPr>
            </a:lvl2pPr>
            <a:lvl3pPr>
              <a:defRPr>
                <a:latin typeface="Arial Narrow" pitchFamily="34" charset="0"/>
              </a:defRPr>
            </a:lvl3pPr>
            <a:lvl4pPr>
              <a:defRPr>
                <a:latin typeface="Arial Narrow" pitchFamily="34" charset="0"/>
              </a:defRPr>
            </a:lvl4pPr>
            <a:lvl5pPr>
              <a:defRPr>
                <a:latin typeface="Arial Narrow"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61560179"/>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3733800"/>
            <a:ext cx="7772400" cy="1362075"/>
          </a:xfrm>
        </p:spPr>
        <p:txBody>
          <a:bodyPr anchor="t"/>
          <a:lstStyle>
            <a:lvl1pPr algn="l">
              <a:defRPr sz="4000" b="1" cap="all">
                <a:latin typeface="Arial Narrow"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2233613"/>
            <a:ext cx="7772400" cy="1500187"/>
          </a:xfrm>
        </p:spPr>
        <p:txBody>
          <a:bodyPr anchor="b"/>
          <a:lstStyle>
            <a:lvl1pPr marL="0" indent="0">
              <a:buNone/>
              <a:defRPr sz="2000">
                <a:solidFill>
                  <a:schemeClr val="bg1"/>
                </a:solidFill>
                <a:latin typeface="Arial Narrow"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0293261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350461-300F-4A96-B2D2-068833CD2C6B}" type="datetimeFigureOut">
              <a:rPr lang="en-US" smtClean="0"/>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9785F-E433-4772-A1B5-9B810B3F98C7}" type="slidenum">
              <a:rPr lang="en-US" smtClean="0"/>
              <a:t>‹#›</a:t>
            </a:fld>
            <a:endParaRPr lang="en-US"/>
          </a:p>
        </p:txBody>
      </p:sp>
    </p:spTree>
    <p:extLst>
      <p:ext uri="{BB962C8B-B14F-4D97-AF65-F5344CB8AC3E}">
        <p14:creationId xmlns:p14="http://schemas.microsoft.com/office/powerpoint/2010/main" val="37587771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Narrow"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normAutofit/>
          </a:bodyPr>
          <a:lstStyle>
            <a:lvl1pPr marL="0" indent="0" algn="l" defTabSz="914400" rtl="0" eaLnBrk="1" latinLnBrk="0" hangingPunct="1">
              <a:spcBef>
                <a:spcPct val="20000"/>
              </a:spcBef>
              <a:buFontTx/>
              <a:buNone/>
              <a:defRPr lang="en-US" sz="2000" kern="1200" dirty="0" smtClean="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1pPr>
            <a:lvl2pPr marL="0" indent="0" algn="l" defTabSz="914400" rtl="0" eaLnBrk="1" latinLnBrk="0" hangingPunct="1">
              <a:spcBef>
                <a:spcPct val="20000"/>
              </a:spcBef>
              <a:buFontTx/>
              <a:buNone/>
              <a:defRPr lang="en-US" sz="2000" kern="1200" dirty="0" smtClean="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2pPr>
            <a:lvl3pPr marL="0" indent="0" algn="l" defTabSz="914400" rtl="0" eaLnBrk="1" latinLnBrk="0" hangingPunct="1">
              <a:spcBef>
                <a:spcPct val="20000"/>
              </a:spcBef>
              <a:buFontTx/>
              <a:buNone/>
              <a:defRPr lang="en-US" sz="2000" kern="1200" dirty="0" smtClean="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3pPr>
            <a:lvl4pPr marL="0" indent="0" algn="l" defTabSz="914400" rtl="0" eaLnBrk="1" latinLnBrk="0" hangingPunct="1">
              <a:spcBef>
                <a:spcPct val="20000"/>
              </a:spcBef>
              <a:buFontTx/>
              <a:buNone/>
              <a:defRPr lang="en-US" sz="2000" kern="1200" dirty="0" smtClean="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4pPr>
            <a:lvl5pPr marL="0" indent="0" algn="l" defTabSz="914400" rtl="0" eaLnBrk="1" latinLnBrk="0" hangingPunct="1">
              <a:spcBef>
                <a:spcPct val="20000"/>
              </a:spcBef>
              <a:buFontTx/>
              <a:buNone/>
              <a:defRPr lang="en-US" sz="2000" kern="1200" dirty="0">
                <a:ln w="6350">
                  <a:noFill/>
                </a:ln>
                <a:solidFill>
                  <a:schemeClr val="bg1"/>
                </a:solidFill>
                <a:effectLst>
                  <a:outerShdw blurRad="50800" dist="38100" dir="2700000" algn="tl" rotWithShape="0">
                    <a:prstClr val="black">
                      <a:alpha val="40000"/>
                    </a:prstClr>
                  </a:outerShdw>
                </a:effectLst>
                <a:latin typeface="Arial Narrow" pitchFamily="34" charset="0"/>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ln w="3175">
            <a:noFill/>
          </a:ln>
        </p:spPr>
        <p:txBody>
          <a:bodyPr>
            <a:normAutofit/>
          </a:bodyPr>
          <a:lstStyle>
            <a:lvl1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1pPr>
            <a:lvl2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2pPr>
            <a:lvl3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3pPr>
            <a:lvl4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4pPr>
            <a:lvl5pPr>
              <a:defRPr sz="2000">
                <a:ln w="6350">
                  <a:noFill/>
                </a:ln>
                <a:solidFill>
                  <a:schemeClr val="bg1"/>
                </a:solidFill>
                <a:effectLst>
                  <a:outerShdw blurRad="50800" dist="38100" dir="2700000" algn="tl" rotWithShape="0">
                    <a:prstClr val="black">
                      <a:alpha val="40000"/>
                    </a:prstClr>
                  </a:outerShdw>
                </a:effectLst>
                <a:latin typeface="Arial Narrow"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06622409"/>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Narrow"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52550"/>
            <a:ext cx="4040188" cy="639762"/>
          </a:xfrm>
        </p:spPr>
        <p:txBody>
          <a:bodyPr anchor="b"/>
          <a:lstStyle>
            <a:lvl1pPr marL="0" indent="0">
              <a:buNone/>
              <a:defRPr sz="2400" b="1">
                <a:latin typeface="Arial Narrow"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992312"/>
            <a:ext cx="4040188" cy="3951288"/>
          </a:xfrm>
        </p:spPr>
        <p:txBody>
          <a:bodyPr>
            <a:normAutofit/>
          </a:bodyPr>
          <a:lstStyle>
            <a:lvl1pPr>
              <a:defRPr sz="2000">
                <a:latin typeface="Arial Narrow" pitchFamily="34" charset="0"/>
              </a:defRPr>
            </a:lvl1pPr>
            <a:lvl2pPr>
              <a:defRPr sz="2000">
                <a:latin typeface="Arial Narrow" pitchFamily="34" charset="0"/>
              </a:defRPr>
            </a:lvl2pPr>
            <a:lvl3pPr>
              <a:defRPr sz="2000">
                <a:latin typeface="Arial Narrow" pitchFamily="34" charset="0"/>
              </a:defRPr>
            </a:lvl3pPr>
            <a:lvl4pPr>
              <a:defRPr sz="2000">
                <a:latin typeface="Arial Narrow" pitchFamily="34" charset="0"/>
              </a:defRPr>
            </a:lvl4pPr>
            <a:lvl5pPr>
              <a:defRPr sz="2000">
                <a:latin typeface="Arial Narrow"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352550"/>
            <a:ext cx="4041775" cy="639762"/>
          </a:xfrm>
        </p:spPr>
        <p:txBody>
          <a:bodyPr anchor="b"/>
          <a:lstStyle>
            <a:lvl1pPr marL="0" indent="0">
              <a:buNone/>
              <a:defRPr sz="2400" b="1">
                <a:solidFill>
                  <a:schemeClr val="bg1"/>
                </a:solidFill>
                <a:latin typeface="Arial Narrow"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92312"/>
            <a:ext cx="4041775" cy="3951288"/>
          </a:xfrm>
        </p:spPr>
        <p:txBody>
          <a:bodyPr>
            <a:normAutofit/>
          </a:bodyPr>
          <a:lstStyle>
            <a:lvl1pPr>
              <a:defRPr sz="2000">
                <a:solidFill>
                  <a:schemeClr val="bg1"/>
                </a:solidFill>
                <a:latin typeface="Arial Narrow" pitchFamily="34" charset="0"/>
              </a:defRPr>
            </a:lvl1pPr>
            <a:lvl2pPr>
              <a:defRPr sz="2000">
                <a:solidFill>
                  <a:schemeClr val="bg1"/>
                </a:solidFill>
                <a:latin typeface="Arial Narrow" pitchFamily="34" charset="0"/>
              </a:defRPr>
            </a:lvl2pPr>
            <a:lvl3pPr>
              <a:defRPr sz="2000">
                <a:solidFill>
                  <a:schemeClr val="bg1"/>
                </a:solidFill>
                <a:latin typeface="Arial Narrow" pitchFamily="34" charset="0"/>
              </a:defRPr>
            </a:lvl3pPr>
            <a:lvl4pPr>
              <a:defRPr sz="2000">
                <a:solidFill>
                  <a:schemeClr val="bg1"/>
                </a:solidFill>
                <a:latin typeface="Arial Narrow" pitchFamily="34" charset="0"/>
              </a:defRPr>
            </a:lvl4pPr>
            <a:lvl5pPr>
              <a:defRPr sz="2000">
                <a:solidFill>
                  <a:schemeClr val="bg1"/>
                </a:solidFill>
                <a:latin typeface="Arial Narrow"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22547104"/>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Narrow" pitchFamily="34" charset="0"/>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61609986"/>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4413791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5181600"/>
            <a:ext cx="2398713" cy="990600"/>
          </a:xfrm>
        </p:spPr>
        <p:txBody>
          <a:bodyPr anchor="ctr"/>
          <a:lstStyle>
            <a:lvl1pPr algn="r">
              <a:defRPr sz="2000" b="1">
                <a:latin typeface="Arial Narrow"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609600"/>
            <a:ext cx="8001000" cy="4495799"/>
          </a:xfrm>
        </p:spPr>
        <p:txBody>
          <a:bodyPr>
            <a:normAutofit/>
          </a:bodyPr>
          <a:lstStyle>
            <a:lvl1pPr>
              <a:defRPr sz="2000">
                <a:solidFill>
                  <a:schemeClr val="bg1"/>
                </a:solidFill>
                <a:latin typeface="Arial Narrow" pitchFamily="34" charset="0"/>
              </a:defRPr>
            </a:lvl1pPr>
            <a:lvl2pPr>
              <a:defRPr sz="2000">
                <a:solidFill>
                  <a:schemeClr val="bg1"/>
                </a:solidFill>
                <a:latin typeface="Arial Narrow" pitchFamily="34" charset="0"/>
              </a:defRPr>
            </a:lvl2pPr>
            <a:lvl3pPr>
              <a:defRPr sz="2000">
                <a:solidFill>
                  <a:schemeClr val="bg1"/>
                </a:solidFill>
                <a:latin typeface="Arial Narrow" pitchFamily="34" charset="0"/>
              </a:defRPr>
            </a:lvl3pPr>
            <a:lvl4pPr>
              <a:defRPr sz="2000">
                <a:solidFill>
                  <a:schemeClr val="bg1"/>
                </a:solidFill>
                <a:latin typeface="Arial Narrow" pitchFamily="34" charset="0"/>
              </a:defRPr>
            </a:lvl4pPr>
            <a:lvl5pPr>
              <a:defRPr sz="2000">
                <a:solidFill>
                  <a:schemeClr val="bg1"/>
                </a:solidFill>
                <a:latin typeface="Arial Narrow"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733800" y="5181600"/>
            <a:ext cx="4191000" cy="1020763"/>
          </a:xfrm>
        </p:spPr>
        <p:txBody>
          <a:bodyPr/>
          <a:lstStyle>
            <a:lvl1pPr marL="0" indent="0">
              <a:buNone/>
              <a:defRPr sz="1400">
                <a:latin typeface="Arial Narrow"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48405256"/>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5181600"/>
            <a:ext cx="5486400" cy="566738"/>
          </a:xfrm>
        </p:spPr>
        <p:txBody>
          <a:bodyPr anchor="b"/>
          <a:lstStyle>
            <a:lvl1pPr algn="l">
              <a:defRPr sz="2000" b="1">
                <a:latin typeface="Arial Narrow" pitchFamily="34" charset="0"/>
              </a:defRPr>
            </a:lvl1pPr>
          </a:lstStyle>
          <a:p>
            <a:r>
              <a:rPr lang="en-US" smtClean="0"/>
              <a:t>Click to edit Master title style</a:t>
            </a:r>
            <a:endParaRPr lang="en-US"/>
          </a:p>
        </p:txBody>
      </p:sp>
      <p:sp>
        <p:nvSpPr>
          <p:cNvPr id="3" name="Picture Placeholder 2"/>
          <p:cNvSpPr>
            <a:spLocks noGrp="1"/>
          </p:cNvSpPr>
          <p:nvPr>
            <p:ph type="pic" idx="1"/>
          </p:nvPr>
        </p:nvSpPr>
        <p:spPr>
          <a:xfrm>
            <a:off x="1066800" y="612775"/>
            <a:ext cx="6934200" cy="4656534"/>
          </a:xfrm>
        </p:spPr>
        <p:txBody>
          <a:bodyPr/>
          <a:lstStyle>
            <a:lvl1pPr marL="0" indent="0">
              <a:buNone/>
              <a:defRPr sz="3200">
                <a:latin typeface="Arial Narrow"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828800" y="5748338"/>
            <a:ext cx="5486400" cy="804862"/>
          </a:xfrm>
        </p:spPr>
        <p:txBody>
          <a:bodyPr/>
          <a:lstStyle>
            <a:lvl1pPr marL="0" indent="0">
              <a:buNone/>
              <a:defRPr sz="1400">
                <a:latin typeface="Arial Narrow"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Narrow" pitchFamily="34" charset="0"/>
              </a:defRPr>
            </a:lvl1p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Arial Narrow" pitchFamily="34" charset="0"/>
              </a:defRPr>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Arial Narrow" pitchFamily="34" charset="0"/>
              </a:defRPr>
            </a:lvl1p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37920299"/>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74080042"/>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4099E-4BEA-49C6-8936-666250564A11}"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F8FBBFD-6E99-4DAA-B2AC-D8F634ED214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26851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350461-300F-4A96-B2D2-068833CD2C6B}" type="datetimeFigureOut">
              <a:rPr lang="en-US" smtClean="0"/>
              <a:t>3/27/2015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49785F-E433-4772-A1B5-9B810B3F98C7}" type="slidenum">
              <a:rPr lang="en-US" smtClean="0"/>
              <a:t>‹#›</a:t>
            </a:fld>
            <a:endParaRPr lang="en-US"/>
          </a:p>
        </p:txBody>
      </p:sp>
    </p:spTree>
    <p:extLst>
      <p:ext uri="{BB962C8B-B14F-4D97-AF65-F5344CB8AC3E}">
        <p14:creationId xmlns:p14="http://schemas.microsoft.com/office/powerpoint/2010/main" val="3944520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50461-300F-4A96-B2D2-068833CD2C6B}" type="datetimeFigureOut">
              <a:rPr lang="en-US" smtClean="0"/>
              <a:t>3/27/2015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49785F-E433-4772-A1B5-9B810B3F98C7}" type="slidenum">
              <a:rPr lang="en-US" smtClean="0"/>
              <a:t>‹#›</a:t>
            </a:fld>
            <a:endParaRPr lang="en-US"/>
          </a:p>
        </p:txBody>
      </p:sp>
    </p:spTree>
    <p:extLst>
      <p:ext uri="{BB962C8B-B14F-4D97-AF65-F5344CB8AC3E}">
        <p14:creationId xmlns:p14="http://schemas.microsoft.com/office/powerpoint/2010/main" val="3831343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350461-300F-4A96-B2D2-068833CD2C6B}" type="datetimeFigureOut">
              <a:rPr lang="en-US" smtClean="0"/>
              <a:t>3/27/2015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49785F-E433-4772-A1B5-9B810B3F98C7}" type="slidenum">
              <a:rPr lang="en-US" smtClean="0"/>
              <a:t>‹#›</a:t>
            </a:fld>
            <a:endParaRPr lang="en-US"/>
          </a:p>
        </p:txBody>
      </p:sp>
    </p:spTree>
    <p:extLst>
      <p:ext uri="{BB962C8B-B14F-4D97-AF65-F5344CB8AC3E}">
        <p14:creationId xmlns:p14="http://schemas.microsoft.com/office/powerpoint/2010/main" val="2978069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50461-300F-4A96-B2D2-068833CD2C6B}" type="datetimeFigureOut">
              <a:rPr lang="en-US" smtClean="0"/>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9785F-E433-4772-A1B5-9B810B3F98C7}" type="slidenum">
              <a:rPr lang="en-US" smtClean="0"/>
              <a:t>‹#›</a:t>
            </a:fld>
            <a:endParaRPr lang="en-US"/>
          </a:p>
        </p:txBody>
      </p:sp>
    </p:spTree>
    <p:extLst>
      <p:ext uri="{BB962C8B-B14F-4D97-AF65-F5344CB8AC3E}">
        <p14:creationId xmlns:p14="http://schemas.microsoft.com/office/powerpoint/2010/main" val="1968276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50461-300F-4A96-B2D2-068833CD2C6B}" type="datetimeFigureOut">
              <a:rPr lang="en-US" smtClean="0"/>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9785F-E433-4772-A1B5-9B810B3F98C7}" type="slidenum">
              <a:rPr lang="en-US" smtClean="0"/>
              <a:t>‹#›</a:t>
            </a:fld>
            <a:endParaRPr lang="en-US"/>
          </a:p>
        </p:txBody>
      </p:sp>
    </p:spTree>
    <p:extLst>
      <p:ext uri="{BB962C8B-B14F-4D97-AF65-F5344CB8AC3E}">
        <p14:creationId xmlns:p14="http://schemas.microsoft.com/office/powerpoint/2010/main" val="961176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350461-300F-4A96-B2D2-068833CD2C6B}" type="datetimeFigureOut">
              <a:rPr lang="en-US" smtClean="0"/>
              <a:t>3/27/2015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49785F-E433-4772-A1B5-9B810B3F98C7}" type="slidenum">
              <a:rPr lang="en-US" smtClean="0"/>
              <a:t>‹#›</a:t>
            </a:fld>
            <a:endParaRPr lang="en-US"/>
          </a:p>
        </p:txBody>
      </p:sp>
    </p:spTree>
    <p:extLst>
      <p:ext uri="{BB962C8B-B14F-4D97-AF65-F5344CB8AC3E}">
        <p14:creationId xmlns:p14="http://schemas.microsoft.com/office/powerpoint/2010/main" val="3242880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FBB15-4DBB-430A-8889-724B8C7851DD}"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061351-5BDB-463B-B9E9-40C52303AE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7003563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FBB15-4DBB-430A-8889-724B8C7851DD}"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061351-5BDB-463B-B9E9-40C52303AE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6694106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FBB15-4DBB-430A-8889-724B8C7851DD}" type="datetimeFigureOut">
              <a:rPr lang="en-US" smtClean="0">
                <a:solidFill>
                  <a:prstClr val="black">
                    <a:tint val="75000"/>
                  </a:prstClr>
                </a:solidFill>
              </a:rPr>
              <a:pPr/>
              <a:t>3/27/2015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061351-5BDB-463B-B9E9-40C52303AEE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1970365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47800"/>
            <a:ext cx="9144000" cy="1470025"/>
          </a:xfrm>
        </p:spPr>
        <p:txBody>
          <a:bodyPr>
            <a:noAutofit/>
          </a:bodyPr>
          <a:lstStyle/>
          <a:p>
            <a:r>
              <a:rPr lang="en-US" sz="3600" dirty="0" smtClean="0"/>
              <a:t>Hollings Cancer Center</a:t>
            </a:r>
            <a:br>
              <a:rPr lang="en-US" sz="3600" dirty="0" smtClean="0"/>
            </a:br>
            <a:r>
              <a:rPr lang="en-US" sz="3600" dirty="0"/>
              <a:t>Methods in Clinical Cancer Research Class:  </a:t>
            </a:r>
            <a:r>
              <a:rPr lang="en-US" sz="3600" dirty="0" smtClean="0"/>
              <a:t/>
            </a:r>
            <a:br>
              <a:rPr lang="en-US" sz="3600" dirty="0" smtClean="0"/>
            </a:br>
            <a:r>
              <a:rPr lang="en-US" sz="3600" dirty="0" smtClean="0"/>
              <a:t>CTO </a:t>
            </a:r>
            <a:r>
              <a:rPr lang="en-US" sz="3600" dirty="0"/>
              <a:t>issues</a:t>
            </a:r>
          </a:p>
        </p:txBody>
      </p:sp>
      <p:sp>
        <p:nvSpPr>
          <p:cNvPr id="3" name="Subtitle 2"/>
          <p:cNvSpPr>
            <a:spLocks noGrp="1"/>
          </p:cNvSpPr>
          <p:nvPr>
            <p:ph type="subTitle" idx="1"/>
          </p:nvPr>
        </p:nvSpPr>
        <p:spPr>
          <a:xfrm>
            <a:off x="457200" y="3886200"/>
            <a:ext cx="8382000" cy="1752600"/>
          </a:xfrm>
        </p:spPr>
        <p:txBody>
          <a:bodyPr/>
          <a:lstStyle/>
          <a:p>
            <a:r>
              <a:rPr lang="en-US" dirty="0" smtClean="0">
                <a:solidFill>
                  <a:schemeClr val="tx1"/>
                </a:solidFill>
              </a:rPr>
              <a:t>Terri Matson</a:t>
            </a:r>
          </a:p>
          <a:p>
            <a:r>
              <a:rPr lang="en-US" dirty="0" smtClean="0">
                <a:solidFill>
                  <a:schemeClr val="tx1"/>
                </a:solidFill>
              </a:rPr>
              <a:t>Director, Research Administration</a:t>
            </a:r>
          </a:p>
          <a:p>
            <a:r>
              <a:rPr lang="en-US" dirty="0" smtClean="0">
                <a:solidFill>
                  <a:schemeClr val="tx1"/>
                </a:solidFill>
              </a:rPr>
              <a:t>March 24, 2015</a:t>
            </a:r>
          </a:p>
        </p:txBody>
      </p:sp>
    </p:spTree>
    <p:extLst>
      <p:ext uri="{BB962C8B-B14F-4D97-AF65-F5344CB8AC3E}">
        <p14:creationId xmlns:p14="http://schemas.microsoft.com/office/powerpoint/2010/main" val="3409720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14400" y="1295400"/>
            <a:ext cx="7315200" cy="769441"/>
          </a:xfrm>
          <a:prstGeom prst="rect">
            <a:avLst/>
          </a:prstGeom>
          <a:noFill/>
        </p:spPr>
        <p:txBody>
          <a:bodyPr wrap="square" rtlCol="0">
            <a:spAutoFit/>
          </a:bodyPr>
          <a:lstStyle/>
          <a:p>
            <a:r>
              <a:rPr lang="en-US" sz="2200" dirty="0">
                <a:solidFill>
                  <a:prstClr val="black"/>
                </a:solidFill>
                <a:latin typeface="Arial Narrow" pitchFamily="34" charset="0"/>
              </a:rPr>
              <a:t>	</a:t>
            </a:r>
            <a:endParaRPr lang="en-US" sz="2200" dirty="0" smtClean="0">
              <a:solidFill>
                <a:prstClr val="black"/>
              </a:solidFill>
              <a:latin typeface="Arial Narrow" pitchFamily="34" charset="0"/>
            </a:endParaRPr>
          </a:p>
          <a:p>
            <a:endParaRPr lang="en-US" sz="2200" dirty="0">
              <a:solidFill>
                <a:prstClr val="black"/>
              </a:solidFill>
              <a:latin typeface="Arial Narrow" pitchFamily="34" charset="0"/>
            </a:endParaRPr>
          </a:p>
        </p:txBody>
      </p:sp>
      <p:sp>
        <p:nvSpPr>
          <p:cNvPr id="9" name="Rectangle 8"/>
          <p:cNvSpPr>
            <a:spLocks noChangeArrowheads="1"/>
          </p:cNvSpPr>
          <p:nvPr/>
        </p:nvSpPr>
        <p:spPr bwMode="auto">
          <a:xfrm>
            <a:off x="2256503" y="6115050"/>
            <a:ext cx="447368" cy="1524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solidFill>
                <a:prstClr val="black"/>
              </a:solidFill>
              <a:latin typeface="Tahoma" charset="0"/>
              <a:ea typeface="ＭＳ Ｐゴシック" charset="0"/>
            </a:endParaRPr>
          </a:p>
        </p:txBody>
      </p:sp>
      <p:sp>
        <p:nvSpPr>
          <p:cNvPr id="10" name="Rectangle 9"/>
          <p:cNvSpPr>
            <a:spLocks noChangeArrowheads="1"/>
          </p:cNvSpPr>
          <p:nvPr/>
        </p:nvSpPr>
        <p:spPr bwMode="auto">
          <a:xfrm>
            <a:off x="6170971" y="6124575"/>
            <a:ext cx="447368" cy="1524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solidFill>
                <a:prstClr val="black"/>
              </a:solidFill>
              <a:latin typeface="Tahoma" charset="0"/>
              <a:ea typeface="ＭＳ Ｐゴシック" charset="0"/>
            </a:endParaRPr>
          </a:p>
        </p:txBody>
      </p:sp>
      <p:sp>
        <p:nvSpPr>
          <p:cNvPr id="11" name="Text Box 10"/>
          <p:cNvSpPr txBox="1">
            <a:spLocks noChangeArrowheads="1"/>
          </p:cNvSpPr>
          <p:nvPr/>
        </p:nvSpPr>
        <p:spPr bwMode="auto">
          <a:xfrm>
            <a:off x="3598606" y="2143125"/>
            <a:ext cx="2013155" cy="2476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500">
                <a:solidFill>
                  <a:schemeClr val="tx1"/>
                </a:solidFill>
                <a:latin typeface="Tahoma" charset="0"/>
                <a:ea typeface="ＭＳ Ｐゴシック" charset="0"/>
              </a:defRPr>
            </a:lvl1pPr>
            <a:lvl2pPr marL="742950" indent="-285750">
              <a:defRPr sz="2500">
                <a:solidFill>
                  <a:schemeClr val="tx1"/>
                </a:solidFill>
                <a:latin typeface="Tahoma" charset="0"/>
                <a:ea typeface="ＭＳ Ｐゴシック" charset="0"/>
              </a:defRPr>
            </a:lvl2pPr>
            <a:lvl3pPr marL="1143000" indent="-228600">
              <a:defRPr sz="2500">
                <a:solidFill>
                  <a:schemeClr val="tx1"/>
                </a:solidFill>
                <a:latin typeface="Tahoma" charset="0"/>
                <a:ea typeface="ＭＳ Ｐゴシック" charset="0"/>
              </a:defRPr>
            </a:lvl3pPr>
            <a:lvl4pPr marL="1600200" indent="-228600">
              <a:defRPr sz="2500">
                <a:solidFill>
                  <a:schemeClr val="tx1"/>
                </a:solidFill>
                <a:latin typeface="Tahoma" charset="0"/>
                <a:ea typeface="ＭＳ Ｐゴシック" charset="0"/>
              </a:defRPr>
            </a:lvl4pPr>
            <a:lvl5pPr marL="2057400" indent="-228600">
              <a:defRPr sz="2500">
                <a:solidFill>
                  <a:schemeClr val="tx1"/>
                </a:solidFill>
                <a:latin typeface="Tahoma" charset="0"/>
                <a:ea typeface="ＭＳ Ｐゴシック" charset="0"/>
              </a:defRPr>
            </a:lvl5pPr>
            <a:lvl6pPr marL="2514600" indent="-228600" eaLnBrk="0" fontAlgn="base" hangingPunct="0">
              <a:spcBef>
                <a:spcPct val="0"/>
              </a:spcBef>
              <a:spcAft>
                <a:spcPct val="0"/>
              </a:spcAft>
              <a:defRPr sz="2500">
                <a:solidFill>
                  <a:schemeClr val="tx1"/>
                </a:solidFill>
                <a:latin typeface="Tahoma" charset="0"/>
                <a:ea typeface="ＭＳ Ｐゴシック" charset="0"/>
              </a:defRPr>
            </a:lvl6pPr>
            <a:lvl7pPr marL="2971800" indent="-228600" eaLnBrk="0" fontAlgn="base" hangingPunct="0">
              <a:spcBef>
                <a:spcPct val="0"/>
              </a:spcBef>
              <a:spcAft>
                <a:spcPct val="0"/>
              </a:spcAft>
              <a:defRPr sz="2500">
                <a:solidFill>
                  <a:schemeClr val="tx1"/>
                </a:solidFill>
                <a:latin typeface="Tahoma" charset="0"/>
                <a:ea typeface="ＭＳ Ｐゴシック" charset="0"/>
              </a:defRPr>
            </a:lvl7pPr>
            <a:lvl8pPr marL="3429000" indent="-228600" eaLnBrk="0" fontAlgn="base" hangingPunct="0">
              <a:spcBef>
                <a:spcPct val="0"/>
              </a:spcBef>
              <a:spcAft>
                <a:spcPct val="0"/>
              </a:spcAft>
              <a:defRPr sz="2500">
                <a:solidFill>
                  <a:schemeClr val="tx1"/>
                </a:solidFill>
                <a:latin typeface="Tahoma" charset="0"/>
                <a:ea typeface="ＭＳ Ｐゴシック" charset="0"/>
              </a:defRPr>
            </a:lvl8pPr>
            <a:lvl9pPr marL="3886200" indent="-228600" eaLnBrk="0" fontAlgn="base" hangingPunct="0">
              <a:spcBef>
                <a:spcPct val="0"/>
              </a:spcBef>
              <a:spcAft>
                <a:spcPct val="0"/>
              </a:spcAft>
              <a:defRPr sz="2500">
                <a:solidFill>
                  <a:schemeClr val="tx1"/>
                </a:solidFill>
                <a:latin typeface="Tahoma" charset="0"/>
                <a:ea typeface="ＭＳ Ｐゴシック" charset="0"/>
              </a:defRPr>
            </a:lvl9pPr>
          </a:lstStyle>
          <a:p>
            <a:pPr algn="ctr">
              <a:spcBef>
                <a:spcPct val="50000"/>
              </a:spcBef>
              <a:defRPr/>
            </a:pPr>
            <a:r>
              <a:rPr lang="en-US" sz="1000" dirty="0" smtClean="0">
                <a:solidFill>
                  <a:prstClr val="black"/>
                </a:solidFill>
                <a:latin typeface="Arial" charset="0"/>
              </a:rPr>
              <a:t>New Protocol</a:t>
            </a:r>
          </a:p>
        </p:txBody>
      </p:sp>
      <p:sp>
        <p:nvSpPr>
          <p:cNvPr id="12" name="Text Box 11"/>
          <p:cNvSpPr txBox="1">
            <a:spLocks noChangeArrowheads="1"/>
          </p:cNvSpPr>
          <p:nvPr/>
        </p:nvSpPr>
        <p:spPr bwMode="auto">
          <a:xfrm>
            <a:off x="3598606" y="2609850"/>
            <a:ext cx="2013155" cy="246221"/>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500">
                <a:solidFill>
                  <a:schemeClr val="tx1"/>
                </a:solidFill>
                <a:latin typeface="Tahoma" charset="0"/>
                <a:ea typeface="ＭＳ Ｐゴシック" charset="0"/>
              </a:defRPr>
            </a:lvl1pPr>
            <a:lvl2pPr marL="742950" indent="-285750">
              <a:defRPr sz="2500">
                <a:solidFill>
                  <a:schemeClr val="tx1"/>
                </a:solidFill>
                <a:latin typeface="Tahoma" charset="0"/>
                <a:ea typeface="ＭＳ Ｐゴシック" charset="0"/>
              </a:defRPr>
            </a:lvl2pPr>
            <a:lvl3pPr marL="1143000" indent="-228600">
              <a:defRPr sz="2500">
                <a:solidFill>
                  <a:schemeClr val="tx1"/>
                </a:solidFill>
                <a:latin typeface="Tahoma" charset="0"/>
                <a:ea typeface="ＭＳ Ｐゴシック" charset="0"/>
              </a:defRPr>
            </a:lvl3pPr>
            <a:lvl4pPr marL="1600200" indent="-228600">
              <a:defRPr sz="2500">
                <a:solidFill>
                  <a:schemeClr val="tx1"/>
                </a:solidFill>
                <a:latin typeface="Tahoma" charset="0"/>
                <a:ea typeface="ＭＳ Ｐゴシック" charset="0"/>
              </a:defRPr>
            </a:lvl4pPr>
            <a:lvl5pPr marL="2057400" indent="-228600">
              <a:defRPr sz="2500">
                <a:solidFill>
                  <a:schemeClr val="tx1"/>
                </a:solidFill>
                <a:latin typeface="Tahoma" charset="0"/>
                <a:ea typeface="ＭＳ Ｐゴシック" charset="0"/>
              </a:defRPr>
            </a:lvl5pPr>
            <a:lvl6pPr marL="2514600" indent="-228600" eaLnBrk="0" fontAlgn="base" hangingPunct="0">
              <a:spcBef>
                <a:spcPct val="0"/>
              </a:spcBef>
              <a:spcAft>
                <a:spcPct val="0"/>
              </a:spcAft>
              <a:defRPr sz="2500">
                <a:solidFill>
                  <a:schemeClr val="tx1"/>
                </a:solidFill>
                <a:latin typeface="Tahoma" charset="0"/>
                <a:ea typeface="ＭＳ Ｐゴシック" charset="0"/>
              </a:defRPr>
            </a:lvl6pPr>
            <a:lvl7pPr marL="2971800" indent="-228600" eaLnBrk="0" fontAlgn="base" hangingPunct="0">
              <a:spcBef>
                <a:spcPct val="0"/>
              </a:spcBef>
              <a:spcAft>
                <a:spcPct val="0"/>
              </a:spcAft>
              <a:defRPr sz="2500">
                <a:solidFill>
                  <a:schemeClr val="tx1"/>
                </a:solidFill>
                <a:latin typeface="Tahoma" charset="0"/>
                <a:ea typeface="ＭＳ Ｐゴシック" charset="0"/>
              </a:defRPr>
            </a:lvl7pPr>
            <a:lvl8pPr marL="3429000" indent="-228600" eaLnBrk="0" fontAlgn="base" hangingPunct="0">
              <a:spcBef>
                <a:spcPct val="0"/>
              </a:spcBef>
              <a:spcAft>
                <a:spcPct val="0"/>
              </a:spcAft>
              <a:defRPr sz="2500">
                <a:solidFill>
                  <a:schemeClr val="tx1"/>
                </a:solidFill>
                <a:latin typeface="Tahoma" charset="0"/>
                <a:ea typeface="ＭＳ Ｐゴシック" charset="0"/>
              </a:defRPr>
            </a:lvl8pPr>
            <a:lvl9pPr marL="3886200" indent="-228600" eaLnBrk="0" fontAlgn="base" hangingPunct="0">
              <a:spcBef>
                <a:spcPct val="0"/>
              </a:spcBef>
              <a:spcAft>
                <a:spcPct val="0"/>
              </a:spcAft>
              <a:defRPr sz="2500">
                <a:solidFill>
                  <a:schemeClr val="tx1"/>
                </a:solidFill>
                <a:latin typeface="Tahoma" charset="0"/>
                <a:ea typeface="ＭＳ Ｐゴシック" charset="0"/>
              </a:defRPr>
            </a:lvl9pPr>
          </a:lstStyle>
          <a:p>
            <a:pPr algn="ctr">
              <a:spcBef>
                <a:spcPct val="50000"/>
              </a:spcBef>
              <a:defRPr/>
            </a:pPr>
            <a:r>
              <a:rPr lang="en-US" sz="1000" dirty="0" smtClean="0">
                <a:solidFill>
                  <a:prstClr val="black"/>
                </a:solidFill>
                <a:latin typeface="Arial" charset="0"/>
              </a:rPr>
              <a:t>Disease Specific Working Group</a:t>
            </a:r>
          </a:p>
        </p:txBody>
      </p:sp>
      <p:sp>
        <p:nvSpPr>
          <p:cNvPr id="13" name="Text Box 12"/>
          <p:cNvSpPr txBox="1">
            <a:spLocks noChangeArrowheads="1"/>
          </p:cNvSpPr>
          <p:nvPr/>
        </p:nvSpPr>
        <p:spPr bwMode="auto">
          <a:xfrm>
            <a:off x="3598606" y="3228975"/>
            <a:ext cx="2013155" cy="2476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500">
                <a:solidFill>
                  <a:schemeClr val="tx1"/>
                </a:solidFill>
                <a:latin typeface="Tahoma" charset="0"/>
                <a:ea typeface="ＭＳ Ｐゴシック" charset="0"/>
              </a:defRPr>
            </a:lvl1pPr>
            <a:lvl2pPr marL="742950" indent="-285750">
              <a:defRPr sz="2500">
                <a:solidFill>
                  <a:schemeClr val="tx1"/>
                </a:solidFill>
                <a:latin typeface="Tahoma" charset="0"/>
                <a:ea typeface="ＭＳ Ｐゴシック" charset="0"/>
              </a:defRPr>
            </a:lvl2pPr>
            <a:lvl3pPr marL="1143000" indent="-228600">
              <a:defRPr sz="2500">
                <a:solidFill>
                  <a:schemeClr val="tx1"/>
                </a:solidFill>
                <a:latin typeface="Tahoma" charset="0"/>
                <a:ea typeface="ＭＳ Ｐゴシック" charset="0"/>
              </a:defRPr>
            </a:lvl3pPr>
            <a:lvl4pPr marL="1600200" indent="-228600">
              <a:defRPr sz="2500">
                <a:solidFill>
                  <a:schemeClr val="tx1"/>
                </a:solidFill>
                <a:latin typeface="Tahoma" charset="0"/>
                <a:ea typeface="ＭＳ Ｐゴシック" charset="0"/>
              </a:defRPr>
            </a:lvl4pPr>
            <a:lvl5pPr marL="2057400" indent="-228600">
              <a:defRPr sz="2500">
                <a:solidFill>
                  <a:schemeClr val="tx1"/>
                </a:solidFill>
                <a:latin typeface="Tahoma" charset="0"/>
                <a:ea typeface="ＭＳ Ｐゴシック" charset="0"/>
              </a:defRPr>
            </a:lvl5pPr>
            <a:lvl6pPr marL="2514600" indent="-228600" eaLnBrk="0" fontAlgn="base" hangingPunct="0">
              <a:spcBef>
                <a:spcPct val="0"/>
              </a:spcBef>
              <a:spcAft>
                <a:spcPct val="0"/>
              </a:spcAft>
              <a:defRPr sz="2500">
                <a:solidFill>
                  <a:schemeClr val="tx1"/>
                </a:solidFill>
                <a:latin typeface="Tahoma" charset="0"/>
                <a:ea typeface="ＭＳ Ｐゴシック" charset="0"/>
              </a:defRPr>
            </a:lvl6pPr>
            <a:lvl7pPr marL="2971800" indent="-228600" eaLnBrk="0" fontAlgn="base" hangingPunct="0">
              <a:spcBef>
                <a:spcPct val="0"/>
              </a:spcBef>
              <a:spcAft>
                <a:spcPct val="0"/>
              </a:spcAft>
              <a:defRPr sz="2500">
                <a:solidFill>
                  <a:schemeClr val="tx1"/>
                </a:solidFill>
                <a:latin typeface="Tahoma" charset="0"/>
                <a:ea typeface="ＭＳ Ｐゴシック" charset="0"/>
              </a:defRPr>
            </a:lvl7pPr>
            <a:lvl8pPr marL="3429000" indent="-228600" eaLnBrk="0" fontAlgn="base" hangingPunct="0">
              <a:spcBef>
                <a:spcPct val="0"/>
              </a:spcBef>
              <a:spcAft>
                <a:spcPct val="0"/>
              </a:spcAft>
              <a:defRPr sz="2500">
                <a:solidFill>
                  <a:schemeClr val="tx1"/>
                </a:solidFill>
                <a:latin typeface="Tahoma" charset="0"/>
                <a:ea typeface="ＭＳ Ｐゴシック" charset="0"/>
              </a:defRPr>
            </a:lvl8pPr>
            <a:lvl9pPr marL="3886200" indent="-228600" eaLnBrk="0" fontAlgn="base" hangingPunct="0">
              <a:spcBef>
                <a:spcPct val="0"/>
              </a:spcBef>
              <a:spcAft>
                <a:spcPct val="0"/>
              </a:spcAft>
              <a:defRPr sz="2500">
                <a:solidFill>
                  <a:schemeClr val="tx1"/>
                </a:solidFill>
                <a:latin typeface="Tahoma" charset="0"/>
                <a:ea typeface="ＭＳ Ｐゴシック" charset="0"/>
              </a:defRPr>
            </a:lvl9pPr>
          </a:lstStyle>
          <a:p>
            <a:pPr algn="ctr">
              <a:spcBef>
                <a:spcPct val="50000"/>
              </a:spcBef>
              <a:defRPr/>
            </a:pPr>
            <a:r>
              <a:rPr lang="en-US" sz="1000" dirty="0" smtClean="0">
                <a:solidFill>
                  <a:prstClr val="black"/>
                </a:solidFill>
                <a:latin typeface="Arial" charset="0"/>
              </a:rPr>
              <a:t>Submit to CTO</a:t>
            </a:r>
          </a:p>
        </p:txBody>
      </p:sp>
      <p:sp>
        <p:nvSpPr>
          <p:cNvPr id="15" name="Text Box 14"/>
          <p:cNvSpPr txBox="1">
            <a:spLocks noChangeArrowheads="1"/>
          </p:cNvSpPr>
          <p:nvPr/>
        </p:nvSpPr>
        <p:spPr bwMode="auto">
          <a:xfrm>
            <a:off x="5038571" y="4447460"/>
            <a:ext cx="2810029" cy="40011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500">
                <a:solidFill>
                  <a:schemeClr val="tx1"/>
                </a:solidFill>
                <a:latin typeface="Tahoma" charset="0"/>
                <a:ea typeface="ＭＳ Ｐゴシック" charset="0"/>
              </a:defRPr>
            </a:lvl1pPr>
            <a:lvl2pPr marL="742950" indent="-285750">
              <a:defRPr sz="2500">
                <a:solidFill>
                  <a:schemeClr val="tx1"/>
                </a:solidFill>
                <a:latin typeface="Tahoma" charset="0"/>
                <a:ea typeface="ＭＳ Ｐゴシック" charset="0"/>
              </a:defRPr>
            </a:lvl2pPr>
            <a:lvl3pPr marL="1143000" indent="-228600">
              <a:defRPr sz="2500">
                <a:solidFill>
                  <a:schemeClr val="tx1"/>
                </a:solidFill>
                <a:latin typeface="Tahoma" charset="0"/>
                <a:ea typeface="ＭＳ Ｐゴシック" charset="0"/>
              </a:defRPr>
            </a:lvl3pPr>
            <a:lvl4pPr marL="1600200" indent="-228600">
              <a:defRPr sz="2500">
                <a:solidFill>
                  <a:schemeClr val="tx1"/>
                </a:solidFill>
                <a:latin typeface="Tahoma" charset="0"/>
                <a:ea typeface="ＭＳ Ｐゴシック" charset="0"/>
              </a:defRPr>
            </a:lvl4pPr>
            <a:lvl5pPr marL="2057400" indent="-228600">
              <a:defRPr sz="2500">
                <a:solidFill>
                  <a:schemeClr val="tx1"/>
                </a:solidFill>
                <a:latin typeface="Tahoma" charset="0"/>
                <a:ea typeface="ＭＳ Ｐゴシック" charset="0"/>
              </a:defRPr>
            </a:lvl5pPr>
            <a:lvl6pPr marL="2514600" indent="-228600" eaLnBrk="0" fontAlgn="base" hangingPunct="0">
              <a:spcBef>
                <a:spcPct val="0"/>
              </a:spcBef>
              <a:spcAft>
                <a:spcPct val="0"/>
              </a:spcAft>
              <a:defRPr sz="2500">
                <a:solidFill>
                  <a:schemeClr val="tx1"/>
                </a:solidFill>
                <a:latin typeface="Tahoma" charset="0"/>
                <a:ea typeface="ＭＳ Ｐゴシック" charset="0"/>
              </a:defRPr>
            </a:lvl6pPr>
            <a:lvl7pPr marL="2971800" indent="-228600" eaLnBrk="0" fontAlgn="base" hangingPunct="0">
              <a:spcBef>
                <a:spcPct val="0"/>
              </a:spcBef>
              <a:spcAft>
                <a:spcPct val="0"/>
              </a:spcAft>
              <a:defRPr sz="2500">
                <a:solidFill>
                  <a:schemeClr val="tx1"/>
                </a:solidFill>
                <a:latin typeface="Tahoma" charset="0"/>
                <a:ea typeface="ＭＳ Ｐゴシック" charset="0"/>
              </a:defRPr>
            </a:lvl7pPr>
            <a:lvl8pPr marL="3429000" indent="-228600" eaLnBrk="0" fontAlgn="base" hangingPunct="0">
              <a:spcBef>
                <a:spcPct val="0"/>
              </a:spcBef>
              <a:spcAft>
                <a:spcPct val="0"/>
              </a:spcAft>
              <a:defRPr sz="2500">
                <a:solidFill>
                  <a:schemeClr val="tx1"/>
                </a:solidFill>
                <a:latin typeface="Tahoma" charset="0"/>
                <a:ea typeface="ＭＳ Ｐゴシック" charset="0"/>
              </a:defRPr>
            </a:lvl8pPr>
            <a:lvl9pPr marL="3886200" indent="-228600" eaLnBrk="0" fontAlgn="base" hangingPunct="0">
              <a:spcBef>
                <a:spcPct val="0"/>
              </a:spcBef>
              <a:spcAft>
                <a:spcPct val="0"/>
              </a:spcAft>
              <a:defRPr sz="2500">
                <a:solidFill>
                  <a:schemeClr val="tx1"/>
                </a:solidFill>
                <a:latin typeface="Tahoma" charset="0"/>
                <a:ea typeface="ＭＳ Ｐゴシック" charset="0"/>
              </a:defRPr>
            </a:lvl9pPr>
          </a:lstStyle>
          <a:p>
            <a:pPr algn="ctr">
              <a:spcBef>
                <a:spcPct val="50000"/>
              </a:spcBef>
              <a:defRPr/>
            </a:pPr>
            <a:r>
              <a:rPr lang="en-US" sz="1000" b="1" dirty="0" smtClean="0">
                <a:solidFill>
                  <a:prstClr val="black"/>
                </a:solidFill>
                <a:latin typeface="Arial" charset="0"/>
              </a:rPr>
              <a:t>Full Committee Scientific / Protocol Review Committee</a:t>
            </a:r>
          </a:p>
        </p:txBody>
      </p:sp>
      <p:sp>
        <p:nvSpPr>
          <p:cNvPr id="16" name="Text Box 15"/>
          <p:cNvSpPr txBox="1">
            <a:spLocks noChangeArrowheads="1"/>
          </p:cNvSpPr>
          <p:nvPr/>
        </p:nvSpPr>
        <p:spPr bwMode="auto">
          <a:xfrm>
            <a:off x="5401853" y="5159374"/>
            <a:ext cx="2013155" cy="2476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500">
                <a:solidFill>
                  <a:schemeClr val="tx1"/>
                </a:solidFill>
                <a:latin typeface="Tahoma" charset="0"/>
                <a:ea typeface="ＭＳ Ｐゴシック" charset="0"/>
              </a:defRPr>
            </a:lvl1pPr>
            <a:lvl2pPr marL="742950" indent="-285750">
              <a:defRPr sz="2500">
                <a:solidFill>
                  <a:schemeClr val="tx1"/>
                </a:solidFill>
                <a:latin typeface="Tahoma" charset="0"/>
                <a:ea typeface="ＭＳ Ｐゴシック" charset="0"/>
              </a:defRPr>
            </a:lvl2pPr>
            <a:lvl3pPr marL="1143000" indent="-228600">
              <a:defRPr sz="2500">
                <a:solidFill>
                  <a:schemeClr val="tx1"/>
                </a:solidFill>
                <a:latin typeface="Tahoma" charset="0"/>
                <a:ea typeface="ＭＳ Ｐゴシック" charset="0"/>
              </a:defRPr>
            </a:lvl3pPr>
            <a:lvl4pPr marL="1600200" indent="-228600">
              <a:defRPr sz="2500">
                <a:solidFill>
                  <a:schemeClr val="tx1"/>
                </a:solidFill>
                <a:latin typeface="Tahoma" charset="0"/>
                <a:ea typeface="ＭＳ Ｐゴシック" charset="0"/>
              </a:defRPr>
            </a:lvl4pPr>
            <a:lvl5pPr marL="2057400" indent="-228600">
              <a:defRPr sz="2500">
                <a:solidFill>
                  <a:schemeClr val="tx1"/>
                </a:solidFill>
                <a:latin typeface="Tahoma" charset="0"/>
                <a:ea typeface="ＭＳ Ｐゴシック" charset="0"/>
              </a:defRPr>
            </a:lvl5pPr>
            <a:lvl6pPr marL="2514600" indent="-228600" eaLnBrk="0" fontAlgn="base" hangingPunct="0">
              <a:spcBef>
                <a:spcPct val="0"/>
              </a:spcBef>
              <a:spcAft>
                <a:spcPct val="0"/>
              </a:spcAft>
              <a:defRPr sz="2500">
                <a:solidFill>
                  <a:schemeClr val="tx1"/>
                </a:solidFill>
                <a:latin typeface="Tahoma" charset="0"/>
                <a:ea typeface="ＭＳ Ｐゴシック" charset="0"/>
              </a:defRPr>
            </a:lvl6pPr>
            <a:lvl7pPr marL="2971800" indent="-228600" eaLnBrk="0" fontAlgn="base" hangingPunct="0">
              <a:spcBef>
                <a:spcPct val="0"/>
              </a:spcBef>
              <a:spcAft>
                <a:spcPct val="0"/>
              </a:spcAft>
              <a:defRPr sz="2500">
                <a:solidFill>
                  <a:schemeClr val="tx1"/>
                </a:solidFill>
                <a:latin typeface="Tahoma" charset="0"/>
                <a:ea typeface="ＭＳ Ｐゴシック" charset="0"/>
              </a:defRPr>
            </a:lvl7pPr>
            <a:lvl8pPr marL="3429000" indent="-228600" eaLnBrk="0" fontAlgn="base" hangingPunct="0">
              <a:spcBef>
                <a:spcPct val="0"/>
              </a:spcBef>
              <a:spcAft>
                <a:spcPct val="0"/>
              </a:spcAft>
              <a:defRPr sz="2500">
                <a:solidFill>
                  <a:schemeClr val="tx1"/>
                </a:solidFill>
                <a:latin typeface="Tahoma" charset="0"/>
                <a:ea typeface="ＭＳ Ｐゴシック" charset="0"/>
              </a:defRPr>
            </a:lvl8pPr>
            <a:lvl9pPr marL="3886200" indent="-228600" eaLnBrk="0" fontAlgn="base" hangingPunct="0">
              <a:spcBef>
                <a:spcPct val="0"/>
              </a:spcBef>
              <a:spcAft>
                <a:spcPct val="0"/>
              </a:spcAft>
              <a:defRPr sz="2500">
                <a:solidFill>
                  <a:schemeClr val="tx1"/>
                </a:solidFill>
                <a:latin typeface="Tahoma" charset="0"/>
                <a:ea typeface="ＭＳ Ｐゴシック" charset="0"/>
              </a:defRPr>
            </a:lvl9pPr>
          </a:lstStyle>
          <a:p>
            <a:pPr algn="ctr">
              <a:spcBef>
                <a:spcPct val="50000"/>
              </a:spcBef>
              <a:defRPr/>
            </a:pPr>
            <a:r>
              <a:rPr lang="en-US" sz="1000" dirty="0" smtClean="0">
                <a:solidFill>
                  <a:prstClr val="black"/>
                </a:solidFill>
                <a:latin typeface="Arial" charset="0"/>
              </a:rPr>
              <a:t>PRC Approval</a:t>
            </a:r>
          </a:p>
        </p:txBody>
      </p:sp>
      <p:sp>
        <p:nvSpPr>
          <p:cNvPr id="17" name="Text Box 16"/>
          <p:cNvSpPr txBox="1">
            <a:spLocks noChangeArrowheads="1"/>
          </p:cNvSpPr>
          <p:nvPr/>
        </p:nvSpPr>
        <p:spPr bwMode="auto">
          <a:xfrm>
            <a:off x="3598606" y="3714750"/>
            <a:ext cx="2013155" cy="2476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500">
                <a:solidFill>
                  <a:schemeClr val="tx1"/>
                </a:solidFill>
                <a:latin typeface="Tahoma" charset="0"/>
                <a:ea typeface="ＭＳ Ｐゴシック" charset="0"/>
              </a:defRPr>
            </a:lvl1pPr>
            <a:lvl2pPr marL="742950" indent="-285750">
              <a:defRPr sz="2500">
                <a:solidFill>
                  <a:schemeClr val="tx1"/>
                </a:solidFill>
                <a:latin typeface="Tahoma" charset="0"/>
                <a:ea typeface="ＭＳ Ｐゴシック" charset="0"/>
              </a:defRPr>
            </a:lvl2pPr>
            <a:lvl3pPr marL="1143000" indent="-228600">
              <a:defRPr sz="2500">
                <a:solidFill>
                  <a:schemeClr val="tx1"/>
                </a:solidFill>
                <a:latin typeface="Tahoma" charset="0"/>
                <a:ea typeface="ＭＳ Ｐゴシック" charset="0"/>
              </a:defRPr>
            </a:lvl3pPr>
            <a:lvl4pPr marL="1600200" indent="-228600">
              <a:defRPr sz="2500">
                <a:solidFill>
                  <a:schemeClr val="tx1"/>
                </a:solidFill>
                <a:latin typeface="Tahoma" charset="0"/>
                <a:ea typeface="ＭＳ Ｐゴシック" charset="0"/>
              </a:defRPr>
            </a:lvl4pPr>
            <a:lvl5pPr marL="2057400" indent="-228600">
              <a:defRPr sz="2500">
                <a:solidFill>
                  <a:schemeClr val="tx1"/>
                </a:solidFill>
                <a:latin typeface="Tahoma" charset="0"/>
                <a:ea typeface="ＭＳ Ｐゴシック" charset="0"/>
              </a:defRPr>
            </a:lvl5pPr>
            <a:lvl6pPr marL="2514600" indent="-228600" eaLnBrk="0" fontAlgn="base" hangingPunct="0">
              <a:spcBef>
                <a:spcPct val="0"/>
              </a:spcBef>
              <a:spcAft>
                <a:spcPct val="0"/>
              </a:spcAft>
              <a:defRPr sz="2500">
                <a:solidFill>
                  <a:schemeClr val="tx1"/>
                </a:solidFill>
                <a:latin typeface="Tahoma" charset="0"/>
                <a:ea typeface="ＭＳ Ｐゴシック" charset="0"/>
              </a:defRPr>
            </a:lvl6pPr>
            <a:lvl7pPr marL="2971800" indent="-228600" eaLnBrk="0" fontAlgn="base" hangingPunct="0">
              <a:spcBef>
                <a:spcPct val="0"/>
              </a:spcBef>
              <a:spcAft>
                <a:spcPct val="0"/>
              </a:spcAft>
              <a:defRPr sz="2500">
                <a:solidFill>
                  <a:schemeClr val="tx1"/>
                </a:solidFill>
                <a:latin typeface="Tahoma" charset="0"/>
                <a:ea typeface="ＭＳ Ｐゴシック" charset="0"/>
              </a:defRPr>
            </a:lvl7pPr>
            <a:lvl8pPr marL="3429000" indent="-228600" eaLnBrk="0" fontAlgn="base" hangingPunct="0">
              <a:spcBef>
                <a:spcPct val="0"/>
              </a:spcBef>
              <a:spcAft>
                <a:spcPct val="0"/>
              </a:spcAft>
              <a:defRPr sz="2500">
                <a:solidFill>
                  <a:schemeClr val="tx1"/>
                </a:solidFill>
                <a:latin typeface="Tahoma" charset="0"/>
                <a:ea typeface="ＭＳ Ｐゴシック" charset="0"/>
              </a:defRPr>
            </a:lvl8pPr>
            <a:lvl9pPr marL="3886200" indent="-228600" eaLnBrk="0" fontAlgn="base" hangingPunct="0">
              <a:spcBef>
                <a:spcPct val="0"/>
              </a:spcBef>
              <a:spcAft>
                <a:spcPct val="0"/>
              </a:spcAft>
              <a:defRPr sz="2500">
                <a:solidFill>
                  <a:schemeClr val="tx1"/>
                </a:solidFill>
                <a:latin typeface="Tahoma" charset="0"/>
                <a:ea typeface="ＭＳ Ｐゴシック" charset="0"/>
              </a:defRPr>
            </a:lvl9pPr>
          </a:lstStyle>
          <a:p>
            <a:pPr algn="ctr">
              <a:spcBef>
                <a:spcPct val="50000"/>
              </a:spcBef>
              <a:defRPr/>
            </a:pPr>
            <a:r>
              <a:rPr lang="en-US" sz="1000" dirty="0" smtClean="0">
                <a:solidFill>
                  <a:prstClr val="black"/>
                </a:solidFill>
                <a:latin typeface="Arial" charset="0"/>
              </a:rPr>
              <a:t>Scientific/IRB  Review</a:t>
            </a:r>
          </a:p>
        </p:txBody>
      </p:sp>
      <p:sp>
        <p:nvSpPr>
          <p:cNvPr id="18" name="Line 17"/>
          <p:cNvSpPr>
            <a:spLocks noChangeShapeType="1"/>
          </p:cNvSpPr>
          <p:nvPr/>
        </p:nvSpPr>
        <p:spPr bwMode="auto">
          <a:xfrm>
            <a:off x="4605184" y="2390775"/>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solidFill>
                <a:prstClr val="black"/>
              </a:solidFill>
              <a:latin typeface="Tahoma" charset="0"/>
              <a:ea typeface="ＭＳ Ｐゴシック" charset="0"/>
            </a:endParaRPr>
          </a:p>
        </p:txBody>
      </p:sp>
      <p:sp>
        <p:nvSpPr>
          <p:cNvPr id="19" name="Line 18"/>
          <p:cNvSpPr>
            <a:spLocks noChangeShapeType="1"/>
          </p:cNvSpPr>
          <p:nvPr/>
        </p:nvSpPr>
        <p:spPr bwMode="auto">
          <a:xfrm>
            <a:off x="4605184" y="2867025"/>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solidFill>
                <a:prstClr val="black"/>
              </a:solidFill>
              <a:latin typeface="Tahoma" charset="0"/>
              <a:ea typeface="ＭＳ Ｐゴシック" charset="0"/>
            </a:endParaRPr>
          </a:p>
        </p:txBody>
      </p:sp>
      <p:sp>
        <p:nvSpPr>
          <p:cNvPr id="20" name="Line 19"/>
          <p:cNvSpPr>
            <a:spLocks noChangeShapeType="1"/>
          </p:cNvSpPr>
          <p:nvPr/>
        </p:nvSpPr>
        <p:spPr bwMode="auto">
          <a:xfrm>
            <a:off x="4605184" y="348615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solidFill>
                <a:prstClr val="black"/>
              </a:solidFill>
              <a:latin typeface="Tahoma" charset="0"/>
              <a:ea typeface="ＭＳ Ｐゴシック" charset="0"/>
            </a:endParaRPr>
          </a:p>
        </p:txBody>
      </p:sp>
      <p:sp>
        <p:nvSpPr>
          <p:cNvPr id="21" name="Line 20"/>
          <p:cNvSpPr>
            <a:spLocks noChangeShapeType="1"/>
          </p:cNvSpPr>
          <p:nvPr/>
        </p:nvSpPr>
        <p:spPr bwMode="auto">
          <a:xfrm>
            <a:off x="4605184" y="3981450"/>
            <a:ext cx="1006577" cy="3143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solidFill>
                <a:prstClr val="black"/>
              </a:solidFill>
              <a:latin typeface="Tahoma" charset="0"/>
              <a:ea typeface="ＭＳ Ｐゴシック" charset="0"/>
            </a:endParaRPr>
          </a:p>
        </p:txBody>
      </p:sp>
      <p:sp>
        <p:nvSpPr>
          <p:cNvPr id="22" name="Line 21"/>
          <p:cNvSpPr>
            <a:spLocks noChangeShapeType="1"/>
          </p:cNvSpPr>
          <p:nvPr/>
        </p:nvSpPr>
        <p:spPr bwMode="auto">
          <a:xfrm flipH="1">
            <a:off x="3710448" y="3971925"/>
            <a:ext cx="866775" cy="3238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solidFill>
                <a:prstClr val="black"/>
              </a:solidFill>
              <a:latin typeface="Tahoma" charset="0"/>
              <a:ea typeface="ＭＳ Ｐゴシック" charset="0"/>
            </a:endParaRPr>
          </a:p>
        </p:txBody>
      </p:sp>
      <p:sp>
        <p:nvSpPr>
          <p:cNvPr id="27" name="Text Box 26"/>
          <p:cNvSpPr txBox="1">
            <a:spLocks noChangeArrowheads="1"/>
          </p:cNvSpPr>
          <p:nvPr/>
        </p:nvSpPr>
        <p:spPr bwMode="auto">
          <a:xfrm>
            <a:off x="1781175" y="1600200"/>
            <a:ext cx="5927623" cy="2825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500">
                <a:solidFill>
                  <a:schemeClr val="tx1"/>
                </a:solidFill>
                <a:latin typeface="Tahoma" charset="0"/>
                <a:ea typeface="ＭＳ Ｐゴシック" charset="0"/>
              </a:defRPr>
            </a:lvl1pPr>
            <a:lvl2pPr marL="742950" indent="-285750">
              <a:defRPr sz="2500">
                <a:solidFill>
                  <a:schemeClr val="tx1"/>
                </a:solidFill>
                <a:latin typeface="Tahoma" charset="0"/>
                <a:ea typeface="ＭＳ Ｐゴシック" charset="0"/>
              </a:defRPr>
            </a:lvl2pPr>
            <a:lvl3pPr marL="1143000" indent="-228600">
              <a:defRPr sz="2500">
                <a:solidFill>
                  <a:schemeClr val="tx1"/>
                </a:solidFill>
                <a:latin typeface="Tahoma" charset="0"/>
                <a:ea typeface="ＭＳ Ｐゴシック" charset="0"/>
              </a:defRPr>
            </a:lvl3pPr>
            <a:lvl4pPr marL="1600200" indent="-228600">
              <a:defRPr sz="2500">
                <a:solidFill>
                  <a:schemeClr val="tx1"/>
                </a:solidFill>
                <a:latin typeface="Tahoma" charset="0"/>
                <a:ea typeface="ＭＳ Ｐゴシック" charset="0"/>
              </a:defRPr>
            </a:lvl4pPr>
            <a:lvl5pPr marL="2057400" indent="-228600">
              <a:defRPr sz="2500">
                <a:solidFill>
                  <a:schemeClr val="tx1"/>
                </a:solidFill>
                <a:latin typeface="Tahoma" charset="0"/>
                <a:ea typeface="ＭＳ Ｐゴシック" charset="0"/>
              </a:defRPr>
            </a:lvl5pPr>
            <a:lvl6pPr marL="2514600" indent="-228600" eaLnBrk="0" fontAlgn="base" hangingPunct="0">
              <a:spcBef>
                <a:spcPct val="0"/>
              </a:spcBef>
              <a:spcAft>
                <a:spcPct val="0"/>
              </a:spcAft>
              <a:defRPr sz="2500">
                <a:solidFill>
                  <a:schemeClr val="tx1"/>
                </a:solidFill>
                <a:latin typeface="Tahoma" charset="0"/>
                <a:ea typeface="ＭＳ Ｐゴシック" charset="0"/>
              </a:defRPr>
            </a:lvl6pPr>
            <a:lvl7pPr marL="2971800" indent="-228600" eaLnBrk="0" fontAlgn="base" hangingPunct="0">
              <a:spcBef>
                <a:spcPct val="0"/>
              </a:spcBef>
              <a:spcAft>
                <a:spcPct val="0"/>
              </a:spcAft>
              <a:defRPr sz="2500">
                <a:solidFill>
                  <a:schemeClr val="tx1"/>
                </a:solidFill>
                <a:latin typeface="Tahoma" charset="0"/>
                <a:ea typeface="ＭＳ Ｐゴシック" charset="0"/>
              </a:defRPr>
            </a:lvl7pPr>
            <a:lvl8pPr marL="3429000" indent="-228600" eaLnBrk="0" fontAlgn="base" hangingPunct="0">
              <a:spcBef>
                <a:spcPct val="0"/>
              </a:spcBef>
              <a:spcAft>
                <a:spcPct val="0"/>
              </a:spcAft>
              <a:defRPr sz="2500">
                <a:solidFill>
                  <a:schemeClr val="tx1"/>
                </a:solidFill>
                <a:latin typeface="Tahoma" charset="0"/>
                <a:ea typeface="ＭＳ Ｐゴシック" charset="0"/>
              </a:defRPr>
            </a:lvl8pPr>
            <a:lvl9pPr marL="3886200" indent="-228600" eaLnBrk="0" fontAlgn="base" hangingPunct="0">
              <a:spcBef>
                <a:spcPct val="0"/>
              </a:spcBef>
              <a:spcAft>
                <a:spcPct val="0"/>
              </a:spcAft>
              <a:defRPr sz="2500">
                <a:solidFill>
                  <a:schemeClr val="tx1"/>
                </a:solidFill>
                <a:latin typeface="Tahoma" charset="0"/>
                <a:ea typeface="ＭＳ Ｐゴシック" charset="0"/>
              </a:defRPr>
            </a:lvl9pPr>
          </a:lstStyle>
          <a:p>
            <a:pPr algn="ctr">
              <a:spcBef>
                <a:spcPct val="50000"/>
              </a:spcBef>
              <a:defRPr/>
            </a:pPr>
            <a:r>
              <a:rPr lang="en-US" sz="1000" b="1" dirty="0" smtClean="0">
                <a:solidFill>
                  <a:prstClr val="black"/>
                </a:solidFill>
                <a:latin typeface="Arial" charset="0"/>
              </a:rPr>
              <a:t>PROTOCOL REVIEW PROCESS</a:t>
            </a:r>
          </a:p>
        </p:txBody>
      </p:sp>
      <p:sp>
        <p:nvSpPr>
          <p:cNvPr id="28" name="Text Box 14"/>
          <p:cNvSpPr txBox="1">
            <a:spLocks noChangeArrowheads="1"/>
          </p:cNvSpPr>
          <p:nvPr/>
        </p:nvSpPr>
        <p:spPr bwMode="auto">
          <a:xfrm>
            <a:off x="1954007" y="4437220"/>
            <a:ext cx="2810029" cy="40011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500">
                <a:solidFill>
                  <a:schemeClr val="tx1"/>
                </a:solidFill>
                <a:latin typeface="Tahoma" charset="0"/>
                <a:ea typeface="ＭＳ Ｐゴシック" charset="0"/>
              </a:defRPr>
            </a:lvl1pPr>
            <a:lvl2pPr marL="742950" indent="-285750">
              <a:defRPr sz="2500">
                <a:solidFill>
                  <a:schemeClr val="tx1"/>
                </a:solidFill>
                <a:latin typeface="Tahoma" charset="0"/>
                <a:ea typeface="ＭＳ Ｐゴシック" charset="0"/>
              </a:defRPr>
            </a:lvl2pPr>
            <a:lvl3pPr marL="1143000" indent="-228600">
              <a:defRPr sz="2500">
                <a:solidFill>
                  <a:schemeClr val="tx1"/>
                </a:solidFill>
                <a:latin typeface="Tahoma" charset="0"/>
                <a:ea typeface="ＭＳ Ｐゴシック" charset="0"/>
              </a:defRPr>
            </a:lvl3pPr>
            <a:lvl4pPr marL="1600200" indent="-228600">
              <a:defRPr sz="2500">
                <a:solidFill>
                  <a:schemeClr val="tx1"/>
                </a:solidFill>
                <a:latin typeface="Tahoma" charset="0"/>
                <a:ea typeface="ＭＳ Ｐゴシック" charset="0"/>
              </a:defRPr>
            </a:lvl4pPr>
            <a:lvl5pPr marL="2057400" indent="-228600">
              <a:defRPr sz="2500">
                <a:solidFill>
                  <a:schemeClr val="tx1"/>
                </a:solidFill>
                <a:latin typeface="Tahoma" charset="0"/>
                <a:ea typeface="ＭＳ Ｐゴシック" charset="0"/>
              </a:defRPr>
            </a:lvl5pPr>
            <a:lvl6pPr marL="2514600" indent="-228600" eaLnBrk="0" fontAlgn="base" hangingPunct="0">
              <a:spcBef>
                <a:spcPct val="0"/>
              </a:spcBef>
              <a:spcAft>
                <a:spcPct val="0"/>
              </a:spcAft>
              <a:defRPr sz="2500">
                <a:solidFill>
                  <a:schemeClr val="tx1"/>
                </a:solidFill>
                <a:latin typeface="Tahoma" charset="0"/>
                <a:ea typeface="ＭＳ Ｐゴシック" charset="0"/>
              </a:defRPr>
            </a:lvl6pPr>
            <a:lvl7pPr marL="2971800" indent="-228600" eaLnBrk="0" fontAlgn="base" hangingPunct="0">
              <a:spcBef>
                <a:spcPct val="0"/>
              </a:spcBef>
              <a:spcAft>
                <a:spcPct val="0"/>
              </a:spcAft>
              <a:defRPr sz="2500">
                <a:solidFill>
                  <a:schemeClr val="tx1"/>
                </a:solidFill>
                <a:latin typeface="Tahoma" charset="0"/>
                <a:ea typeface="ＭＳ Ｐゴシック" charset="0"/>
              </a:defRPr>
            </a:lvl7pPr>
            <a:lvl8pPr marL="3429000" indent="-228600" eaLnBrk="0" fontAlgn="base" hangingPunct="0">
              <a:spcBef>
                <a:spcPct val="0"/>
              </a:spcBef>
              <a:spcAft>
                <a:spcPct val="0"/>
              </a:spcAft>
              <a:defRPr sz="2500">
                <a:solidFill>
                  <a:schemeClr val="tx1"/>
                </a:solidFill>
                <a:latin typeface="Tahoma" charset="0"/>
                <a:ea typeface="ＭＳ Ｐゴシック" charset="0"/>
              </a:defRPr>
            </a:lvl8pPr>
            <a:lvl9pPr marL="3886200" indent="-228600" eaLnBrk="0" fontAlgn="base" hangingPunct="0">
              <a:spcBef>
                <a:spcPct val="0"/>
              </a:spcBef>
              <a:spcAft>
                <a:spcPct val="0"/>
              </a:spcAft>
              <a:defRPr sz="2500">
                <a:solidFill>
                  <a:schemeClr val="tx1"/>
                </a:solidFill>
                <a:latin typeface="Tahoma" charset="0"/>
                <a:ea typeface="ＭＳ Ｐゴシック" charset="0"/>
              </a:defRPr>
            </a:lvl9pPr>
          </a:lstStyle>
          <a:p>
            <a:pPr algn="ctr">
              <a:spcBef>
                <a:spcPct val="50000"/>
              </a:spcBef>
              <a:defRPr/>
            </a:pPr>
            <a:r>
              <a:rPr lang="en-US" sz="1000" b="1" dirty="0" smtClean="0">
                <a:solidFill>
                  <a:prstClr val="black"/>
                </a:solidFill>
                <a:latin typeface="Arial" charset="0"/>
              </a:rPr>
              <a:t>Full Board Ethics / Institutional Review Board</a:t>
            </a:r>
          </a:p>
        </p:txBody>
      </p:sp>
      <p:sp>
        <p:nvSpPr>
          <p:cNvPr id="29" name="Line 19"/>
          <p:cNvSpPr>
            <a:spLocks noChangeShapeType="1"/>
          </p:cNvSpPr>
          <p:nvPr/>
        </p:nvSpPr>
        <p:spPr bwMode="auto">
          <a:xfrm>
            <a:off x="6417956" y="484757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solidFill>
                <a:prstClr val="black"/>
              </a:solidFill>
              <a:latin typeface="Tahoma" charset="0"/>
              <a:ea typeface="ＭＳ Ｐゴシック" charset="0"/>
            </a:endParaRPr>
          </a:p>
        </p:txBody>
      </p:sp>
      <p:sp>
        <p:nvSpPr>
          <p:cNvPr id="30" name="Text Box 15"/>
          <p:cNvSpPr txBox="1">
            <a:spLocks noChangeArrowheads="1"/>
          </p:cNvSpPr>
          <p:nvPr/>
        </p:nvSpPr>
        <p:spPr bwMode="auto">
          <a:xfrm>
            <a:off x="3565421" y="5762625"/>
            <a:ext cx="2013155" cy="2476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500">
                <a:solidFill>
                  <a:schemeClr val="tx1"/>
                </a:solidFill>
                <a:latin typeface="Tahoma" charset="0"/>
                <a:ea typeface="ＭＳ Ｐゴシック" charset="0"/>
              </a:defRPr>
            </a:lvl1pPr>
            <a:lvl2pPr marL="742950" indent="-285750">
              <a:defRPr sz="2500">
                <a:solidFill>
                  <a:schemeClr val="tx1"/>
                </a:solidFill>
                <a:latin typeface="Tahoma" charset="0"/>
                <a:ea typeface="ＭＳ Ｐゴシック" charset="0"/>
              </a:defRPr>
            </a:lvl2pPr>
            <a:lvl3pPr marL="1143000" indent="-228600">
              <a:defRPr sz="2500">
                <a:solidFill>
                  <a:schemeClr val="tx1"/>
                </a:solidFill>
                <a:latin typeface="Tahoma" charset="0"/>
                <a:ea typeface="ＭＳ Ｐゴシック" charset="0"/>
              </a:defRPr>
            </a:lvl3pPr>
            <a:lvl4pPr marL="1600200" indent="-228600">
              <a:defRPr sz="2500">
                <a:solidFill>
                  <a:schemeClr val="tx1"/>
                </a:solidFill>
                <a:latin typeface="Tahoma" charset="0"/>
                <a:ea typeface="ＭＳ Ｐゴシック" charset="0"/>
              </a:defRPr>
            </a:lvl4pPr>
            <a:lvl5pPr marL="2057400" indent="-228600">
              <a:defRPr sz="2500">
                <a:solidFill>
                  <a:schemeClr val="tx1"/>
                </a:solidFill>
                <a:latin typeface="Tahoma" charset="0"/>
                <a:ea typeface="ＭＳ Ｐゴシック" charset="0"/>
              </a:defRPr>
            </a:lvl5pPr>
            <a:lvl6pPr marL="2514600" indent="-228600" eaLnBrk="0" fontAlgn="base" hangingPunct="0">
              <a:spcBef>
                <a:spcPct val="0"/>
              </a:spcBef>
              <a:spcAft>
                <a:spcPct val="0"/>
              </a:spcAft>
              <a:defRPr sz="2500">
                <a:solidFill>
                  <a:schemeClr val="tx1"/>
                </a:solidFill>
                <a:latin typeface="Tahoma" charset="0"/>
                <a:ea typeface="ＭＳ Ｐゴシック" charset="0"/>
              </a:defRPr>
            </a:lvl6pPr>
            <a:lvl7pPr marL="2971800" indent="-228600" eaLnBrk="0" fontAlgn="base" hangingPunct="0">
              <a:spcBef>
                <a:spcPct val="0"/>
              </a:spcBef>
              <a:spcAft>
                <a:spcPct val="0"/>
              </a:spcAft>
              <a:defRPr sz="2500">
                <a:solidFill>
                  <a:schemeClr val="tx1"/>
                </a:solidFill>
                <a:latin typeface="Tahoma" charset="0"/>
                <a:ea typeface="ＭＳ Ｐゴシック" charset="0"/>
              </a:defRPr>
            </a:lvl7pPr>
            <a:lvl8pPr marL="3429000" indent="-228600" eaLnBrk="0" fontAlgn="base" hangingPunct="0">
              <a:spcBef>
                <a:spcPct val="0"/>
              </a:spcBef>
              <a:spcAft>
                <a:spcPct val="0"/>
              </a:spcAft>
              <a:defRPr sz="2500">
                <a:solidFill>
                  <a:schemeClr val="tx1"/>
                </a:solidFill>
                <a:latin typeface="Tahoma" charset="0"/>
                <a:ea typeface="ＭＳ Ｐゴシック" charset="0"/>
              </a:defRPr>
            </a:lvl8pPr>
            <a:lvl9pPr marL="3886200" indent="-228600" eaLnBrk="0" fontAlgn="base" hangingPunct="0">
              <a:spcBef>
                <a:spcPct val="0"/>
              </a:spcBef>
              <a:spcAft>
                <a:spcPct val="0"/>
              </a:spcAft>
              <a:defRPr sz="2500">
                <a:solidFill>
                  <a:schemeClr val="tx1"/>
                </a:solidFill>
                <a:latin typeface="Tahoma" charset="0"/>
                <a:ea typeface="ＭＳ Ｐゴシック" charset="0"/>
              </a:defRPr>
            </a:lvl9pPr>
          </a:lstStyle>
          <a:p>
            <a:pPr algn="ctr">
              <a:spcBef>
                <a:spcPct val="50000"/>
              </a:spcBef>
              <a:defRPr/>
            </a:pPr>
            <a:r>
              <a:rPr lang="en-US" sz="1000" dirty="0" smtClean="0">
                <a:solidFill>
                  <a:prstClr val="black"/>
                </a:solidFill>
                <a:latin typeface="Arial" charset="0"/>
              </a:rPr>
              <a:t>IRB Approval</a:t>
            </a:r>
          </a:p>
        </p:txBody>
      </p:sp>
      <p:sp>
        <p:nvSpPr>
          <p:cNvPr id="31" name="Line 19"/>
          <p:cNvSpPr>
            <a:spLocks noChangeShapeType="1"/>
          </p:cNvSpPr>
          <p:nvPr/>
        </p:nvSpPr>
        <p:spPr bwMode="auto">
          <a:xfrm>
            <a:off x="3962400" y="4837329"/>
            <a:ext cx="0" cy="92529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solidFill>
                <a:prstClr val="black"/>
              </a:solidFill>
              <a:latin typeface="Tahoma" charset="0"/>
              <a:ea typeface="ＭＳ Ｐゴシック" charset="0"/>
            </a:endParaRPr>
          </a:p>
        </p:txBody>
      </p:sp>
      <p:sp>
        <p:nvSpPr>
          <p:cNvPr id="32" name="Line 19"/>
          <p:cNvSpPr>
            <a:spLocks noChangeShapeType="1"/>
          </p:cNvSpPr>
          <p:nvPr/>
        </p:nvSpPr>
        <p:spPr bwMode="auto">
          <a:xfrm flipH="1">
            <a:off x="3962399" y="5287274"/>
            <a:ext cx="1439453"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solidFill>
                <a:prstClr val="black"/>
              </a:solidFill>
              <a:latin typeface="Tahoma" charset="0"/>
              <a:ea typeface="ＭＳ Ｐゴシック" charset="0"/>
            </a:endParaRPr>
          </a:p>
        </p:txBody>
      </p:sp>
      <p:sp>
        <p:nvSpPr>
          <p:cNvPr id="33" name="Line 18"/>
          <p:cNvSpPr>
            <a:spLocks noChangeShapeType="1"/>
          </p:cNvSpPr>
          <p:nvPr/>
        </p:nvSpPr>
        <p:spPr bwMode="auto">
          <a:xfrm>
            <a:off x="4571998" y="60579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solidFill>
                <a:prstClr val="black"/>
              </a:solidFill>
              <a:latin typeface="Tahoma" charset="0"/>
              <a:ea typeface="ＭＳ Ｐゴシック" charset="0"/>
            </a:endParaRPr>
          </a:p>
        </p:txBody>
      </p:sp>
      <p:sp>
        <p:nvSpPr>
          <p:cNvPr id="34" name="Text Box 15"/>
          <p:cNvSpPr txBox="1">
            <a:spLocks noChangeArrowheads="1"/>
          </p:cNvSpPr>
          <p:nvPr/>
        </p:nvSpPr>
        <p:spPr bwMode="auto">
          <a:xfrm>
            <a:off x="3574792" y="6305550"/>
            <a:ext cx="2013155" cy="2476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500">
                <a:solidFill>
                  <a:schemeClr val="tx1"/>
                </a:solidFill>
                <a:latin typeface="Tahoma" charset="0"/>
                <a:ea typeface="ＭＳ Ｐゴシック" charset="0"/>
              </a:defRPr>
            </a:lvl1pPr>
            <a:lvl2pPr marL="742950" indent="-285750">
              <a:defRPr sz="2500">
                <a:solidFill>
                  <a:schemeClr val="tx1"/>
                </a:solidFill>
                <a:latin typeface="Tahoma" charset="0"/>
                <a:ea typeface="ＭＳ Ｐゴシック" charset="0"/>
              </a:defRPr>
            </a:lvl2pPr>
            <a:lvl3pPr marL="1143000" indent="-228600">
              <a:defRPr sz="2500">
                <a:solidFill>
                  <a:schemeClr val="tx1"/>
                </a:solidFill>
                <a:latin typeface="Tahoma" charset="0"/>
                <a:ea typeface="ＭＳ Ｐゴシック" charset="0"/>
              </a:defRPr>
            </a:lvl3pPr>
            <a:lvl4pPr marL="1600200" indent="-228600">
              <a:defRPr sz="2500">
                <a:solidFill>
                  <a:schemeClr val="tx1"/>
                </a:solidFill>
                <a:latin typeface="Tahoma" charset="0"/>
                <a:ea typeface="ＭＳ Ｐゴシック" charset="0"/>
              </a:defRPr>
            </a:lvl4pPr>
            <a:lvl5pPr marL="2057400" indent="-228600">
              <a:defRPr sz="2500">
                <a:solidFill>
                  <a:schemeClr val="tx1"/>
                </a:solidFill>
                <a:latin typeface="Tahoma" charset="0"/>
                <a:ea typeface="ＭＳ Ｐゴシック" charset="0"/>
              </a:defRPr>
            </a:lvl5pPr>
            <a:lvl6pPr marL="2514600" indent="-228600" eaLnBrk="0" fontAlgn="base" hangingPunct="0">
              <a:spcBef>
                <a:spcPct val="0"/>
              </a:spcBef>
              <a:spcAft>
                <a:spcPct val="0"/>
              </a:spcAft>
              <a:defRPr sz="2500">
                <a:solidFill>
                  <a:schemeClr val="tx1"/>
                </a:solidFill>
                <a:latin typeface="Tahoma" charset="0"/>
                <a:ea typeface="ＭＳ Ｐゴシック" charset="0"/>
              </a:defRPr>
            </a:lvl6pPr>
            <a:lvl7pPr marL="2971800" indent="-228600" eaLnBrk="0" fontAlgn="base" hangingPunct="0">
              <a:spcBef>
                <a:spcPct val="0"/>
              </a:spcBef>
              <a:spcAft>
                <a:spcPct val="0"/>
              </a:spcAft>
              <a:defRPr sz="2500">
                <a:solidFill>
                  <a:schemeClr val="tx1"/>
                </a:solidFill>
                <a:latin typeface="Tahoma" charset="0"/>
                <a:ea typeface="ＭＳ Ｐゴシック" charset="0"/>
              </a:defRPr>
            </a:lvl7pPr>
            <a:lvl8pPr marL="3429000" indent="-228600" eaLnBrk="0" fontAlgn="base" hangingPunct="0">
              <a:spcBef>
                <a:spcPct val="0"/>
              </a:spcBef>
              <a:spcAft>
                <a:spcPct val="0"/>
              </a:spcAft>
              <a:defRPr sz="2500">
                <a:solidFill>
                  <a:schemeClr val="tx1"/>
                </a:solidFill>
                <a:latin typeface="Tahoma" charset="0"/>
                <a:ea typeface="ＭＳ Ｐゴシック" charset="0"/>
              </a:defRPr>
            </a:lvl8pPr>
            <a:lvl9pPr marL="3886200" indent="-228600" eaLnBrk="0" fontAlgn="base" hangingPunct="0">
              <a:spcBef>
                <a:spcPct val="0"/>
              </a:spcBef>
              <a:spcAft>
                <a:spcPct val="0"/>
              </a:spcAft>
              <a:defRPr sz="2500">
                <a:solidFill>
                  <a:schemeClr val="tx1"/>
                </a:solidFill>
                <a:latin typeface="Tahoma" charset="0"/>
                <a:ea typeface="ＭＳ Ｐゴシック" charset="0"/>
              </a:defRPr>
            </a:lvl9pPr>
          </a:lstStyle>
          <a:p>
            <a:pPr algn="ctr">
              <a:spcBef>
                <a:spcPct val="50000"/>
              </a:spcBef>
              <a:defRPr/>
            </a:pPr>
            <a:r>
              <a:rPr lang="en-US" sz="1000" dirty="0" smtClean="0">
                <a:solidFill>
                  <a:prstClr val="black"/>
                </a:solidFill>
                <a:latin typeface="Arial" charset="0"/>
              </a:rPr>
              <a:t>Study Activation</a:t>
            </a:r>
          </a:p>
        </p:txBody>
      </p:sp>
      <p:cxnSp>
        <p:nvCxnSpPr>
          <p:cNvPr id="4" name="Straight Connector 3"/>
          <p:cNvCxnSpPr/>
          <p:nvPr/>
        </p:nvCxnSpPr>
        <p:spPr>
          <a:xfrm>
            <a:off x="1295400" y="3838575"/>
            <a:ext cx="0" cy="26765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8" name="Straight Connector 2047"/>
          <p:cNvCxnSpPr/>
          <p:nvPr/>
        </p:nvCxnSpPr>
        <p:spPr>
          <a:xfrm>
            <a:off x="1000125" y="3838575"/>
            <a:ext cx="533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028700" y="6515100"/>
            <a:ext cx="533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49" name="TextBox 2048"/>
          <p:cNvSpPr txBox="1"/>
          <p:nvPr/>
        </p:nvSpPr>
        <p:spPr>
          <a:xfrm>
            <a:off x="304800" y="4647515"/>
            <a:ext cx="723900" cy="646331"/>
          </a:xfrm>
          <a:prstGeom prst="rect">
            <a:avLst/>
          </a:prstGeom>
          <a:noFill/>
        </p:spPr>
        <p:txBody>
          <a:bodyPr wrap="square" rtlCol="0">
            <a:spAutoFit/>
          </a:bodyPr>
          <a:lstStyle/>
          <a:p>
            <a:pPr algn="ctr"/>
            <a:r>
              <a:rPr lang="en-US" dirty="0" smtClean="0">
                <a:solidFill>
                  <a:prstClr val="black"/>
                </a:solidFill>
              </a:rPr>
              <a:t>90 days</a:t>
            </a:r>
            <a:endParaRPr lang="en-US" dirty="0">
              <a:solidFill>
                <a:prstClr val="black"/>
              </a:solidFill>
            </a:endParaRPr>
          </a:p>
        </p:txBody>
      </p:sp>
      <p:sp>
        <p:nvSpPr>
          <p:cNvPr id="35" name="Title 1"/>
          <p:cNvSpPr txBox="1">
            <a:spLocks/>
          </p:cNvSpPr>
          <p:nvPr/>
        </p:nvSpPr>
        <p:spPr>
          <a:xfrm>
            <a:off x="457200" y="381000"/>
            <a:ext cx="8229600" cy="609600"/>
          </a:xfrm>
          <a:prstGeom prst="rect">
            <a:avLst/>
          </a:prstGeom>
        </p:spPr>
        <p:txBody>
          <a:bodyPr vert="horz" lIns="91440" tIns="45720" rIns="91440" bIns="45720" rtlCol="0" anchor="b">
            <a:noAutofit/>
          </a:bodyPr>
          <a:lstStyle>
            <a:lvl1pPr>
              <a:defRPr>
                <a:latin typeface="Arial Narrow" pitchFamily="34" charset="0"/>
              </a:defRPr>
            </a:lvl1pPr>
          </a:lstStyle>
          <a:p>
            <a:pPr algn="ctr"/>
            <a:r>
              <a:rPr lang="en-US" sz="4400" kern="0" dirty="0" smtClean="0">
                <a:solidFill>
                  <a:sysClr val="windowText" lastClr="000000"/>
                </a:solidFill>
                <a:latin typeface="+mj-lt"/>
              </a:rPr>
              <a:t>New Protocol Process</a:t>
            </a:r>
            <a:endParaRPr lang="en-US" sz="4400" kern="0" dirty="0">
              <a:solidFill>
                <a:schemeClr val="bg1"/>
              </a:solidFill>
              <a:latin typeface="+mj-lt"/>
            </a:endParaRPr>
          </a:p>
        </p:txBody>
      </p:sp>
    </p:spTree>
    <p:extLst>
      <p:ext uri="{BB962C8B-B14F-4D97-AF65-F5344CB8AC3E}">
        <p14:creationId xmlns:p14="http://schemas.microsoft.com/office/powerpoint/2010/main" val="1596502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988"/>
            <a:ext cx="8229600" cy="1143000"/>
          </a:xfrm>
        </p:spPr>
        <p:txBody>
          <a:bodyPr>
            <a:normAutofit/>
          </a:bodyPr>
          <a:lstStyle/>
          <a:p>
            <a:r>
              <a:rPr lang="en-US" dirty="0" smtClean="0"/>
              <a:t>Timelines: </a:t>
            </a:r>
            <a:r>
              <a:rPr lang="en-US" dirty="0" err="1" smtClean="0"/>
              <a:t>RaPID</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77411247"/>
              </p:ext>
            </p:extLst>
          </p:nvPr>
        </p:nvGraphicFramePr>
        <p:xfrm>
          <a:off x="152400" y="2667000"/>
          <a:ext cx="8686800" cy="2438400"/>
        </p:xfrm>
        <a:graphic>
          <a:graphicData uri="http://schemas.openxmlformats.org/drawingml/2006/table">
            <a:tbl>
              <a:tblPr firstRow="1" firstCol="1" bandRow="1">
                <a:tableStyleId>{5C22544A-7EE6-4342-B048-85BDC9FD1C3A}</a:tableStyleId>
              </a:tblPr>
              <a:tblGrid>
                <a:gridCol w="1548578"/>
                <a:gridCol w="989457"/>
                <a:gridCol w="1130808"/>
                <a:gridCol w="989457"/>
                <a:gridCol w="989457"/>
                <a:gridCol w="1060131"/>
                <a:gridCol w="1060131"/>
                <a:gridCol w="918781"/>
              </a:tblGrid>
              <a:tr h="0">
                <a:tc>
                  <a:txBody>
                    <a:bodyPr/>
                    <a:lstStyle/>
                    <a:p>
                      <a:pPr marL="0" marR="0">
                        <a:spcBef>
                          <a:spcPts val="0"/>
                        </a:spcBef>
                        <a:spcAft>
                          <a:spcPts val="0"/>
                        </a:spcAft>
                      </a:pPr>
                      <a:r>
                        <a:rPr lang="en-US" sz="1400" b="1" dirty="0">
                          <a:effectLst/>
                        </a:rPr>
                        <a:t>*Days calculated from Day 0 (or date regulatory dates are assigned)</a:t>
                      </a:r>
                      <a:endParaRPr lang="en-US" sz="14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400" b="1">
                          <a:effectLst/>
                        </a:rPr>
                        <a:t>Days to Final Budget</a:t>
                      </a:r>
                      <a:endParaRPr lang="en-US" sz="1400" b="1">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400" b="1">
                          <a:effectLst/>
                        </a:rPr>
                        <a:t>Days to Executed Contract</a:t>
                      </a:r>
                      <a:endParaRPr lang="en-US" sz="1400" b="1">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400" b="1" dirty="0">
                          <a:effectLst/>
                        </a:rPr>
                        <a:t>Days to PRC approval</a:t>
                      </a:r>
                      <a:endParaRPr lang="en-US" sz="14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400" b="1" dirty="0">
                          <a:effectLst/>
                        </a:rPr>
                        <a:t>Days to IRB Submission</a:t>
                      </a:r>
                      <a:endParaRPr lang="en-US" sz="14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400" b="1" dirty="0">
                          <a:effectLst/>
                        </a:rPr>
                        <a:t>Days to IRB approval </a:t>
                      </a:r>
                      <a:endParaRPr lang="en-US" sz="14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400" b="1" dirty="0">
                          <a:effectLst/>
                        </a:rPr>
                        <a:t>Days to Site Visit</a:t>
                      </a:r>
                      <a:endParaRPr lang="en-US" sz="14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400" b="1">
                          <a:effectLst/>
                        </a:rPr>
                        <a:t>Days to Study Activation</a:t>
                      </a:r>
                      <a:endParaRPr lang="en-US" sz="1400" b="1">
                        <a:effectLst/>
                        <a:latin typeface="Calibri"/>
                        <a:ea typeface="Calibri"/>
                        <a:cs typeface="Times New Roman"/>
                      </a:endParaRPr>
                    </a:p>
                  </a:txBody>
                  <a:tcPr marL="68580" marR="68580" marT="0" marB="0"/>
                </a:tc>
              </a:tr>
              <a:tr h="0">
                <a:tc>
                  <a:txBody>
                    <a:bodyPr/>
                    <a:lstStyle/>
                    <a:p>
                      <a:pPr marL="0" marR="0">
                        <a:spcBef>
                          <a:spcPts val="0"/>
                        </a:spcBef>
                        <a:spcAft>
                          <a:spcPts val="0"/>
                        </a:spcAft>
                      </a:pPr>
                      <a:r>
                        <a:rPr lang="en-US" sz="1400" b="1">
                          <a:effectLst/>
                        </a:rPr>
                        <a:t>National</a:t>
                      </a:r>
                      <a:endParaRPr lang="en-US" sz="1400" b="1">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31</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a:effectLst/>
                        </a:rPr>
                        <a:t>0</a:t>
                      </a:r>
                      <a:endParaRPr lang="en-US" sz="1800" b="1">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0</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38</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56</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a:effectLst/>
                        </a:rPr>
                        <a:t>0</a:t>
                      </a:r>
                      <a:endParaRPr lang="en-US" sz="1800" b="1">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a:effectLst/>
                        </a:rPr>
                        <a:t>100</a:t>
                      </a:r>
                      <a:endParaRPr lang="en-US" sz="1800" b="1">
                        <a:effectLst/>
                        <a:latin typeface="Calibri"/>
                        <a:ea typeface="Calibri"/>
                        <a:cs typeface="Times New Roman"/>
                      </a:endParaRPr>
                    </a:p>
                  </a:txBody>
                  <a:tcPr marL="68580" marR="68580" marT="0" marB="0"/>
                </a:tc>
              </a:tr>
              <a:tr h="0">
                <a:tc>
                  <a:txBody>
                    <a:bodyPr/>
                    <a:lstStyle/>
                    <a:p>
                      <a:pPr marL="0" marR="0">
                        <a:spcBef>
                          <a:spcPts val="0"/>
                        </a:spcBef>
                        <a:spcAft>
                          <a:spcPts val="0"/>
                        </a:spcAft>
                      </a:pPr>
                      <a:r>
                        <a:rPr lang="en-US" sz="1400" b="1">
                          <a:effectLst/>
                        </a:rPr>
                        <a:t>Ext. Peer Review</a:t>
                      </a:r>
                      <a:endParaRPr lang="en-US" sz="1400" b="1">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38.5</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a:effectLst/>
                        </a:rPr>
                        <a:t>0</a:t>
                      </a:r>
                      <a:endParaRPr lang="en-US" sz="1800" b="1">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14</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54</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76</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a:effectLst/>
                        </a:rPr>
                        <a:t>0</a:t>
                      </a:r>
                      <a:endParaRPr lang="en-US" sz="1800" b="1">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a:effectLst/>
                        </a:rPr>
                        <a:t>128</a:t>
                      </a:r>
                      <a:endParaRPr lang="en-US" sz="1800" b="1">
                        <a:effectLst/>
                        <a:latin typeface="Calibri"/>
                        <a:ea typeface="Calibri"/>
                        <a:cs typeface="Times New Roman"/>
                      </a:endParaRPr>
                    </a:p>
                  </a:txBody>
                  <a:tcPr marL="68580" marR="68580" marT="0" marB="0"/>
                </a:tc>
              </a:tr>
              <a:tr h="0">
                <a:tc>
                  <a:txBody>
                    <a:bodyPr/>
                    <a:lstStyle/>
                    <a:p>
                      <a:pPr marL="0" marR="0">
                        <a:spcBef>
                          <a:spcPts val="0"/>
                        </a:spcBef>
                        <a:spcAft>
                          <a:spcPts val="0"/>
                        </a:spcAft>
                      </a:pPr>
                      <a:r>
                        <a:rPr lang="en-US" sz="1400" b="1">
                          <a:effectLst/>
                        </a:rPr>
                        <a:t>Institutional </a:t>
                      </a:r>
                      <a:endParaRPr lang="en-US" sz="1400" b="1">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28</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44</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43</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41</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58</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smtClean="0">
                          <a:effectLst/>
                        </a:rPr>
                        <a:t>36</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a:effectLst/>
                        </a:rPr>
                        <a:t>130</a:t>
                      </a:r>
                      <a:endParaRPr lang="en-US" sz="1800" b="1">
                        <a:effectLst/>
                        <a:latin typeface="Calibri"/>
                        <a:ea typeface="Calibri"/>
                        <a:cs typeface="Times New Roman"/>
                      </a:endParaRPr>
                    </a:p>
                  </a:txBody>
                  <a:tcPr marL="68580" marR="68580" marT="0" marB="0"/>
                </a:tc>
              </a:tr>
              <a:tr h="0">
                <a:tc>
                  <a:txBody>
                    <a:bodyPr/>
                    <a:lstStyle/>
                    <a:p>
                      <a:pPr marL="0" marR="0">
                        <a:spcBef>
                          <a:spcPts val="0"/>
                        </a:spcBef>
                        <a:spcAft>
                          <a:spcPts val="0"/>
                        </a:spcAft>
                      </a:pPr>
                      <a:r>
                        <a:rPr lang="en-US" sz="1400" b="1">
                          <a:effectLst/>
                        </a:rPr>
                        <a:t>Industry</a:t>
                      </a:r>
                      <a:endParaRPr lang="en-US" sz="1400" b="1">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a:effectLst/>
                        </a:rPr>
                        <a:t>54</a:t>
                      </a:r>
                      <a:endParaRPr lang="en-US" sz="1800" b="1">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78</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50</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45</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81</a:t>
                      </a: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a:effectLst/>
                        </a:rPr>
                        <a:t>108</a:t>
                      </a:r>
                      <a:endParaRPr lang="en-US" sz="1800" b="1">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a:effectLst/>
                        </a:rPr>
                        <a:t>131</a:t>
                      </a:r>
                      <a:endParaRPr lang="en-US" sz="1800" b="1">
                        <a:effectLst/>
                        <a:latin typeface="Calibri"/>
                        <a:ea typeface="Calibri"/>
                        <a:cs typeface="Times New Roman"/>
                      </a:endParaRPr>
                    </a:p>
                  </a:txBody>
                  <a:tcPr marL="68580" marR="68580" marT="0" marB="0"/>
                </a:tc>
              </a:tr>
              <a:tr h="0">
                <a:tc>
                  <a:txBody>
                    <a:bodyPr/>
                    <a:lstStyle/>
                    <a:p>
                      <a:pPr marL="0" marR="0">
                        <a:spcBef>
                          <a:spcPts val="0"/>
                        </a:spcBef>
                        <a:spcAft>
                          <a:spcPts val="0"/>
                        </a:spcAft>
                      </a:pPr>
                      <a:endParaRPr lang="en-US" sz="1400" b="1" dirty="0">
                        <a:effectLst/>
                        <a:latin typeface="Calibri"/>
                        <a:ea typeface="Calibri"/>
                        <a:cs typeface="Times New Roman"/>
                      </a:endParaRPr>
                    </a:p>
                  </a:txBody>
                  <a:tcPr marL="68580" marR="68580" marT="0" marB="0"/>
                </a:tc>
                <a:tc>
                  <a:txBody>
                    <a:bodyPr/>
                    <a:lstStyle/>
                    <a:p>
                      <a:pPr marL="0" marR="0">
                        <a:spcBef>
                          <a:spcPts val="0"/>
                        </a:spcBef>
                        <a:spcAft>
                          <a:spcPts val="0"/>
                        </a:spcAft>
                      </a:pP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endParaRPr lang="en-US" sz="1800" b="1" dirty="0">
                        <a:effectLst/>
                        <a:latin typeface="Calibri"/>
                        <a:ea typeface="Calibri"/>
                        <a:cs typeface="Times New Roman"/>
                      </a:endParaRPr>
                    </a:p>
                  </a:txBody>
                  <a:tcPr marL="68580" marR="68580" marT="0" marB="0"/>
                </a:tc>
                <a:tc>
                  <a:txBody>
                    <a:bodyPr/>
                    <a:lstStyle/>
                    <a:p>
                      <a:pPr marL="0" marR="0">
                        <a:spcBef>
                          <a:spcPts val="0"/>
                        </a:spcBef>
                        <a:spcAft>
                          <a:spcPts val="0"/>
                        </a:spcAft>
                      </a:pPr>
                      <a:endParaRPr lang="en-US" sz="1800" b="1"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105924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070140"/>
            <a:ext cx="8229600" cy="5483060"/>
          </a:xfrm>
        </p:spPr>
        <p:txBody>
          <a:bodyPr>
            <a:normAutofit/>
          </a:bodyPr>
          <a:lstStyle/>
          <a:p>
            <a:pPr lvl="0"/>
            <a:endParaRPr lang="en-US" sz="2200" dirty="0">
              <a:solidFill>
                <a:schemeClr val="tx1"/>
              </a:solidFill>
            </a:endParaRPr>
          </a:p>
          <a:p>
            <a:pPr lvl="0"/>
            <a:endParaRPr lang="en-US" sz="2200" b="1" dirty="0" smtClean="0">
              <a:solidFill>
                <a:schemeClr val="tx1"/>
              </a:solidFill>
            </a:endParaRPr>
          </a:p>
        </p:txBody>
      </p:sp>
      <p:graphicFrame>
        <p:nvGraphicFramePr>
          <p:cNvPr id="4" name="Diagram 3"/>
          <p:cNvGraphicFramePr/>
          <p:nvPr>
            <p:extLst>
              <p:ext uri="{D42A27DB-BD31-4B8C-83A1-F6EECF244321}">
                <p14:modId xmlns:p14="http://schemas.microsoft.com/office/powerpoint/2010/main" val="2259935697"/>
              </p:ext>
            </p:extLst>
          </p:nvPr>
        </p:nvGraphicFramePr>
        <p:xfrm>
          <a:off x="304800" y="1397000"/>
          <a:ext cx="7848600"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8216273" y="1219200"/>
            <a:ext cx="622927" cy="4432432"/>
          </a:xfrm>
          <a:prstGeom prst="rect">
            <a:avLst/>
          </a:prstGeom>
          <a:noFill/>
        </p:spPr>
        <p:txBody>
          <a:bodyPr vert="wordArtVert" wrap="none" rtlCol="0">
            <a:spAutoFit/>
          </a:bodyPr>
          <a:lstStyle/>
          <a:p>
            <a:r>
              <a:rPr lang="en-US" sz="2400" b="1" dirty="0" smtClean="0">
                <a:solidFill>
                  <a:srgbClr val="C00000"/>
                </a:solidFill>
              </a:rPr>
              <a:t>ACTIVATION</a:t>
            </a:r>
            <a:endParaRPr lang="en-US" sz="2400" b="1" dirty="0">
              <a:solidFill>
                <a:srgbClr val="C00000"/>
              </a:solidFill>
            </a:endParaRPr>
          </a:p>
        </p:txBody>
      </p:sp>
      <p:sp>
        <p:nvSpPr>
          <p:cNvPr id="8" name="Title 1"/>
          <p:cNvSpPr txBox="1">
            <a:spLocks/>
          </p:cNvSpPr>
          <p:nvPr/>
        </p:nvSpPr>
        <p:spPr>
          <a:xfrm>
            <a:off x="457200" y="381000"/>
            <a:ext cx="8229600" cy="609600"/>
          </a:xfrm>
          <a:prstGeom prst="rect">
            <a:avLst/>
          </a:prstGeom>
        </p:spPr>
        <p:txBody>
          <a:bodyPr vert="horz" lIns="91440" tIns="45720" rIns="91440" bIns="45720" rtlCol="0" anchor="b">
            <a:noAutofit/>
          </a:bodyPr>
          <a:lstStyle>
            <a:lvl1pPr>
              <a:defRPr>
                <a:latin typeface="Arial Narrow" pitchFamily="34" charset="0"/>
              </a:defRPr>
            </a:lvl1pPr>
          </a:lstStyle>
          <a:p>
            <a:pPr algn="ctr"/>
            <a:r>
              <a:rPr lang="en-US" sz="4400" kern="0" dirty="0" smtClean="0">
                <a:solidFill>
                  <a:sysClr val="windowText" lastClr="000000"/>
                </a:solidFill>
                <a:latin typeface="+mj-lt"/>
              </a:rPr>
              <a:t>Study Start-up</a:t>
            </a:r>
            <a:endParaRPr lang="en-US" sz="4400" kern="0" dirty="0">
              <a:solidFill>
                <a:schemeClr val="bg1"/>
              </a:solidFill>
              <a:latin typeface="+mj-lt"/>
            </a:endParaRPr>
          </a:p>
        </p:txBody>
      </p:sp>
    </p:spTree>
    <p:extLst>
      <p:ext uri="{BB962C8B-B14F-4D97-AF65-F5344CB8AC3E}">
        <p14:creationId xmlns:p14="http://schemas.microsoft.com/office/powerpoint/2010/main" val="28325035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070140"/>
            <a:ext cx="8229600" cy="5483060"/>
          </a:xfrm>
        </p:spPr>
        <p:txBody>
          <a:bodyPr>
            <a:normAutofit/>
          </a:bodyPr>
          <a:lstStyle/>
          <a:p>
            <a:pPr lvl="0"/>
            <a:endParaRPr lang="en-US" sz="2200" dirty="0">
              <a:solidFill>
                <a:schemeClr val="tx1"/>
              </a:solidFill>
            </a:endParaRPr>
          </a:p>
          <a:p>
            <a:pPr lvl="0"/>
            <a:endParaRPr lang="en-US" sz="2200" b="1"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914400"/>
            <a:ext cx="7417037" cy="5675325"/>
          </a:xfrm>
          <a:prstGeom prst="rect">
            <a:avLst/>
          </a:prstGeom>
        </p:spPr>
      </p:pic>
      <p:sp>
        <p:nvSpPr>
          <p:cNvPr id="5" name="Rectangle 4"/>
          <p:cNvSpPr/>
          <p:nvPr/>
        </p:nvSpPr>
        <p:spPr>
          <a:xfrm>
            <a:off x="5181600" y="2743200"/>
            <a:ext cx="1600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Title 1"/>
          <p:cNvSpPr txBox="1">
            <a:spLocks/>
          </p:cNvSpPr>
          <p:nvPr/>
        </p:nvSpPr>
        <p:spPr>
          <a:xfrm>
            <a:off x="457200" y="44390"/>
            <a:ext cx="8229600" cy="762000"/>
          </a:xfrm>
          <a:prstGeom prst="rect">
            <a:avLst/>
          </a:prstGeom>
        </p:spPr>
        <p:txBody>
          <a:bodyPr vert="horz" lIns="91440" tIns="45720" rIns="91440" bIns="45720" rtlCol="0" anchor="b">
            <a:normAutofit/>
          </a:bodyPr>
          <a:lstStyle>
            <a:lvl1pPr>
              <a:defRPr>
                <a:latin typeface="Arial Narrow" pitchFamily="34" charset="0"/>
              </a:defRPr>
            </a:lvl1pPr>
          </a:lstStyle>
          <a:p>
            <a:pPr algn="ctr"/>
            <a:r>
              <a:rPr lang="en-US" sz="4400" kern="0" dirty="0" err="1" smtClean="0">
                <a:solidFill>
                  <a:sysClr val="windowText" lastClr="000000"/>
                </a:solidFill>
                <a:latin typeface="+mj-lt"/>
              </a:rPr>
              <a:t>RaPID</a:t>
            </a:r>
            <a:endParaRPr lang="en-US" sz="4400" kern="0" dirty="0">
              <a:solidFill>
                <a:sysClr val="windowText" lastClr="000000"/>
              </a:solidFill>
              <a:latin typeface="+mj-lt"/>
            </a:endParaRPr>
          </a:p>
        </p:txBody>
      </p:sp>
    </p:spTree>
    <p:extLst>
      <p:ext uri="{BB962C8B-B14F-4D97-AF65-F5344CB8AC3E}">
        <p14:creationId xmlns:p14="http://schemas.microsoft.com/office/powerpoint/2010/main" val="25411430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070140"/>
            <a:ext cx="8229600" cy="5483060"/>
          </a:xfrm>
        </p:spPr>
        <p:txBody>
          <a:bodyPr>
            <a:normAutofit/>
          </a:bodyPr>
          <a:lstStyle/>
          <a:p>
            <a:pPr lvl="0"/>
            <a:endParaRPr lang="en-US" sz="2200" dirty="0">
              <a:solidFill>
                <a:schemeClr val="tx1"/>
              </a:solidFill>
            </a:endParaRPr>
          </a:p>
          <a:p>
            <a:pPr lvl="0"/>
            <a:endParaRPr lang="en-US" sz="2200" b="1" dirty="0" smtClean="0">
              <a:solidFill>
                <a:schemeClr val="tx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024" y="1185375"/>
            <a:ext cx="8382000" cy="4935974"/>
          </a:xfrm>
          <a:prstGeom prst="rect">
            <a:avLst/>
          </a:prstGeom>
        </p:spPr>
      </p:pic>
      <p:sp>
        <p:nvSpPr>
          <p:cNvPr id="7" name="Rectangle 6"/>
          <p:cNvSpPr/>
          <p:nvPr/>
        </p:nvSpPr>
        <p:spPr>
          <a:xfrm>
            <a:off x="2793762" y="4163401"/>
            <a:ext cx="5715000" cy="1484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Title 1"/>
          <p:cNvSpPr txBox="1">
            <a:spLocks/>
          </p:cNvSpPr>
          <p:nvPr/>
        </p:nvSpPr>
        <p:spPr>
          <a:xfrm>
            <a:off x="457200" y="53268"/>
            <a:ext cx="8229600" cy="762000"/>
          </a:xfrm>
          <a:prstGeom prst="rect">
            <a:avLst/>
          </a:prstGeom>
        </p:spPr>
        <p:txBody>
          <a:bodyPr vert="horz" lIns="91440" tIns="45720" rIns="91440" bIns="45720" rtlCol="0" anchor="b">
            <a:normAutofit/>
          </a:bodyPr>
          <a:lstStyle>
            <a:lvl1pPr>
              <a:defRPr>
                <a:latin typeface="Arial Narrow" pitchFamily="34" charset="0"/>
              </a:defRPr>
            </a:lvl1pPr>
          </a:lstStyle>
          <a:p>
            <a:pPr algn="ctr"/>
            <a:r>
              <a:rPr lang="en-US" sz="4400" kern="0" dirty="0" err="1" smtClean="0">
                <a:solidFill>
                  <a:sysClr val="windowText" lastClr="000000"/>
                </a:solidFill>
                <a:latin typeface="+mj-lt"/>
              </a:rPr>
              <a:t>RaPID</a:t>
            </a:r>
            <a:endParaRPr lang="en-US" sz="4400" kern="0" dirty="0">
              <a:solidFill>
                <a:sysClr val="windowText" lastClr="000000"/>
              </a:solidFill>
              <a:latin typeface="+mj-lt"/>
            </a:endParaRPr>
          </a:p>
        </p:txBody>
      </p:sp>
    </p:spTree>
    <p:extLst>
      <p:ext uri="{BB962C8B-B14F-4D97-AF65-F5344CB8AC3E}">
        <p14:creationId xmlns:p14="http://schemas.microsoft.com/office/powerpoint/2010/main" val="615457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070140"/>
            <a:ext cx="8229600" cy="5483060"/>
          </a:xfrm>
        </p:spPr>
        <p:txBody>
          <a:bodyPr>
            <a:normAutofit/>
          </a:bodyPr>
          <a:lstStyle/>
          <a:p>
            <a:pPr lvl="0"/>
            <a:endParaRPr lang="en-US" sz="2200" dirty="0">
              <a:solidFill>
                <a:schemeClr val="tx1"/>
              </a:solidFill>
            </a:endParaRPr>
          </a:p>
          <a:p>
            <a:pPr lvl="0"/>
            <a:endParaRPr lang="en-US" sz="2200" b="1"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50533"/>
            <a:ext cx="9144000" cy="2556933"/>
          </a:xfrm>
          <a:prstGeom prst="rect">
            <a:avLst/>
          </a:prstGeom>
        </p:spPr>
      </p:pic>
      <p:sp>
        <p:nvSpPr>
          <p:cNvPr id="7" name="Title 1"/>
          <p:cNvSpPr txBox="1">
            <a:spLocks/>
          </p:cNvSpPr>
          <p:nvPr/>
        </p:nvSpPr>
        <p:spPr>
          <a:xfrm>
            <a:off x="457200" y="53268"/>
            <a:ext cx="8229600" cy="762000"/>
          </a:xfrm>
          <a:prstGeom prst="rect">
            <a:avLst/>
          </a:prstGeom>
        </p:spPr>
        <p:txBody>
          <a:bodyPr vert="horz" lIns="91440" tIns="45720" rIns="91440" bIns="45720" rtlCol="0" anchor="b">
            <a:normAutofit/>
          </a:bodyPr>
          <a:lstStyle>
            <a:lvl1pPr>
              <a:defRPr>
                <a:latin typeface="Arial Narrow" pitchFamily="34" charset="0"/>
              </a:defRPr>
            </a:lvl1pPr>
          </a:lstStyle>
          <a:p>
            <a:pPr algn="ctr"/>
            <a:r>
              <a:rPr lang="en-US" sz="4400" kern="0" dirty="0" err="1" smtClean="0">
                <a:solidFill>
                  <a:sysClr val="windowText" lastClr="000000"/>
                </a:solidFill>
                <a:latin typeface="+mj-lt"/>
              </a:rPr>
              <a:t>RaPID</a:t>
            </a:r>
            <a:endParaRPr lang="en-US" sz="4400" kern="0" dirty="0">
              <a:solidFill>
                <a:sysClr val="windowText" lastClr="000000"/>
              </a:solidFill>
              <a:latin typeface="+mj-lt"/>
            </a:endParaRPr>
          </a:p>
        </p:txBody>
      </p:sp>
    </p:spTree>
    <p:extLst>
      <p:ext uri="{BB962C8B-B14F-4D97-AF65-F5344CB8AC3E}">
        <p14:creationId xmlns:p14="http://schemas.microsoft.com/office/powerpoint/2010/main" val="37824206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85000" lnSpcReduction="10000"/>
          </a:bodyPr>
          <a:lstStyle/>
          <a:p>
            <a:pPr marL="287338" indent="-287338">
              <a:lnSpc>
                <a:spcPct val="110000"/>
              </a:lnSpc>
              <a:spcBef>
                <a:spcPct val="0"/>
              </a:spcBef>
              <a:buFont typeface="Wingdings" pitchFamily="2" charset="2"/>
              <a:buChar char="Ø"/>
            </a:pPr>
            <a:r>
              <a:rPr lang="en-US" sz="2400" b="1" dirty="0">
                <a:solidFill>
                  <a:srgbClr val="000000"/>
                </a:solidFill>
                <a:ea typeface="ＭＳ Ｐゴシック"/>
                <a:cs typeface="Arial" charset="0"/>
              </a:rPr>
              <a:t>Scientific Committee</a:t>
            </a:r>
          </a:p>
          <a:p>
            <a:pPr lvl="1" indent="119063">
              <a:lnSpc>
                <a:spcPct val="110000"/>
              </a:lnSpc>
              <a:spcBef>
                <a:spcPts val="475"/>
              </a:spcBef>
              <a:buClr>
                <a:srgbClr val="C00000"/>
              </a:buClr>
              <a:buFontTx/>
              <a:buChar char="•"/>
            </a:pPr>
            <a:r>
              <a:rPr lang="en-US" altLang="en-US" dirty="0">
                <a:solidFill>
                  <a:srgbClr val="000000"/>
                </a:solidFill>
                <a:ea typeface="ＭＳ Ｐゴシック"/>
                <a:cs typeface="Arial" charset="0"/>
              </a:rPr>
              <a:t>Committee meets every 3 weeks</a:t>
            </a:r>
          </a:p>
          <a:p>
            <a:pPr lvl="1" indent="119063">
              <a:lnSpc>
                <a:spcPct val="110000"/>
              </a:lnSpc>
              <a:spcBef>
                <a:spcPts val="475"/>
              </a:spcBef>
              <a:buClr>
                <a:srgbClr val="C00000"/>
              </a:buClr>
              <a:buFontTx/>
              <a:buChar char="•"/>
            </a:pPr>
            <a:r>
              <a:rPr lang="en-US" altLang="en-US" dirty="0">
                <a:solidFill>
                  <a:srgbClr val="000000"/>
                </a:solidFill>
                <a:ea typeface="ＭＳ Ｐゴシック"/>
                <a:cs typeface="Arial" charset="0"/>
              </a:rPr>
              <a:t>Expanded membership to reflect </a:t>
            </a:r>
            <a:br>
              <a:rPr lang="en-US" altLang="en-US" dirty="0">
                <a:solidFill>
                  <a:srgbClr val="000000"/>
                </a:solidFill>
                <a:ea typeface="ＭＳ Ｐゴシック"/>
                <a:cs typeface="Arial" charset="0"/>
              </a:rPr>
            </a:br>
            <a:r>
              <a:rPr lang="en-US" altLang="en-US" dirty="0">
                <a:solidFill>
                  <a:srgbClr val="000000"/>
                </a:solidFill>
                <a:ea typeface="ＭＳ Ｐゴシック"/>
                <a:cs typeface="Arial" charset="0"/>
              </a:rPr>
              <a:t>  multiple disciplines (</a:t>
            </a:r>
            <a:r>
              <a:rPr lang="en-US" altLang="en-US" i="1" dirty="0">
                <a:solidFill>
                  <a:srgbClr val="000000"/>
                </a:solidFill>
                <a:ea typeface="ＭＳ Ｐゴシック"/>
                <a:cs typeface="Arial" charset="0"/>
              </a:rPr>
              <a:t>e.g., </a:t>
            </a:r>
            <a:r>
              <a:rPr lang="en-US" altLang="en-US" dirty="0">
                <a:solidFill>
                  <a:srgbClr val="000000"/>
                </a:solidFill>
                <a:ea typeface="ＭＳ Ｐゴシック"/>
                <a:cs typeface="Arial" charset="0"/>
              </a:rPr>
              <a:t>med, surg, rad</a:t>
            </a:r>
          </a:p>
          <a:p>
            <a:pPr lvl="1" indent="119063">
              <a:lnSpc>
                <a:spcPct val="110000"/>
              </a:lnSpc>
              <a:spcBef>
                <a:spcPts val="475"/>
              </a:spcBef>
              <a:buClr>
                <a:srgbClr val="C00000"/>
              </a:buClr>
            </a:pPr>
            <a:r>
              <a:rPr lang="en-US" altLang="en-US" dirty="0">
                <a:solidFill>
                  <a:srgbClr val="000000"/>
                </a:solidFill>
                <a:ea typeface="ＭＳ Ｐゴシック"/>
                <a:cs typeface="Arial" charset="0"/>
              </a:rPr>
              <a:t>oncology, pediatrics, population sciences, </a:t>
            </a:r>
          </a:p>
          <a:p>
            <a:pPr lvl="1" indent="119063">
              <a:lnSpc>
                <a:spcPct val="110000"/>
              </a:lnSpc>
              <a:spcBef>
                <a:spcPts val="475"/>
              </a:spcBef>
              <a:buClr>
                <a:srgbClr val="C00000"/>
              </a:buClr>
            </a:pPr>
            <a:r>
              <a:rPr lang="en-US" altLang="en-US" dirty="0">
                <a:solidFill>
                  <a:srgbClr val="000000"/>
                </a:solidFill>
                <a:ea typeface="ＭＳ Ｐゴシック"/>
                <a:cs typeface="Arial" charset="0"/>
              </a:rPr>
              <a:t>basic sciences, biostatistics, nursing, pharm</a:t>
            </a:r>
            <a:r>
              <a:rPr lang="en-US" altLang="en-US" dirty="0" smtClean="0">
                <a:solidFill>
                  <a:srgbClr val="000000"/>
                </a:solidFill>
                <a:ea typeface="ＭＳ Ｐゴシック"/>
                <a:cs typeface="Arial" charset="0"/>
              </a:rPr>
              <a:t>)</a:t>
            </a:r>
          </a:p>
          <a:p>
            <a:pPr lvl="1" indent="119063">
              <a:lnSpc>
                <a:spcPct val="110000"/>
              </a:lnSpc>
              <a:spcBef>
                <a:spcPts val="475"/>
              </a:spcBef>
              <a:buClr>
                <a:srgbClr val="C00000"/>
              </a:buClr>
            </a:pPr>
            <a:endParaRPr lang="en-US" altLang="en-US" dirty="0" smtClean="0">
              <a:solidFill>
                <a:srgbClr val="000000"/>
              </a:solidFill>
              <a:ea typeface="ＭＳ Ｐゴシック"/>
              <a:cs typeface="Arial" charset="0"/>
            </a:endParaRPr>
          </a:p>
          <a:p>
            <a:pPr marL="287338" indent="-287338">
              <a:lnSpc>
                <a:spcPct val="110000"/>
              </a:lnSpc>
              <a:spcBef>
                <a:spcPct val="0"/>
              </a:spcBef>
              <a:buFont typeface="Wingdings" pitchFamily="2" charset="2"/>
              <a:buChar char="Ø"/>
            </a:pPr>
            <a:r>
              <a:rPr lang="en-US" sz="2400" b="1" dirty="0">
                <a:solidFill>
                  <a:srgbClr val="000000"/>
                </a:solidFill>
                <a:ea typeface="ＭＳ Ｐゴシック"/>
                <a:cs typeface="Arial" charset="0"/>
              </a:rPr>
              <a:t>21 day review cycle for PRC review</a:t>
            </a:r>
          </a:p>
          <a:p>
            <a:pPr lvl="1" indent="119063">
              <a:lnSpc>
                <a:spcPct val="110000"/>
              </a:lnSpc>
              <a:spcBef>
                <a:spcPts val="475"/>
              </a:spcBef>
              <a:buClr>
                <a:srgbClr val="C00000"/>
              </a:buClr>
              <a:buFontTx/>
              <a:buChar char="•"/>
              <a:tabLst>
                <a:tab pos="576263" algn="l"/>
              </a:tabLst>
            </a:pPr>
            <a:r>
              <a:rPr lang="en-US" altLang="en-US" dirty="0">
                <a:solidFill>
                  <a:srgbClr val="000000"/>
                </a:solidFill>
                <a:ea typeface="ＭＳ Ｐゴシック"/>
                <a:cs typeface="Arial" charset="0"/>
              </a:rPr>
              <a:t>Review via web-based system prior to mtg</a:t>
            </a:r>
          </a:p>
          <a:p>
            <a:pPr lvl="1" indent="119063">
              <a:lnSpc>
                <a:spcPct val="110000"/>
              </a:lnSpc>
              <a:spcBef>
                <a:spcPts val="475"/>
              </a:spcBef>
              <a:buClr>
                <a:srgbClr val="C00000"/>
              </a:buClr>
              <a:buFontTx/>
              <a:buChar char="•"/>
              <a:tabLst>
                <a:tab pos="576263" algn="l"/>
              </a:tabLst>
            </a:pPr>
            <a:r>
              <a:rPr lang="en-US" altLang="en-US" dirty="0">
                <a:solidFill>
                  <a:srgbClr val="000000"/>
                </a:solidFill>
                <a:ea typeface="ＭＳ Ｐゴシック"/>
                <a:cs typeface="Arial" charset="0"/>
              </a:rPr>
              <a:t>PI attends meeting to briefly present trial, </a:t>
            </a:r>
            <a:br>
              <a:rPr lang="en-US" altLang="en-US" dirty="0">
                <a:solidFill>
                  <a:srgbClr val="000000"/>
                </a:solidFill>
                <a:ea typeface="ＭＳ Ｐゴシック"/>
                <a:cs typeface="Arial" charset="0"/>
              </a:rPr>
            </a:br>
            <a:r>
              <a:rPr lang="en-US" altLang="en-US" dirty="0">
                <a:solidFill>
                  <a:srgbClr val="000000"/>
                </a:solidFill>
                <a:ea typeface="ＭＳ Ｐゴシック"/>
                <a:cs typeface="Arial" charset="0"/>
              </a:rPr>
              <a:t>  address remaining issues</a:t>
            </a:r>
          </a:p>
          <a:p>
            <a:pPr lvl="1">
              <a:lnSpc>
                <a:spcPct val="110000"/>
              </a:lnSpc>
              <a:spcBef>
                <a:spcPts val="475"/>
              </a:spcBef>
              <a:buClr>
                <a:srgbClr val="C00000"/>
              </a:buClr>
            </a:pPr>
            <a:endParaRPr lang="en-US" altLang="en-US" sz="2400" dirty="0">
              <a:solidFill>
                <a:srgbClr val="000000"/>
              </a:solidFill>
              <a:ea typeface="ＭＳ Ｐゴシック"/>
              <a:cs typeface="Arial" charset="0"/>
            </a:endParaRPr>
          </a:p>
          <a:p>
            <a:pPr marL="287338" indent="-287338">
              <a:lnSpc>
                <a:spcPct val="110000"/>
              </a:lnSpc>
              <a:spcBef>
                <a:spcPct val="0"/>
              </a:spcBef>
              <a:buFont typeface="Wingdings" pitchFamily="2" charset="2"/>
              <a:buChar char="Ø"/>
            </a:pPr>
            <a:r>
              <a:rPr lang="en-US" sz="2400" b="1" dirty="0">
                <a:solidFill>
                  <a:srgbClr val="000000"/>
                </a:solidFill>
                <a:ea typeface="ＭＳ Ｐゴシック"/>
                <a:cs typeface="Arial" charset="0"/>
              </a:rPr>
              <a:t>Committee performs annual accrual </a:t>
            </a:r>
          </a:p>
          <a:p>
            <a:pPr>
              <a:lnSpc>
                <a:spcPct val="110000"/>
              </a:lnSpc>
              <a:spcBef>
                <a:spcPct val="0"/>
              </a:spcBef>
            </a:pPr>
            <a:r>
              <a:rPr lang="en-US" sz="2400" b="1" dirty="0">
                <a:solidFill>
                  <a:srgbClr val="000000"/>
                </a:solidFill>
                <a:ea typeface="ＭＳ Ｐゴシック"/>
                <a:cs typeface="Arial" charset="0"/>
              </a:rPr>
              <a:t>     review</a:t>
            </a:r>
            <a:endParaRPr lang="en-US" altLang="en-US" sz="2800" dirty="0">
              <a:solidFill>
                <a:srgbClr val="000000"/>
              </a:solidFill>
              <a:ea typeface="ＭＳ Ｐゴシック"/>
              <a:cs typeface="Arial" charset="0"/>
            </a:endParaRPr>
          </a:p>
          <a:p>
            <a:pPr lvl="1" indent="119063">
              <a:lnSpc>
                <a:spcPct val="110000"/>
              </a:lnSpc>
              <a:spcBef>
                <a:spcPts val="475"/>
              </a:spcBef>
              <a:buClr>
                <a:srgbClr val="C00000"/>
              </a:buClr>
            </a:pPr>
            <a:endParaRPr lang="en-US" altLang="en-US" dirty="0">
              <a:solidFill>
                <a:srgbClr val="000000"/>
              </a:solidFill>
              <a:ea typeface="ＭＳ Ｐゴシック"/>
              <a:cs typeface="Arial" charset="0"/>
            </a:endParaRPr>
          </a:p>
          <a:p>
            <a:endParaRPr lang="en-US" dirty="0"/>
          </a:p>
        </p:txBody>
      </p:sp>
      <p:sp>
        <p:nvSpPr>
          <p:cNvPr id="4" name="Content Placeholder 3"/>
          <p:cNvSpPr>
            <a:spLocks noGrp="1"/>
          </p:cNvSpPr>
          <p:nvPr>
            <p:ph sz="half" idx="2"/>
          </p:nvPr>
        </p:nvSpPr>
        <p:spPr/>
        <p:txBody>
          <a:bodyPr>
            <a:normAutofit fontScale="85000" lnSpcReduction="10000"/>
          </a:bodyPr>
          <a:lstStyle/>
          <a:p>
            <a:pPr marL="287338" indent="-287338">
              <a:lnSpc>
                <a:spcPct val="110000"/>
              </a:lnSpc>
              <a:spcBef>
                <a:spcPct val="0"/>
              </a:spcBef>
              <a:buFont typeface="Wingdings" pitchFamily="2" charset="2"/>
              <a:buChar char="Ø"/>
            </a:pPr>
            <a:r>
              <a:rPr lang="en-US" sz="2400" b="1" dirty="0" smtClean="0">
                <a:solidFill>
                  <a:srgbClr val="000000"/>
                </a:solidFill>
                <a:ea typeface="ＭＳ Ｐゴシック"/>
                <a:cs typeface="Arial" charset="0"/>
              </a:rPr>
              <a:t>Ethics </a:t>
            </a:r>
            <a:r>
              <a:rPr lang="en-US" sz="2400" b="1" dirty="0">
                <a:solidFill>
                  <a:srgbClr val="000000"/>
                </a:solidFill>
                <a:ea typeface="ＭＳ Ｐゴシック"/>
                <a:cs typeface="Arial" charset="0"/>
              </a:rPr>
              <a:t>Committee</a:t>
            </a:r>
          </a:p>
          <a:p>
            <a:pPr lvl="1" indent="119063">
              <a:lnSpc>
                <a:spcPct val="110000"/>
              </a:lnSpc>
              <a:spcBef>
                <a:spcPts val="475"/>
              </a:spcBef>
              <a:buClr>
                <a:srgbClr val="C00000"/>
              </a:buClr>
              <a:buFontTx/>
              <a:buChar char="•"/>
            </a:pPr>
            <a:r>
              <a:rPr lang="en-US" altLang="en-US" dirty="0" smtClean="0">
                <a:solidFill>
                  <a:srgbClr val="000000"/>
                </a:solidFill>
                <a:ea typeface="ＭＳ Ｐゴシック"/>
                <a:cs typeface="Arial" charset="0"/>
              </a:rPr>
              <a:t>Three Boards (industry meets 2x/month)</a:t>
            </a:r>
          </a:p>
          <a:p>
            <a:pPr lvl="1" indent="119063">
              <a:lnSpc>
                <a:spcPct val="110000"/>
              </a:lnSpc>
              <a:spcBef>
                <a:spcPts val="475"/>
              </a:spcBef>
              <a:buClr>
                <a:srgbClr val="C00000"/>
              </a:buClr>
              <a:buFontTx/>
              <a:buChar char="•"/>
            </a:pPr>
            <a:r>
              <a:rPr lang="en-US" altLang="en-US" dirty="0" smtClean="0">
                <a:solidFill>
                  <a:srgbClr val="000000"/>
                </a:solidFill>
                <a:ea typeface="ＭＳ Ｐゴシック"/>
                <a:cs typeface="Arial" charset="0"/>
              </a:rPr>
              <a:t>WIRB for Phase III/IV</a:t>
            </a:r>
          </a:p>
          <a:p>
            <a:pPr lvl="1" indent="119063">
              <a:lnSpc>
                <a:spcPct val="110000"/>
              </a:lnSpc>
              <a:spcBef>
                <a:spcPts val="475"/>
              </a:spcBef>
              <a:buClr>
                <a:srgbClr val="C00000"/>
              </a:buClr>
              <a:buFontTx/>
              <a:buChar char="•"/>
            </a:pPr>
            <a:r>
              <a:rPr lang="en-US" altLang="en-US" dirty="0" smtClean="0">
                <a:solidFill>
                  <a:srgbClr val="000000"/>
                </a:solidFill>
                <a:ea typeface="ＭＳ Ｐゴシック"/>
                <a:cs typeface="Arial" charset="0"/>
              </a:rPr>
              <a:t>Expanded AAHRPP Accredited</a:t>
            </a:r>
            <a:endParaRPr lang="en-US" altLang="en-US" dirty="0">
              <a:solidFill>
                <a:srgbClr val="000000"/>
              </a:solidFill>
              <a:ea typeface="ＭＳ Ｐゴシック"/>
              <a:cs typeface="Arial" charset="0"/>
            </a:endParaRPr>
          </a:p>
          <a:p>
            <a:pPr lvl="1" indent="119063">
              <a:lnSpc>
                <a:spcPct val="110000"/>
              </a:lnSpc>
              <a:spcBef>
                <a:spcPts val="475"/>
              </a:spcBef>
              <a:buClr>
                <a:srgbClr val="C00000"/>
              </a:buClr>
            </a:pPr>
            <a:endParaRPr lang="en-US" altLang="en-US" dirty="0">
              <a:solidFill>
                <a:srgbClr val="000000"/>
              </a:solidFill>
              <a:ea typeface="ＭＳ Ｐゴシック"/>
              <a:cs typeface="Arial" charset="0"/>
            </a:endParaRPr>
          </a:p>
          <a:p>
            <a:pPr marL="287338" indent="-287338">
              <a:lnSpc>
                <a:spcPct val="110000"/>
              </a:lnSpc>
              <a:spcBef>
                <a:spcPct val="0"/>
              </a:spcBef>
              <a:buFont typeface="Wingdings" pitchFamily="2" charset="2"/>
              <a:buChar char="Ø"/>
            </a:pPr>
            <a:r>
              <a:rPr lang="en-US" sz="2400" b="1" dirty="0" smtClean="0">
                <a:solidFill>
                  <a:srgbClr val="000000"/>
                </a:solidFill>
                <a:ea typeface="ＭＳ Ｐゴシック"/>
                <a:cs typeface="Arial" charset="0"/>
              </a:rPr>
              <a:t>~21 </a:t>
            </a:r>
            <a:r>
              <a:rPr lang="en-US" sz="2400" b="1" dirty="0">
                <a:solidFill>
                  <a:srgbClr val="000000"/>
                </a:solidFill>
                <a:ea typeface="ＭＳ Ｐゴシック"/>
                <a:cs typeface="Arial" charset="0"/>
              </a:rPr>
              <a:t>day review cycle for </a:t>
            </a:r>
            <a:r>
              <a:rPr lang="en-US" sz="2400" b="1" dirty="0" smtClean="0">
                <a:solidFill>
                  <a:srgbClr val="000000"/>
                </a:solidFill>
                <a:ea typeface="ＭＳ Ｐゴシック"/>
                <a:cs typeface="Arial" charset="0"/>
              </a:rPr>
              <a:t>IRB </a:t>
            </a:r>
            <a:r>
              <a:rPr lang="en-US" sz="2400" b="1" dirty="0">
                <a:solidFill>
                  <a:srgbClr val="000000"/>
                </a:solidFill>
                <a:ea typeface="ＭＳ Ｐゴシック"/>
                <a:cs typeface="Arial" charset="0"/>
              </a:rPr>
              <a:t>review</a:t>
            </a:r>
          </a:p>
          <a:p>
            <a:pPr lvl="1" indent="119063">
              <a:lnSpc>
                <a:spcPct val="110000"/>
              </a:lnSpc>
              <a:spcBef>
                <a:spcPts val="475"/>
              </a:spcBef>
              <a:buClr>
                <a:srgbClr val="C00000"/>
              </a:buClr>
              <a:buFontTx/>
              <a:buChar char="•"/>
              <a:tabLst>
                <a:tab pos="576263" algn="l"/>
              </a:tabLst>
            </a:pPr>
            <a:r>
              <a:rPr lang="en-US" altLang="en-US" dirty="0" smtClean="0">
                <a:solidFill>
                  <a:srgbClr val="000000"/>
                </a:solidFill>
                <a:ea typeface="ＭＳ Ｐゴシック"/>
                <a:cs typeface="Arial" charset="0"/>
              </a:rPr>
              <a:t>Reviewed prior </a:t>
            </a:r>
            <a:r>
              <a:rPr lang="en-US" altLang="en-US" dirty="0">
                <a:solidFill>
                  <a:srgbClr val="000000"/>
                </a:solidFill>
                <a:ea typeface="ＭＳ Ｐゴシック"/>
                <a:cs typeface="Arial" charset="0"/>
              </a:rPr>
              <a:t>to mtg</a:t>
            </a:r>
          </a:p>
          <a:p>
            <a:pPr lvl="1" indent="119063">
              <a:lnSpc>
                <a:spcPct val="110000"/>
              </a:lnSpc>
              <a:spcBef>
                <a:spcPts val="475"/>
              </a:spcBef>
              <a:buClr>
                <a:srgbClr val="C00000"/>
              </a:buClr>
              <a:buFontTx/>
              <a:buChar char="•"/>
              <a:tabLst>
                <a:tab pos="576263" algn="l"/>
              </a:tabLst>
            </a:pPr>
            <a:r>
              <a:rPr lang="en-US" altLang="en-US" dirty="0" smtClean="0">
                <a:solidFill>
                  <a:srgbClr val="000000"/>
                </a:solidFill>
                <a:ea typeface="ＭＳ Ｐゴシック"/>
                <a:cs typeface="Arial" charset="0"/>
              </a:rPr>
              <a:t>Comments provided to study team in advance of meeting to respond.</a:t>
            </a:r>
            <a:r>
              <a:rPr lang="en-US" altLang="en-US" dirty="0">
                <a:solidFill>
                  <a:srgbClr val="000000"/>
                </a:solidFill>
                <a:ea typeface="ＭＳ Ｐゴシック"/>
                <a:cs typeface="Arial" charset="0"/>
              </a:rPr>
              <a:t> </a:t>
            </a:r>
            <a:r>
              <a:rPr lang="en-US" altLang="en-US" dirty="0" smtClean="0">
                <a:solidFill>
                  <a:srgbClr val="000000"/>
                </a:solidFill>
                <a:ea typeface="ＭＳ Ｐゴシック"/>
                <a:cs typeface="Arial" charset="0"/>
              </a:rPr>
              <a:t>(&lt; 48 hours response)</a:t>
            </a:r>
          </a:p>
          <a:p>
            <a:pPr lvl="1" indent="119063">
              <a:lnSpc>
                <a:spcPct val="110000"/>
              </a:lnSpc>
              <a:spcBef>
                <a:spcPts val="475"/>
              </a:spcBef>
              <a:buClr>
                <a:srgbClr val="C00000"/>
              </a:buClr>
            </a:pPr>
            <a:endParaRPr lang="en-US" altLang="en-US" dirty="0">
              <a:solidFill>
                <a:srgbClr val="000000"/>
              </a:solidFill>
              <a:ea typeface="ＭＳ Ｐゴシック"/>
              <a:cs typeface="Arial" charset="0"/>
            </a:endParaRPr>
          </a:p>
          <a:p>
            <a:pPr marL="287338" indent="-287338">
              <a:lnSpc>
                <a:spcPct val="110000"/>
              </a:lnSpc>
              <a:spcBef>
                <a:spcPct val="0"/>
              </a:spcBef>
              <a:buFont typeface="Wingdings" pitchFamily="2" charset="2"/>
              <a:buChar char="Ø"/>
            </a:pPr>
            <a:r>
              <a:rPr lang="en-US" altLang="en-US" sz="2400" b="1" dirty="0" smtClean="0">
                <a:solidFill>
                  <a:srgbClr val="000000"/>
                </a:solidFill>
                <a:ea typeface="ＭＳ Ｐゴシック"/>
                <a:cs typeface="Arial" charset="0"/>
              </a:rPr>
              <a:t>Electronic web-based system</a:t>
            </a:r>
          </a:p>
          <a:p>
            <a:pPr lvl="1" indent="119063">
              <a:lnSpc>
                <a:spcPct val="110000"/>
              </a:lnSpc>
              <a:spcBef>
                <a:spcPts val="475"/>
              </a:spcBef>
              <a:buClr>
                <a:srgbClr val="C00000"/>
              </a:buClr>
              <a:buFontTx/>
              <a:buChar char="•"/>
              <a:tabLst>
                <a:tab pos="576263" algn="l"/>
              </a:tabLst>
            </a:pPr>
            <a:r>
              <a:rPr lang="en-US" altLang="en-US" dirty="0" smtClean="0">
                <a:solidFill>
                  <a:srgbClr val="000000"/>
                </a:solidFill>
                <a:ea typeface="ＭＳ Ｐゴシック"/>
                <a:cs typeface="Arial" charset="0"/>
              </a:rPr>
              <a:t>eIRB system integrates MUSC with other SC HSSC partners</a:t>
            </a:r>
            <a:endParaRPr lang="en-US" altLang="en-US" dirty="0">
              <a:solidFill>
                <a:srgbClr val="000000"/>
              </a:solidFill>
              <a:ea typeface="ＭＳ Ｐゴシック"/>
              <a:cs typeface="Arial" charset="0"/>
            </a:endParaRPr>
          </a:p>
          <a:p>
            <a:pPr lvl="1">
              <a:lnSpc>
                <a:spcPct val="110000"/>
              </a:lnSpc>
              <a:spcBef>
                <a:spcPts val="475"/>
              </a:spcBef>
              <a:buClr>
                <a:srgbClr val="C00000"/>
              </a:buClr>
              <a:tabLst>
                <a:tab pos="576263" algn="l"/>
              </a:tabLst>
            </a:pPr>
            <a:endParaRPr lang="en-US" altLang="en-US" dirty="0" smtClean="0">
              <a:solidFill>
                <a:srgbClr val="000000"/>
              </a:solidFill>
              <a:ea typeface="ＭＳ Ｐゴシック"/>
              <a:cs typeface="Arial" charset="0"/>
            </a:endParaRPr>
          </a:p>
        </p:txBody>
      </p:sp>
      <p:sp>
        <p:nvSpPr>
          <p:cNvPr id="7" name="Title 1"/>
          <p:cNvSpPr txBox="1">
            <a:spLocks/>
          </p:cNvSpPr>
          <p:nvPr/>
        </p:nvSpPr>
        <p:spPr>
          <a:xfrm>
            <a:off x="454241" y="228600"/>
            <a:ext cx="8229600" cy="609600"/>
          </a:xfrm>
          <a:prstGeom prst="rect">
            <a:avLst/>
          </a:prstGeom>
        </p:spPr>
        <p:txBody>
          <a:bodyPr vert="horz" lIns="91440" tIns="45720" rIns="91440" bIns="45720" rtlCol="0" anchor="b">
            <a:noAutofit/>
          </a:bodyPr>
          <a:lstStyle>
            <a:lvl1pPr>
              <a:defRPr>
                <a:latin typeface="Arial Narrow" pitchFamily="34" charset="0"/>
              </a:defRPr>
            </a:lvl1pPr>
          </a:lstStyle>
          <a:p>
            <a:pPr algn="ctr"/>
            <a:r>
              <a:rPr lang="en-US" sz="4400" kern="0" dirty="0" smtClean="0">
                <a:solidFill>
                  <a:sysClr val="windowText" lastClr="000000"/>
                </a:solidFill>
                <a:latin typeface="+mj-lt"/>
              </a:rPr>
              <a:t>Review Process</a:t>
            </a:r>
            <a:endParaRPr lang="en-US" sz="4400" kern="0" dirty="0">
              <a:solidFill>
                <a:schemeClr val="bg1"/>
              </a:solidFill>
              <a:latin typeface="+mj-lt"/>
            </a:endParaRPr>
          </a:p>
        </p:txBody>
      </p:sp>
    </p:spTree>
    <p:extLst>
      <p:ext uri="{BB962C8B-B14F-4D97-AF65-F5344CB8AC3E}">
        <p14:creationId xmlns:p14="http://schemas.microsoft.com/office/powerpoint/2010/main" val="1000755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Satellite Clinics</a:t>
            </a:r>
            <a:endParaRPr lang="en-US" dirty="0"/>
          </a:p>
        </p:txBody>
      </p:sp>
      <p:sp>
        <p:nvSpPr>
          <p:cNvPr id="3" name="Content Placeholder 2"/>
          <p:cNvSpPr>
            <a:spLocks noGrp="1"/>
          </p:cNvSpPr>
          <p:nvPr>
            <p:ph idx="1"/>
          </p:nvPr>
        </p:nvSpPr>
        <p:spPr/>
        <p:txBody>
          <a:bodyPr>
            <a:normAutofit lnSpcReduction="10000"/>
          </a:bodyPr>
          <a:lstStyle/>
          <a:p>
            <a:r>
              <a:rPr lang="en-US" dirty="0" smtClean="0"/>
              <a:t>MUSC growth in North Charleston and East Cooper increases the denominator (new </a:t>
            </a:r>
            <a:r>
              <a:rPr lang="en-US" dirty="0" err="1" smtClean="0"/>
              <a:t>Dx</a:t>
            </a:r>
            <a:r>
              <a:rPr lang="en-US" dirty="0" smtClean="0"/>
              <a:t>) against which accruals are measured</a:t>
            </a:r>
          </a:p>
          <a:p>
            <a:endParaRPr lang="en-US" sz="900" dirty="0" smtClean="0"/>
          </a:p>
          <a:p>
            <a:r>
              <a:rPr lang="en-US" dirty="0" smtClean="0"/>
              <a:t>Challenges in implementing clinical trials at satellite clinics</a:t>
            </a:r>
          </a:p>
          <a:p>
            <a:pPr lvl="1"/>
            <a:r>
              <a:rPr lang="en-US" dirty="0" smtClean="0"/>
              <a:t>Space:  for CTO staff, research equipment, monitors, investigator hoteling, subject evaluation</a:t>
            </a:r>
          </a:p>
          <a:p>
            <a:pPr lvl="1"/>
            <a:r>
              <a:rPr lang="en-US" dirty="0" smtClean="0"/>
              <a:t>Labs:  slow turn around (E. Cooper)</a:t>
            </a:r>
          </a:p>
          <a:p>
            <a:pPr lvl="1"/>
            <a:r>
              <a:rPr lang="en-US" dirty="0" smtClean="0"/>
              <a:t>Study Drug:  must be couriered, at increased cost</a:t>
            </a:r>
          </a:p>
        </p:txBody>
      </p:sp>
    </p:spTree>
    <p:extLst>
      <p:ext uri="{BB962C8B-B14F-4D97-AF65-F5344CB8AC3E}">
        <p14:creationId xmlns:p14="http://schemas.microsoft.com/office/powerpoint/2010/main" val="115274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MD Engagement: Team Building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Monthly Disease Focus Group Meetings (with Marshall/Britten)</a:t>
            </a:r>
          </a:p>
          <a:p>
            <a:pPr lvl="1"/>
            <a:r>
              <a:rPr lang="en-US" dirty="0" smtClean="0"/>
              <a:t>Review trial portfolio</a:t>
            </a:r>
          </a:p>
          <a:p>
            <a:pPr lvl="1"/>
            <a:r>
              <a:rPr lang="en-US" dirty="0" smtClean="0"/>
              <a:t>Monitor accruals</a:t>
            </a:r>
          </a:p>
          <a:p>
            <a:pPr lvl="1"/>
            <a:r>
              <a:rPr lang="en-US" dirty="0" smtClean="0"/>
              <a:t>Address research-related issues</a:t>
            </a:r>
          </a:p>
          <a:p>
            <a:pPr lvl="1"/>
            <a:endParaRPr lang="en-US" sz="1100" dirty="0" smtClean="0"/>
          </a:p>
          <a:p>
            <a:pPr lvl="1"/>
            <a:endParaRPr lang="en-US" sz="900" dirty="0" smtClean="0"/>
          </a:p>
          <a:p>
            <a:r>
              <a:rPr lang="en-US" dirty="0" smtClean="0"/>
              <a:t>Clinical Council Meetings (led by Staveley-O’Carroll)</a:t>
            </a:r>
          </a:p>
          <a:p>
            <a:pPr lvl="1"/>
            <a:r>
              <a:rPr lang="en-US" dirty="0" smtClean="0"/>
              <a:t>Open forum to discuss research and service line issues</a:t>
            </a:r>
          </a:p>
          <a:p>
            <a:pPr lvl="1"/>
            <a:endParaRPr lang="en-US" sz="1100" dirty="0" smtClean="0"/>
          </a:p>
          <a:p>
            <a:r>
              <a:rPr lang="en-US" dirty="0" smtClean="0"/>
              <a:t>Pilot the Disease Focus Group Leader</a:t>
            </a:r>
            <a:endParaRPr lang="en-US" dirty="0" smtClean="0">
              <a:solidFill>
                <a:srgbClr val="00B050"/>
              </a:solidFill>
            </a:endParaRPr>
          </a:p>
          <a:p>
            <a:pPr lvl="1"/>
            <a:r>
              <a:rPr lang="en-US" dirty="0" smtClean="0"/>
              <a:t>Manage Clinical </a:t>
            </a:r>
            <a:r>
              <a:rPr lang="en-US" dirty="0"/>
              <a:t>Trial Portfolio</a:t>
            </a:r>
          </a:p>
          <a:p>
            <a:pPr lvl="1"/>
            <a:r>
              <a:rPr lang="en-US" dirty="0" smtClean="0"/>
              <a:t>Address Research and Service </a:t>
            </a:r>
            <a:r>
              <a:rPr lang="en-US" dirty="0"/>
              <a:t>Line </a:t>
            </a:r>
            <a:r>
              <a:rPr lang="en-US" dirty="0" smtClean="0"/>
              <a:t>Issues</a:t>
            </a:r>
          </a:p>
          <a:p>
            <a:pPr lvl="1"/>
            <a:r>
              <a:rPr lang="en-US" dirty="0" smtClean="0"/>
              <a:t>Lead Outreach to Basic Sciences for IIT Development</a:t>
            </a:r>
          </a:p>
          <a:p>
            <a:pPr lvl="1"/>
            <a:r>
              <a:rPr lang="en-US" dirty="0" smtClean="0"/>
              <a:t>Held Accountable for Outcome</a:t>
            </a:r>
          </a:p>
          <a:p>
            <a:pPr lvl="1"/>
            <a:r>
              <a:rPr lang="en-US" dirty="0" smtClean="0"/>
              <a:t>Reward Leader with funds for % effort</a:t>
            </a:r>
          </a:p>
          <a:p>
            <a:pPr lvl="1"/>
            <a:r>
              <a:rPr lang="en-US" dirty="0" smtClean="0"/>
              <a:t>Reward Team with funds for projects/staff</a:t>
            </a:r>
            <a:endParaRPr lang="en-US" dirty="0"/>
          </a:p>
          <a:p>
            <a:pPr lvl="1"/>
            <a:endParaRPr lang="en-US" dirty="0" smtClean="0"/>
          </a:p>
          <a:p>
            <a:endParaRPr lang="en-US" dirty="0" smtClean="0"/>
          </a:p>
          <a:p>
            <a:pPr lvl="1"/>
            <a:endParaRPr lang="en-US" dirty="0" smtClean="0"/>
          </a:p>
          <a:p>
            <a:endParaRPr lang="en-US" dirty="0"/>
          </a:p>
        </p:txBody>
      </p:sp>
    </p:spTree>
    <p:extLst>
      <p:ext uri="{BB962C8B-B14F-4D97-AF65-F5344CB8AC3E}">
        <p14:creationId xmlns:p14="http://schemas.microsoft.com/office/powerpoint/2010/main" val="18209401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pPr algn="ctr"/>
            <a:r>
              <a:rPr lang="en-US" sz="4400" dirty="0" smtClean="0">
                <a:solidFill>
                  <a:schemeClr val="tx1"/>
                </a:solidFill>
                <a:latin typeface="+mj-lt"/>
              </a:rPr>
              <a:t>Clinical Trials Network</a:t>
            </a:r>
            <a:br>
              <a:rPr lang="en-US" sz="4400" dirty="0" smtClean="0">
                <a:solidFill>
                  <a:schemeClr val="tx1"/>
                </a:solidFill>
                <a:latin typeface="+mj-lt"/>
              </a:rPr>
            </a:br>
            <a:endParaRPr lang="en-US" sz="3200" dirty="0">
              <a:solidFill>
                <a:schemeClr val="tx1"/>
              </a:solidFill>
              <a:latin typeface="+mj-lt"/>
            </a:endParaRPr>
          </a:p>
        </p:txBody>
      </p:sp>
      <p:sp>
        <p:nvSpPr>
          <p:cNvPr id="3" name="Content Placeholder 2"/>
          <p:cNvSpPr>
            <a:spLocks noGrp="1"/>
          </p:cNvSpPr>
          <p:nvPr>
            <p:ph idx="1"/>
          </p:nvPr>
        </p:nvSpPr>
        <p:spPr>
          <a:xfrm>
            <a:off x="457200" y="1295400"/>
            <a:ext cx="8229600" cy="4830763"/>
          </a:xfrm>
        </p:spPr>
        <p:txBody>
          <a:bodyPr>
            <a:normAutofit/>
          </a:bodyPr>
          <a:lstStyle/>
          <a:p>
            <a:pPr marL="285750" indent="-285750">
              <a:buFont typeface="Arial" pitchFamily="34" charset="0"/>
              <a:buChar char="•"/>
            </a:pPr>
            <a:r>
              <a:rPr lang="en-US" sz="2200" b="1" dirty="0" smtClean="0"/>
              <a:t>Goal: </a:t>
            </a:r>
            <a:r>
              <a:rPr lang="en-US" sz="2200" dirty="0" smtClean="0"/>
              <a:t>Help fulfill “Sponsor-Investigator” activities for MUSC HCC Investigator Initiated Trials (IITs).</a:t>
            </a:r>
          </a:p>
          <a:p>
            <a:pPr marL="285750" indent="-285750">
              <a:buFont typeface="Arial" pitchFamily="34" charset="0"/>
              <a:buChar char="•"/>
            </a:pPr>
            <a:endParaRPr lang="en-US" sz="2200" b="1" dirty="0" smtClean="0"/>
          </a:p>
          <a:p>
            <a:pPr marL="285750" indent="-285750">
              <a:buFont typeface="Arial" pitchFamily="34" charset="0"/>
              <a:buChar char="•"/>
            </a:pPr>
            <a:r>
              <a:rPr lang="en-US" sz="2200" b="1" dirty="0" smtClean="0"/>
              <a:t>Scope of Services:</a:t>
            </a:r>
          </a:p>
          <a:p>
            <a:pPr lvl="3"/>
            <a:r>
              <a:rPr lang="en-US" sz="2200" b="1" dirty="0"/>
              <a:t>	</a:t>
            </a:r>
            <a:endParaRPr lang="en-US" sz="2200" b="1" dirty="0" smtClean="0"/>
          </a:p>
          <a:p>
            <a:pPr lvl="4"/>
            <a:r>
              <a:rPr lang="en-US" sz="2200" b="1" dirty="0"/>
              <a:t>	</a:t>
            </a:r>
          </a:p>
        </p:txBody>
      </p:sp>
      <p:graphicFrame>
        <p:nvGraphicFramePr>
          <p:cNvPr id="4" name="Table 3"/>
          <p:cNvGraphicFramePr>
            <a:graphicFrameLocks noGrp="1"/>
          </p:cNvGraphicFramePr>
          <p:nvPr>
            <p:extLst>
              <p:ext uri="{D42A27DB-BD31-4B8C-83A1-F6EECF244321}">
                <p14:modId xmlns:p14="http://schemas.microsoft.com/office/powerpoint/2010/main" val="2800046800"/>
              </p:ext>
            </p:extLst>
          </p:nvPr>
        </p:nvGraphicFramePr>
        <p:xfrm>
          <a:off x="1371600" y="2895600"/>
          <a:ext cx="6553200" cy="3388360"/>
        </p:xfrm>
        <a:graphic>
          <a:graphicData uri="http://schemas.openxmlformats.org/drawingml/2006/table">
            <a:tbl>
              <a:tblPr firstRow="1" bandRow="1">
                <a:tableStyleId>{5C22544A-7EE6-4342-B048-85BDC9FD1C3A}</a:tableStyleId>
              </a:tblPr>
              <a:tblGrid>
                <a:gridCol w="1905000"/>
                <a:gridCol w="4648200"/>
              </a:tblGrid>
              <a:tr h="370840">
                <a:tc>
                  <a:txBody>
                    <a:bodyPr/>
                    <a:lstStyle/>
                    <a:p>
                      <a:r>
                        <a:rPr lang="en-US" dirty="0" smtClean="0"/>
                        <a:t>STUDY PHASE</a:t>
                      </a:r>
                      <a:endParaRPr lang="en-US" dirty="0"/>
                    </a:p>
                  </a:txBody>
                  <a:tcPr/>
                </a:tc>
                <a:tc>
                  <a:txBody>
                    <a:bodyPr/>
                    <a:lstStyle/>
                    <a:p>
                      <a:r>
                        <a:rPr lang="en-US" dirty="0" smtClean="0"/>
                        <a:t>SERVICE</a:t>
                      </a:r>
                      <a:endParaRPr lang="en-US" dirty="0"/>
                    </a:p>
                  </a:txBody>
                  <a:tcPr/>
                </a:tc>
              </a:tr>
              <a:tr h="370840">
                <a:tc>
                  <a:txBody>
                    <a:bodyPr/>
                    <a:lstStyle/>
                    <a:p>
                      <a:r>
                        <a:rPr lang="en-US" dirty="0" smtClean="0"/>
                        <a:t>LOI/Study</a:t>
                      </a:r>
                      <a:r>
                        <a:rPr lang="en-US" baseline="0" dirty="0" smtClean="0"/>
                        <a:t> Development</a:t>
                      </a:r>
                      <a:endParaRPr lang="en-US" dirty="0"/>
                    </a:p>
                  </a:txBody>
                  <a:tcPr/>
                </a:tc>
                <a:tc>
                  <a:txBody>
                    <a:bodyPr/>
                    <a:lstStyle/>
                    <a:p>
                      <a:pPr marL="285750" indent="-285750">
                        <a:buFontTx/>
                        <a:buChar char="-"/>
                      </a:pPr>
                      <a:r>
                        <a:rPr lang="en-US" dirty="0" smtClean="0"/>
                        <a:t>Enrollment and operational plans</a:t>
                      </a:r>
                    </a:p>
                    <a:p>
                      <a:pPr marL="285750" indent="-285750">
                        <a:buFontTx/>
                        <a:buChar char="-"/>
                      </a:pPr>
                      <a:r>
                        <a:rPr lang="en-US" dirty="0" smtClean="0"/>
                        <a:t>Assist with budget development</a:t>
                      </a:r>
                    </a:p>
                    <a:p>
                      <a:pPr marL="285750" indent="-285750">
                        <a:buFontTx/>
                        <a:buChar char="-"/>
                      </a:pPr>
                      <a:r>
                        <a:rPr lang="en-US" dirty="0" smtClean="0"/>
                        <a:t>Protocol development </a:t>
                      </a:r>
                    </a:p>
                    <a:p>
                      <a:pPr marL="285750" indent="-285750">
                        <a:buFontTx/>
                        <a:buChar char="-"/>
                      </a:pPr>
                      <a:r>
                        <a:rPr lang="en-US" dirty="0" smtClean="0"/>
                        <a:t>Study specific data safety monitoring</a:t>
                      </a:r>
                      <a:r>
                        <a:rPr lang="en-US" baseline="0" dirty="0" smtClean="0"/>
                        <a:t> plans</a:t>
                      </a:r>
                      <a:endParaRPr lang="en-US" dirty="0"/>
                    </a:p>
                  </a:txBody>
                  <a:tcPr/>
                </a:tc>
              </a:tr>
              <a:tr h="370840">
                <a:tc>
                  <a:txBody>
                    <a:bodyPr/>
                    <a:lstStyle/>
                    <a:p>
                      <a:r>
                        <a:rPr lang="en-US" dirty="0" smtClean="0"/>
                        <a:t>Activation </a:t>
                      </a:r>
                      <a:endParaRPr lang="en-US" dirty="0"/>
                    </a:p>
                  </a:txBody>
                  <a:tcPr/>
                </a:tc>
                <a:tc>
                  <a:txBody>
                    <a:bodyPr/>
                    <a:lstStyle/>
                    <a:p>
                      <a:pPr marL="285750" indent="-285750">
                        <a:buFontTx/>
                        <a:buChar char="-"/>
                      </a:pPr>
                      <a:r>
                        <a:rPr lang="en-US" dirty="0" smtClean="0"/>
                        <a:t>Oversee </a:t>
                      </a:r>
                      <a:r>
                        <a:rPr lang="en-US" baseline="0" dirty="0" smtClean="0"/>
                        <a:t>IIT regulatory and IND submissions</a:t>
                      </a:r>
                      <a:endParaRPr lang="en-US" dirty="0" smtClean="0"/>
                    </a:p>
                    <a:p>
                      <a:pPr marL="285750" indent="-285750">
                        <a:buFontTx/>
                        <a:buChar char="-"/>
                      </a:pPr>
                      <a:r>
                        <a:rPr lang="en-US" dirty="0" smtClean="0"/>
                        <a:t>Subsite start-up and training</a:t>
                      </a:r>
                    </a:p>
                    <a:p>
                      <a:pPr marL="285750" indent="-285750">
                        <a:buFontTx/>
                        <a:buChar char="-"/>
                      </a:pPr>
                      <a:r>
                        <a:rPr lang="en-US" dirty="0" smtClean="0"/>
                        <a:t>Data</a:t>
                      </a:r>
                      <a:r>
                        <a:rPr lang="en-US" baseline="0" dirty="0" smtClean="0"/>
                        <a:t> management</a:t>
                      </a:r>
                    </a:p>
                    <a:p>
                      <a:pPr marL="285750" indent="-285750">
                        <a:buFontTx/>
                        <a:buChar char="-"/>
                      </a:pPr>
                      <a:r>
                        <a:rPr lang="en-US" baseline="0" dirty="0" smtClean="0"/>
                        <a:t>Quality assurance </a:t>
                      </a:r>
                      <a:endParaRPr lang="en-US" dirty="0"/>
                    </a:p>
                  </a:txBody>
                  <a:tcPr/>
                </a:tc>
              </a:tr>
              <a:tr h="370840">
                <a:tc>
                  <a:txBody>
                    <a:bodyPr/>
                    <a:lstStyle/>
                    <a:p>
                      <a:r>
                        <a:rPr lang="en-US" dirty="0" smtClean="0"/>
                        <a:t>Closure</a:t>
                      </a:r>
                      <a:endParaRPr lang="en-US" dirty="0"/>
                    </a:p>
                  </a:txBody>
                  <a:tcPr/>
                </a:tc>
                <a:tc>
                  <a:txBody>
                    <a:bodyPr/>
                    <a:lstStyle/>
                    <a:p>
                      <a:pPr marL="285750" indent="-285750">
                        <a:buFontTx/>
                        <a:buChar char="-"/>
                      </a:pPr>
                      <a:r>
                        <a:rPr lang="en-US" dirty="0" smtClean="0"/>
                        <a:t>Assist</a:t>
                      </a:r>
                      <a:r>
                        <a:rPr lang="en-US" baseline="0" dirty="0" smtClean="0"/>
                        <a:t> with final reports</a:t>
                      </a:r>
                    </a:p>
                    <a:p>
                      <a:pPr marL="285750" indent="-285750">
                        <a:buFontTx/>
                        <a:buChar char="-"/>
                      </a:pPr>
                      <a:r>
                        <a:rPr lang="en-US" baseline="0" dirty="0" smtClean="0"/>
                        <a:t>Subsite closures</a:t>
                      </a:r>
                      <a:endParaRPr lang="en-US" dirty="0"/>
                    </a:p>
                  </a:txBody>
                  <a:tcPr/>
                </a:tc>
              </a:tr>
            </a:tbl>
          </a:graphicData>
        </a:graphic>
      </p:graphicFrame>
    </p:spTree>
    <p:extLst>
      <p:ext uri="{BB962C8B-B14F-4D97-AF65-F5344CB8AC3E}">
        <p14:creationId xmlns:p14="http://schemas.microsoft.com/office/powerpoint/2010/main" val="4073574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NCI Designation</a:t>
            </a:r>
            <a:endParaRPr lang="en-US" dirty="0"/>
          </a:p>
        </p:txBody>
      </p:sp>
      <p:sp>
        <p:nvSpPr>
          <p:cNvPr id="3" name="Content Placeholder 2"/>
          <p:cNvSpPr>
            <a:spLocks noGrp="1"/>
          </p:cNvSpPr>
          <p:nvPr>
            <p:ph idx="1"/>
          </p:nvPr>
        </p:nvSpPr>
        <p:spPr>
          <a:xfrm>
            <a:off x="457200" y="1447800"/>
            <a:ext cx="8229600" cy="5105400"/>
          </a:xfrm>
        </p:spPr>
        <p:txBody>
          <a:bodyPr>
            <a:normAutofit/>
          </a:bodyPr>
          <a:lstStyle/>
          <a:p>
            <a:r>
              <a:rPr lang="en-US" dirty="0" smtClean="0"/>
              <a:t>Supports research infrastructure</a:t>
            </a:r>
          </a:p>
          <a:p>
            <a:pPr lvl="1"/>
            <a:r>
              <a:rPr lang="en-US" dirty="0" smtClean="0"/>
              <a:t>$1M per year total HCC Core Grant</a:t>
            </a:r>
          </a:p>
          <a:p>
            <a:pPr lvl="1"/>
            <a:r>
              <a:rPr lang="en-US" dirty="0" smtClean="0"/>
              <a:t>$100,000 for HCC Clinical Trials Office (CTO)</a:t>
            </a:r>
            <a:br>
              <a:rPr lang="en-US" dirty="0" smtClean="0"/>
            </a:br>
            <a:r>
              <a:rPr lang="en-US" b="1" i="1" dirty="0" smtClean="0"/>
              <a:t>CTO total budget is $2.64M and 55% underwritten by HCC and 45% by industry</a:t>
            </a:r>
          </a:p>
          <a:p>
            <a:pPr lvl="1"/>
            <a:endParaRPr lang="en-US" sz="800" dirty="0" smtClean="0"/>
          </a:p>
          <a:p>
            <a:r>
              <a:rPr lang="en-US" dirty="0" smtClean="0"/>
              <a:t>Provides opportunity for additional grants </a:t>
            </a:r>
          </a:p>
          <a:p>
            <a:endParaRPr lang="en-US" sz="800" dirty="0" smtClean="0"/>
          </a:p>
          <a:p>
            <a:r>
              <a:rPr lang="en-US" dirty="0" smtClean="0"/>
              <a:t>Attracts patients, donors, and pharma trials</a:t>
            </a:r>
          </a:p>
          <a:p>
            <a:endParaRPr lang="en-US" sz="800" dirty="0" smtClean="0"/>
          </a:p>
          <a:p>
            <a:r>
              <a:rPr lang="en-US" dirty="0" smtClean="0"/>
              <a:t>Facilitates faculty recruitment</a:t>
            </a:r>
          </a:p>
          <a:p>
            <a:endParaRPr lang="en-US" dirty="0"/>
          </a:p>
        </p:txBody>
      </p:sp>
    </p:spTree>
    <p:extLst>
      <p:ext uri="{BB962C8B-B14F-4D97-AF65-F5344CB8AC3E}">
        <p14:creationId xmlns:p14="http://schemas.microsoft.com/office/powerpoint/2010/main" val="17283438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Trials Network</a:t>
            </a:r>
            <a:endParaRPr lang="en-US" dirty="0"/>
          </a:p>
        </p:txBody>
      </p:sp>
      <p:sp>
        <p:nvSpPr>
          <p:cNvPr id="3" name="Content Placeholder 2"/>
          <p:cNvSpPr>
            <a:spLocks noGrp="1"/>
          </p:cNvSpPr>
          <p:nvPr>
            <p:ph idx="1"/>
          </p:nvPr>
        </p:nvSpPr>
        <p:spPr/>
        <p:txBody>
          <a:bodyPr/>
          <a:lstStyle/>
          <a:p>
            <a:r>
              <a:rPr lang="en-US" dirty="0" smtClean="0"/>
              <a:t>As MUSC develops partnerships with community practices, we have the potential to</a:t>
            </a:r>
          </a:p>
          <a:p>
            <a:pPr lvl="1"/>
            <a:r>
              <a:rPr lang="en-US" dirty="0"/>
              <a:t>expand our NCORP network</a:t>
            </a:r>
          </a:p>
          <a:p>
            <a:pPr lvl="1"/>
            <a:r>
              <a:rPr lang="en-US" dirty="0"/>
              <a:t>create referral patterns benefiting campus accrual</a:t>
            </a:r>
          </a:p>
          <a:p>
            <a:pPr marL="457200" lvl="1" indent="0">
              <a:buNone/>
            </a:pPr>
            <a:endParaRPr lang="en-US" dirty="0"/>
          </a:p>
          <a:p>
            <a:pPr lvl="1"/>
            <a:endParaRPr lang="en-US" dirty="0" smtClean="0"/>
          </a:p>
          <a:p>
            <a:pPr lvl="1"/>
            <a:endParaRPr lang="en-US" dirty="0"/>
          </a:p>
        </p:txBody>
      </p:sp>
    </p:spTree>
    <p:extLst>
      <p:ext uri="{BB962C8B-B14F-4D97-AF65-F5344CB8AC3E}">
        <p14:creationId xmlns:p14="http://schemas.microsoft.com/office/powerpoint/2010/main" val="2874428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Technology</a:t>
            </a:r>
            <a:endParaRPr lang="en-US" dirty="0"/>
          </a:p>
        </p:txBody>
      </p:sp>
      <p:sp>
        <p:nvSpPr>
          <p:cNvPr id="3" name="Content Placeholder 2"/>
          <p:cNvSpPr>
            <a:spLocks noGrp="1"/>
          </p:cNvSpPr>
          <p:nvPr>
            <p:ph idx="1"/>
          </p:nvPr>
        </p:nvSpPr>
        <p:spPr/>
        <p:txBody>
          <a:bodyPr>
            <a:normAutofit/>
          </a:bodyPr>
          <a:lstStyle/>
          <a:p>
            <a:r>
              <a:rPr lang="en-US" dirty="0" smtClean="0"/>
              <a:t>EPIC/Beacon</a:t>
            </a:r>
          </a:p>
          <a:p>
            <a:pPr lvl="1"/>
            <a:r>
              <a:rPr lang="en-US" dirty="0" smtClean="0"/>
              <a:t>Treatment plan requires significant CTO time</a:t>
            </a:r>
          </a:p>
          <a:p>
            <a:pPr lvl="1"/>
            <a:r>
              <a:rPr lang="en-US" dirty="0"/>
              <a:t>T</a:t>
            </a:r>
            <a:r>
              <a:rPr lang="en-US" dirty="0" smtClean="0"/>
              <a:t>reatment plan build is slow process</a:t>
            </a:r>
          </a:p>
          <a:p>
            <a:pPr lvl="1"/>
            <a:r>
              <a:rPr lang="en-US" dirty="0"/>
              <a:t>C</a:t>
            </a:r>
            <a:r>
              <a:rPr lang="en-US" dirty="0" smtClean="0"/>
              <a:t>linical trial alerts </a:t>
            </a:r>
            <a:r>
              <a:rPr lang="en-US" dirty="0" err="1" smtClean="0"/>
              <a:t>avaiable</a:t>
            </a:r>
            <a:r>
              <a:rPr lang="en-US" dirty="0" smtClean="0"/>
              <a:t> with May, 2015 upgrade</a:t>
            </a:r>
            <a:endParaRPr lang="en-US" sz="900" dirty="0" smtClean="0"/>
          </a:p>
        </p:txBody>
      </p:sp>
    </p:spTree>
    <p:extLst>
      <p:ext uri="{BB962C8B-B14F-4D97-AF65-F5344CB8AC3E}">
        <p14:creationId xmlns:p14="http://schemas.microsoft.com/office/powerpoint/2010/main" val="40989672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Technology</a:t>
            </a:r>
            <a:endParaRPr lang="en-US" dirty="0"/>
          </a:p>
        </p:txBody>
      </p:sp>
      <p:sp>
        <p:nvSpPr>
          <p:cNvPr id="3" name="Content Placeholder 2"/>
          <p:cNvSpPr>
            <a:spLocks noGrp="1"/>
          </p:cNvSpPr>
          <p:nvPr>
            <p:ph idx="1"/>
          </p:nvPr>
        </p:nvSpPr>
        <p:spPr/>
        <p:txBody>
          <a:bodyPr>
            <a:normAutofit/>
          </a:bodyPr>
          <a:lstStyle/>
          <a:p>
            <a:r>
              <a:rPr lang="en-US" dirty="0" smtClean="0"/>
              <a:t>Clinical Trial Management System</a:t>
            </a:r>
          </a:p>
          <a:p>
            <a:pPr lvl="1"/>
            <a:r>
              <a:rPr lang="en-US" dirty="0" smtClean="0"/>
              <a:t>CTMS must be responsive and adaptable</a:t>
            </a:r>
          </a:p>
          <a:p>
            <a:pPr lvl="1"/>
            <a:r>
              <a:rPr lang="en-US" dirty="0" smtClean="0"/>
              <a:t>CTMS must integrate with EMR, and other services on campus</a:t>
            </a:r>
          </a:p>
          <a:p>
            <a:pPr lvl="1"/>
            <a:r>
              <a:rPr lang="en-US" dirty="0" err="1" smtClean="0"/>
              <a:t>OnCore</a:t>
            </a:r>
            <a:r>
              <a:rPr lang="en-US" dirty="0" smtClean="0"/>
              <a:t> would best serve HCC</a:t>
            </a:r>
            <a:endParaRPr lang="en-US" dirty="0"/>
          </a:p>
        </p:txBody>
      </p:sp>
    </p:spTree>
    <p:extLst>
      <p:ext uri="{BB962C8B-B14F-4D97-AF65-F5344CB8AC3E}">
        <p14:creationId xmlns:p14="http://schemas.microsoft.com/office/powerpoint/2010/main" val="24409500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Status of </a:t>
            </a:r>
            <a:br>
              <a:rPr lang="en-US" dirty="0" smtClean="0"/>
            </a:br>
            <a:r>
              <a:rPr lang="en-US" dirty="0" smtClean="0"/>
              <a:t>Therapeutic Trial Accrual</a:t>
            </a:r>
            <a:endParaRPr lang="en-US" dirty="0"/>
          </a:p>
        </p:txBody>
      </p:sp>
      <p:sp>
        <p:nvSpPr>
          <p:cNvPr id="6" name="TextBox 5"/>
          <p:cNvSpPr txBox="1"/>
          <p:nvPr/>
        </p:nvSpPr>
        <p:spPr>
          <a:xfrm>
            <a:off x="3242732" y="5240863"/>
            <a:ext cx="583814" cy="646331"/>
          </a:xfrm>
          <a:prstGeom prst="rect">
            <a:avLst/>
          </a:prstGeom>
          <a:noFill/>
        </p:spPr>
        <p:txBody>
          <a:bodyPr wrap="none" rtlCol="0">
            <a:spAutoFit/>
          </a:bodyPr>
          <a:lstStyle/>
          <a:p>
            <a:pPr algn="ctr"/>
            <a:r>
              <a:rPr lang="en-US" dirty="0" smtClean="0"/>
              <a:t>367</a:t>
            </a:r>
          </a:p>
          <a:p>
            <a:pPr algn="ctr"/>
            <a:r>
              <a:rPr lang="en-US" dirty="0" smtClean="0"/>
              <a:t>14%</a:t>
            </a:r>
            <a:endParaRPr lang="en-US" dirty="0"/>
          </a:p>
        </p:txBody>
      </p:sp>
      <p:sp>
        <p:nvSpPr>
          <p:cNvPr id="7" name="TextBox 6"/>
          <p:cNvSpPr txBox="1"/>
          <p:nvPr/>
        </p:nvSpPr>
        <p:spPr>
          <a:xfrm>
            <a:off x="4614332" y="5244795"/>
            <a:ext cx="758541" cy="646331"/>
          </a:xfrm>
          <a:prstGeom prst="rect">
            <a:avLst/>
          </a:prstGeom>
          <a:noFill/>
        </p:spPr>
        <p:txBody>
          <a:bodyPr wrap="none" rtlCol="0">
            <a:spAutoFit/>
          </a:bodyPr>
          <a:lstStyle/>
          <a:p>
            <a:pPr algn="ctr"/>
            <a:r>
              <a:rPr lang="en-US" dirty="0" smtClean="0"/>
              <a:t>340</a:t>
            </a:r>
          </a:p>
          <a:p>
            <a:pPr algn="ctr"/>
            <a:r>
              <a:rPr lang="en-US" dirty="0" smtClean="0"/>
              <a:t>12.5%</a:t>
            </a:r>
            <a:endParaRPr lang="en-US" dirty="0"/>
          </a:p>
        </p:txBody>
      </p:sp>
      <p:sp>
        <p:nvSpPr>
          <p:cNvPr id="8" name="TextBox 7"/>
          <p:cNvSpPr txBox="1"/>
          <p:nvPr/>
        </p:nvSpPr>
        <p:spPr>
          <a:xfrm>
            <a:off x="6155266" y="5246044"/>
            <a:ext cx="641522" cy="646331"/>
          </a:xfrm>
          <a:prstGeom prst="rect">
            <a:avLst/>
          </a:prstGeom>
          <a:noFill/>
        </p:spPr>
        <p:txBody>
          <a:bodyPr wrap="none" rtlCol="0">
            <a:spAutoFit/>
          </a:bodyPr>
          <a:lstStyle/>
          <a:p>
            <a:pPr algn="ctr"/>
            <a:r>
              <a:rPr lang="en-US" dirty="0" smtClean="0"/>
              <a:t>247</a:t>
            </a:r>
          </a:p>
          <a:p>
            <a:pPr algn="ctr"/>
            <a:r>
              <a:rPr lang="en-US" dirty="0" smtClean="0"/>
              <a:t>7.5%</a:t>
            </a:r>
            <a:endParaRPr lang="en-US" dirty="0"/>
          </a:p>
        </p:txBody>
      </p:sp>
      <p:graphicFrame>
        <p:nvGraphicFramePr>
          <p:cNvPr id="9" name="Chart 8"/>
          <p:cNvGraphicFramePr>
            <a:graphicFrameLocks/>
          </p:cNvGraphicFramePr>
          <p:nvPr>
            <p:extLst>
              <p:ext uri="{D42A27DB-BD31-4B8C-83A1-F6EECF244321}">
                <p14:modId xmlns:p14="http://schemas.microsoft.com/office/powerpoint/2010/main" val="527550802"/>
              </p:ext>
            </p:extLst>
          </p:nvPr>
        </p:nvGraphicFramePr>
        <p:xfrm>
          <a:off x="916781" y="1640681"/>
          <a:ext cx="7310438" cy="3576637"/>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1676403" y="5240862"/>
            <a:ext cx="758542" cy="646331"/>
          </a:xfrm>
          <a:prstGeom prst="rect">
            <a:avLst/>
          </a:prstGeom>
          <a:noFill/>
        </p:spPr>
        <p:txBody>
          <a:bodyPr wrap="none" rtlCol="0">
            <a:spAutoFit/>
          </a:bodyPr>
          <a:lstStyle/>
          <a:p>
            <a:pPr algn="ctr"/>
            <a:r>
              <a:rPr lang="en-US" dirty="0" smtClean="0"/>
              <a:t>257</a:t>
            </a:r>
          </a:p>
          <a:p>
            <a:pPr algn="ctr"/>
            <a:r>
              <a:rPr lang="en-US" dirty="0" smtClean="0"/>
              <a:t>14.3%</a:t>
            </a:r>
            <a:endParaRPr lang="en-US" dirty="0"/>
          </a:p>
        </p:txBody>
      </p:sp>
    </p:spTree>
    <p:extLst>
      <p:ext uri="{BB962C8B-B14F-4D97-AF65-F5344CB8AC3E}">
        <p14:creationId xmlns:p14="http://schemas.microsoft.com/office/powerpoint/2010/main" val="24564372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Breakdown of Therapeutic Trial Accrual by Discipline</a:t>
            </a:r>
            <a:endParaRPr lang="en-US" dirty="0"/>
          </a:p>
        </p:txBody>
      </p:sp>
      <p:sp>
        <p:nvSpPr>
          <p:cNvPr id="6" name="TextBox 5"/>
          <p:cNvSpPr txBox="1"/>
          <p:nvPr/>
        </p:nvSpPr>
        <p:spPr>
          <a:xfrm>
            <a:off x="3352800" y="5428045"/>
            <a:ext cx="583814" cy="646331"/>
          </a:xfrm>
          <a:prstGeom prst="rect">
            <a:avLst/>
          </a:prstGeom>
          <a:noFill/>
        </p:spPr>
        <p:txBody>
          <a:bodyPr wrap="none" rtlCol="0">
            <a:spAutoFit/>
          </a:bodyPr>
          <a:lstStyle/>
          <a:p>
            <a:pPr algn="ctr"/>
            <a:r>
              <a:rPr lang="en-US" dirty="0" smtClean="0"/>
              <a:t>367</a:t>
            </a:r>
          </a:p>
          <a:p>
            <a:pPr algn="ctr"/>
            <a:r>
              <a:rPr lang="en-US" dirty="0" smtClean="0"/>
              <a:t>14%</a:t>
            </a:r>
            <a:endParaRPr lang="en-US" dirty="0"/>
          </a:p>
        </p:txBody>
      </p:sp>
      <p:sp>
        <p:nvSpPr>
          <p:cNvPr id="7" name="TextBox 6"/>
          <p:cNvSpPr txBox="1"/>
          <p:nvPr/>
        </p:nvSpPr>
        <p:spPr>
          <a:xfrm>
            <a:off x="4351867" y="5428045"/>
            <a:ext cx="758541" cy="646331"/>
          </a:xfrm>
          <a:prstGeom prst="rect">
            <a:avLst/>
          </a:prstGeom>
          <a:noFill/>
        </p:spPr>
        <p:txBody>
          <a:bodyPr wrap="none" rtlCol="0">
            <a:spAutoFit/>
          </a:bodyPr>
          <a:lstStyle/>
          <a:p>
            <a:pPr algn="ctr"/>
            <a:r>
              <a:rPr lang="en-US" dirty="0" smtClean="0"/>
              <a:t>340</a:t>
            </a:r>
          </a:p>
          <a:p>
            <a:pPr algn="ctr"/>
            <a:r>
              <a:rPr lang="en-US" dirty="0" smtClean="0"/>
              <a:t>12.5%</a:t>
            </a:r>
            <a:endParaRPr lang="en-US" dirty="0"/>
          </a:p>
        </p:txBody>
      </p:sp>
      <p:sp>
        <p:nvSpPr>
          <p:cNvPr id="8" name="TextBox 7"/>
          <p:cNvSpPr txBox="1"/>
          <p:nvPr/>
        </p:nvSpPr>
        <p:spPr>
          <a:xfrm>
            <a:off x="5410200" y="5428045"/>
            <a:ext cx="641522" cy="646331"/>
          </a:xfrm>
          <a:prstGeom prst="rect">
            <a:avLst/>
          </a:prstGeom>
          <a:noFill/>
        </p:spPr>
        <p:txBody>
          <a:bodyPr wrap="none" rtlCol="0">
            <a:spAutoFit/>
          </a:bodyPr>
          <a:lstStyle/>
          <a:p>
            <a:pPr algn="ctr"/>
            <a:r>
              <a:rPr lang="en-US" dirty="0" smtClean="0"/>
              <a:t>247</a:t>
            </a:r>
          </a:p>
          <a:p>
            <a:pPr algn="ctr"/>
            <a:r>
              <a:rPr lang="en-US" dirty="0" smtClean="0"/>
              <a:t>7.5%</a:t>
            </a:r>
            <a:endParaRPr lang="en-US" dirty="0"/>
          </a:p>
        </p:txBody>
      </p:sp>
      <p:sp>
        <p:nvSpPr>
          <p:cNvPr id="10" name="TextBox 9"/>
          <p:cNvSpPr txBox="1"/>
          <p:nvPr/>
        </p:nvSpPr>
        <p:spPr>
          <a:xfrm>
            <a:off x="2286000" y="5428045"/>
            <a:ext cx="758542" cy="646331"/>
          </a:xfrm>
          <a:prstGeom prst="rect">
            <a:avLst/>
          </a:prstGeom>
          <a:noFill/>
        </p:spPr>
        <p:txBody>
          <a:bodyPr wrap="none" rtlCol="0">
            <a:spAutoFit/>
          </a:bodyPr>
          <a:lstStyle/>
          <a:p>
            <a:pPr algn="ctr"/>
            <a:r>
              <a:rPr lang="en-US" dirty="0" smtClean="0"/>
              <a:t>257</a:t>
            </a:r>
          </a:p>
          <a:p>
            <a:pPr algn="ctr"/>
            <a:r>
              <a:rPr lang="en-US" dirty="0" smtClean="0"/>
              <a:t>14.3%</a:t>
            </a:r>
            <a:endParaRPr lang="en-US" dirty="0"/>
          </a:p>
        </p:txBody>
      </p:sp>
      <p:graphicFrame>
        <p:nvGraphicFramePr>
          <p:cNvPr id="3" name="Chart 2"/>
          <p:cNvGraphicFramePr/>
          <p:nvPr>
            <p:extLst>
              <p:ext uri="{D42A27DB-BD31-4B8C-83A1-F6EECF244321}">
                <p14:modId xmlns:p14="http://schemas.microsoft.com/office/powerpoint/2010/main" val="1377349206"/>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04842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Donut 33"/>
          <p:cNvSpPr/>
          <p:nvPr/>
        </p:nvSpPr>
        <p:spPr>
          <a:xfrm>
            <a:off x="1107228" y="74407"/>
            <a:ext cx="6781799" cy="6705545"/>
          </a:xfrm>
          <a:prstGeom prst="donut">
            <a:avLst>
              <a:gd name="adj" fmla="val 523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38" name="Oval 37"/>
          <p:cNvSpPr/>
          <p:nvPr/>
        </p:nvSpPr>
        <p:spPr>
          <a:xfrm>
            <a:off x="1849482" y="76200"/>
            <a:ext cx="1243805" cy="1261009"/>
          </a:xfrm>
          <a:prstGeom prst="ellips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100">
              <a:latin typeface="Arial Narrow" panose="020B0606020202030204" pitchFamily="34" charset="0"/>
            </a:endParaRPr>
          </a:p>
        </p:txBody>
      </p:sp>
      <p:sp>
        <p:nvSpPr>
          <p:cNvPr id="39" name="Oval 38"/>
          <p:cNvSpPr/>
          <p:nvPr/>
        </p:nvSpPr>
        <p:spPr>
          <a:xfrm>
            <a:off x="7457631" y="2749260"/>
            <a:ext cx="1498202" cy="1518925"/>
          </a:xfrm>
          <a:prstGeom prst="ellips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100">
              <a:latin typeface="Arial Narrow" panose="020B0606020202030204" pitchFamily="34" charset="0"/>
            </a:endParaRPr>
          </a:p>
        </p:txBody>
      </p:sp>
      <p:sp>
        <p:nvSpPr>
          <p:cNvPr id="2" name="Donut 1"/>
          <p:cNvSpPr/>
          <p:nvPr/>
        </p:nvSpPr>
        <p:spPr>
          <a:xfrm>
            <a:off x="1951908" y="838957"/>
            <a:ext cx="5230968" cy="5172152"/>
          </a:xfrm>
          <a:prstGeom prst="donut">
            <a:avLst>
              <a:gd name="adj" fmla="val 5235"/>
            </a:avLst>
          </a:prstGeom>
          <a:solidFill>
            <a:schemeClr val="bg1">
              <a:lumMod val="65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45" name="Donut 44"/>
          <p:cNvSpPr/>
          <p:nvPr/>
        </p:nvSpPr>
        <p:spPr>
          <a:xfrm>
            <a:off x="2803156" y="1679277"/>
            <a:ext cx="3539240" cy="3499445"/>
          </a:xfrm>
          <a:prstGeom prst="donut">
            <a:avLst>
              <a:gd name="adj" fmla="val 523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12" name="TextBox 11"/>
          <p:cNvSpPr txBox="1"/>
          <p:nvPr/>
        </p:nvSpPr>
        <p:spPr>
          <a:xfrm>
            <a:off x="1648816" y="414318"/>
            <a:ext cx="1676400" cy="584775"/>
          </a:xfrm>
          <a:prstGeom prst="rect">
            <a:avLst/>
          </a:prstGeom>
          <a:noFill/>
        </p:spPr>
        <p:txBody>
          <a:bodyPr wrap="square" rtlCol="0">
            <a:spAutoFit/>
          </a:bodyPr>
          <a:lstStyle/>
          <a:p>
            <a:pPr algn="ctr"/>
            <a:r>
              <a:rPr lang="en-US" sz="1600" b="1" dirty="0" smtClean="0">
                <a:solidFill>
                  <a:schemeClr val="bg1"/>
                </a:solidFill>
                <a:latin typeface="Arial Narrow" panose="020B0606020202030204" pitchFamily="34" charset="0"/>
              </a:rPr>
              <a:t>IRB/</a:t>
            </a:r>
          </a:p>
          <a:p>
            <a:pPr algn="ctr"/>
            <a:r>
              <a:rPr lang="en-US" sz="1600" b="1" dirty="0" smtClean="0">
                <a:solidFill>
                  <a:schemeClr val="bg1"/>
                </a:solidFill>
                <a:latin typeface="Arial Narrow" panose="020B0606020202030204" pitchFamily="34" charset="0"/>
              </a:rPr>
              <a:t>WIRB</a:t>
            </a:r>
            <a:endParaRPr lang="en-US" sz="1600" b="1" dirty="0">
              <a:solidFill>
                <a:schemeClr val="bg1"/>
              </a:solidFill>
              <a:latin typeface="Arial Narrow" panose="020B0606020202030204" pitchFamily="34" charset="0"/>
            </a:endParaRPr>
          </a:p>
        </p:txBody>
      </p:sp>
      <p:sp>
        <p:nvSpPr>
          <p:cNvPr id="46" name="Hexagon 45"/>
          <p:cNvSpPr/>
          <p:nvPr/>
        </p:nvSpPr>
        <p:spPr>
          <a:xfrm>
            <a:off x="4980859" y="4307089"/>
            <a:ext cx="1414522" cy="1261009"/>
          </a:xfrm>
          <a:prstGeom prst="hexagon">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00">
              <a:latin typeface="Arial Narrow" panose="020B0606020202030204" pitchFamily="34" charset="0"/>
            </a:endParaRPr>
          </a:p>
        </p:txBody>
      </p:sp>
      <p:sp>
        <p:nvSpPr>
          <p:cNvPr id="48" name="Hexagon 47"/>
          <p:cNvSpPr/>
          <p:nvPr/>
        </p:nvSpPr>
        <p:spPr>
          <a:xfrm>
            <a:off x="2066799" y="2192765"/>
            <a:ext cx="1667001" cy="1486087"/>
          </a:xfrm>
          <a:prstGeom prst="hexagon">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00">
              <a:latin typeface="Arial Narrow" panose="020B0606020202030204" pitchFamily="34" charset="0"/>
            </a:endParaRPr>
          </a:p>
        </p:txBody>
      </p:sp>
      <p:sp>
        <p:nvSpPr>
          <p:cNvPr id="14" name="TextBox 13"/>
          <p:cNvSpPr txBox="1"/>
          <p:nvPr/>
        </p:nvSpPr>
        <p:spPr>
          <a:xfrm>
            <a:off x="7391400" y="2943009"/>
            <a:ext cx="1651199" cy="1231106"/>
          </a:xfrm>
          <a:prstGeom prst="rect">
            <a:avLst/>
          </a:prstGeom>
          <a:noFill/>
        </p:spPr>
        <p:txBody>
          <a:bodyPr wrap="square" rtlCol="0">
            <a:spAutoFit/>
          </a:bodyPr>
          <a:lstStyle/>
          <a:p>
            <a:pPr algn="ctr"/>
            <a:r>
              <a:rPr lang="en-US" sz="1600" b="1" dirty="0" smtClean="0">
                <a:solidFill>
                  <a:schemeClr val="bg1"/>
                </a:solidFill>
                <a:latin typeface="Arial Narrow" panose="020B0606020202030204" pitchFamily="34" charset="0"/>
              </a:rPr>
              <a:t>Organizational Capabilities</a:t>
            </a:r>
          </a:p>
          <a:p>
            <a:pPr algn="ctr"/>
            <a:r>
              <a:rPr lang="en-US" sz="1400" dirty="0" smtClean="0">
                <a:solidFill>
                  <a:schemeClr val="bg1"/>
                </a:solidFill>
                <a:latin typeface="Arial Narrow" panose="020B0606020202030204" pitchFamily="34" charset="0"/>
              </a:rPr>
              <a:t>(integrating urology, neurology, &amp; pediatrics)</a:t>
            </a:r>
            <a:endParaRPr lang="en-US" sz="1400" dirty="0">
              <a:solidFill>
                <a:schemeClr val="bg1"/>
              </a:solidFill>
              <a:latin typeface="Arial Narrow" panose="020B0606020202030204" pitchFamily="34" charset="0"/>
            </a:endParaRPr>
          </a:p>
        </p:txBody>
      </p:sp>
      <p:sp>
        <p:nvSpPr>
          <p:cNvPr id="16" name="TextBox 15"/>
          <p:cNvSpPr txBox="1"/>
          <p:nvPr/>
        </p:nvSpPr>
        <p:spPr>
          <a:xfrm>
            <a:off x="1937113" y="2142754"/>
            <a:ext cx="1950639" cy="1508105"/>
          </a:xfrm>
          <a:prstGeom prst="rect">
            <a:avLst/>
          </a:prstGeom>
          <a:noFill/>
        </p:spPr>
        <p:txBody>
          <a:bodyPr wrap="square" rtlCol="0">
            <a:spAutoFit/>
          </a:bodyPr>
          <a:lstStyle/>
          <a:p>
            <a:pPr algn="ctr"/>
            <a:r>
              <a:rPr lang="en-US" sz="1600" b="1" dirty="0" smtClean="0">
                <a:solidFill>
                  <a:schemeClr val="bg1"/>
                </a:solidFill>
                <a:latin typeface="Arial Narrow" panose="020B0606020202030204" pitchFamily="34" charset="0"/>
              </a:rPr>
              <a:t>Inverse </a:t>
            </a:r>
          </a:p>
          <a:p>
            <a:pPr algn="ctr"/>
            <a:r>
              <a:rPr lang="en-US" sz="1600" b="1" dirty="0" smtClean="0">
                <a:solidFill>
                  <a:schemeClr val="bg1"/>
                </a:solidFill>
                <a:latin typeface="Arial Narrow" panose="020B0606020202030204" pitchFamily="34" charset="0"/>
              </a:rPr>
              <a:t>Relationship: </a:t>
            </a:r>
          </a:p>
          <a:p>
            <a:pPr algn="ctr"/>
            <a:r>
              <a:rPr lang="en-US" sz="1600" b="1" dirty="0" smtClean="0">
                <a:solidFill>
                  <a:schemeClr val="bg1"/>
                </a:solidFill>
                <a:latin typeface="Arial Narrow" panose="020B0606020202030204" pitchFamily="34" charset="0"/>
              </a:rPr>
              <a:t>NCI Expectations </a:t>
            </a:r>
            <a:br>
              <a:rPr lang="en-US" sz="1600" b="1" dirty="0" smtClean="0">
                <a:solidFill>
                  <a:schemeClr val="bg1"/>
                </a:solidFill>
                <a:latin typeface="Arial Narrow" panose="020B0606020202030204" pitchFamily="34" charset="0"/>
              </a:rPr>
            </a:br>
            <a:r>
              <a:rPr lang="en-US" sz="1400" b="1" dirty="0" smtClean="0">
                <a:solidFill>
                  <a:schemeClr val="bg1"/>
                </a:solidFill>
                <a:latin typeface="Arial Narrow" panose="020B0606020202030204" pitchFamily="34" charset="0"/>
              </a:rPr>
              <a:t>&amp;</a:t>
            </a:r>
            <a:r>
              <a:rPr lang="en-US" sz="1600" b="1" dirty="0" smtClean="0">
                <a:solidFill>
                  <a:schemeClr val="bg1"/>
                </a:solidFill>
                <a:latin typeface="Arial Narrow" panose="020B0606020202030204" pitchFamily="34" charset="0"/>
              </a:rPr>
              <a:t> Funding Sources</a:t>
            </a:r>
          </a:p>
          <a:p>
            <a:pPr algn="ctr"/>
            <a:r>
              <a:rPr lang="en-US" sz="1400" dirty="0" smtClean="0">
                <a:solidFill>
                  <a:schemeClr val="bg1"/>
                </a:solidFill>
                <a:latin typeface="Arial Narrow" panose="020B0606020202030204" pitchFamily="34" charset="0"/>
              </a:rPr>
              <a:t>(industry vs. IIT vs. corporation)</a:t>
            </a:r>
            <a:endParaRPr lang="en-US" sz="1400" dirty="0">
              <a:solidFill>
                <a:schemeClr val="bg1"/>
              </a:solidFill>
              <a:latin typeface="Arial Narrow" panose="020B0606020202030204" pitchFamily="34" charset="0"/>
            </a:endParaRPr>
          </a:p>
        </p:txBody>
      </p:sp>
      <p:sp>
        <p:nvSpPr>
          <p:cNvPr id="18" name="TextBox 17"/>
          <p:cNvSpPr txBox="1"/>
          <p:nvPr/>
        </p:nvSpPr>
        <p:spPr>
          <a:xfrm>
            <a:off x="4659420" y="4582304"/>
            <a:ext cx="2057400" cy="584775"/>
          </a:xfrm>
          <a:prstGeom prst="rect">
            <a:avLst/>
          </a:prstGeom>
          <a:noFill/>
        </p:spPr>
        <p:txBody>
          <a:bodyPr wrap="square" rtlCol="0">
            <a:spAutoFit/>
          </a:bodyPr>
          <a:lstStyle/>
          <a:p>
            <a:pPr algn="ctr"/>
            <a:r>
              <a:rPr lang="en-US" sz="1600" b="1" dirty="0" smtClean="0">
                <a:solidFill>
                  <a:schemeClr val="bg1"/>
                </a:solidFill>
                <a:latin typeface="Arial Narrow" panose="020B0606020202030204" pitchFamily="34" charset="0"/>
              </a:rPr>
              <a:t>MD </a:t>
            </a:r>
            <a:r>
              <a:rPr lang="en-US" sz="1600" b="1" dirty="0">
                <a:solidFill>
                  <a:schemeClr val="bg1"/>
                </a:solidFill>
                <a:latin typeface="Arial Narrow" panose="020B0606020202030204" pitchFamily="34" charset="0"/>
              </a:rPr>
              <a:t/>
            </a:r>
            <a:br>
              <a:rPr lang="en-US" sz="1600" b="1" dirty="0">
                <a:solidFill>
                  <a:schemeClr val="bg1"/>
                </a:solidFill>
                <a:latin typeface="Arial Narrow" panose="020B0606020202030204" pitchFamily="34" charset="0"/>
              </a:rPr>
            </a:br>
            <a:r>
              <a:rPr lang="en-US" sz="1600" b="1" dirty="0" smtClean="0">
                <a:solidFill>
                  <a:schemeClr val="bg1"/>
                </a:solidFill>
                <a:latin typeface="Arial Narrow" panose="020B0606020202030204" pitchFamily="34" charset="0"/>
              </a:rPr>
              <a:t>Engagement</a:t>
            </a:r>
          </a:p>
        </p:txBody>
      </p:sp>
      <p:sp>
        <p:nvSpPr>
          <p:cNvPr id="35" name="Oval 34"/>
          <p:cNvSpPr/>
          <p:nvPr/>
        </p:nvSpPr>
        <p:spPr>
          <a:xfrm>
            <a:off x="6236063" y="5469896"/>
            <a:ext cx="1243805" cy="1261009"/>
          </a:xfrm>
          <a:prstGeom prst="ellips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100">
              <a:latin typeface="Arial Narrow" panose="020B0606020202030204" pitchFamily="34" charset="0"/>
            </a:endParaRPr>
          </a:p>
        </p:txBody>
      </p:sp>
      <p:sp>
        <p:nvSpPr>
          <p:cNvPr id="41" name="Hexagon 40"/>
          <p:cNvSpPr/>
          <p:nvPr/>
        </p:nvSpPr>
        <p:spPr>
          <a:xfrm>
            <a:off x="5350639" y="2070093"/>
            <a:ext cx="1414522" cy="1261009"/>
          </a:xfrm>
          <a:prstGeom prst="hexagon">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00">
              <a:latin typeface="Arial Narrow" panose="020B0606020202030204" pitchFamily="34" charset="0"/>
            </a:endParaRPr>
          </a:p>
        </p:txBody>
      </p:sp>
      <p:sp>
        <p:nvSpPr>
          <p:cNvPr id="37" name="Oval 36"/>
          <p:cNvSpPr/>
          <p:nvPr/>
        </p:nvSpPr>
        <p:spPr>
          <a:xfrm>
            <a:off x="1524000" y="5469896"/>
            <a:ext cx="1243805" cy="1261009"/>
          </a:xfrm>
          <a:prstGeom prst="ellips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100">
              <a:latin typeface="Arial Narrow" panose="020B0606020202030204" pitchFamily="34" charset="0"/>
            </a:endParaRPr>
          </a:p>
        </p:txBody>
      </p:sp>
      <p:sp>
        <p:nvSpPr>
          <p:cNvPr id="20" name="TextBox 19"/>
          <p:cNvSpPr txBox="1"/>
          <p:nvPr/>
        </p:nvSpPr>
        <p:spPr>
          <a:xfrm>
            <a:off x="5029200" y="2192765"/>
            <a:ext cx="2057400" cy="1015663"/>
          </a:xfrm>
          <a:prstGeom prst="rect">
            <a:avLst/>
          </a:prstGeom>
          <a:noFill/>
        </p:spPr>
        <p:txBody>
          <a:bodyPr wrap="square" rtlCol="0">
            <a:spAutoFit/>
          </a:bodyPr>
          <a:lstStyle/>
          <a:p>
            <a:pPr algn="ctr"/>
            <a:r>
              <a:rPr lang="en-US" sz="1600" b="1" dirty="0" smtClean="0">
                <a:solidFill>
                  <a:schemeClr val="bg1"/>
                </a:solidFill>
                <a:latin typeface="Arial Narrow" panose="020B0606020202030204" pitchFamily="34" charset="0"/>
              </a:rPr>
              <a:t>MD </a:t>
            </a:r>
            <a:br>
              <a:rPr lang="en-US" sz="1600" b="1" dirty="0" smtClean="0">
                <a:solidFill>
                  <a:schemeClr val="bg1"/>
                </a:solidFill>
                <a:latin typeface="Arial Narrow" panose="020B0606020202030204" pitchFamily="34" charset="0"/>
              </a:rPr>
            </a:br>
            <a:r>
              <a:rPr lang="en-US" sz="1600" b="1" dirty="0" smtClean="0">
                <a:solidFill>
                  <a:schemeClr val="bg1"/>
                </a:solidFill>
                <a:latin typeface="Arial Narrow" panose="020B0606020202030204" pitchFamily="34" charset="0"/>
              </a:rPr>
              <a:t>Recruitment</a:t>
            </a:r>
          </a:p>
          <a:p>
            <a:pPr algn="ctr"/>
            <a:r>
              <a:rPr lang="en-US" sz="1400" dirty="0" smtClean="0">
                <a:solidFill>
                  <a:schemeClr val="bg1"/>
                </a:solidFill>
                <a:latin typeface="Arial Narrow" panose="020B0606020202030204" pitchFamily="34" charset="0"/>
              </a:rPr>
              <a:t>(with trial </a:t>
            </a:r>
          </a:p>
          <a:p>
            <a:pPr algn="ctr"/>
            <a:r>
              <a:rPr lang="en-US" sz="1400" dirty="0" smtClean="0">
                <a:solidFill>
                  <a:schemeClr val="bg1"/>
                </a:solidFill>
                <a:latin typeface="Arial Narrow" panose="020B0606020202030204" pitchFamily="34" charset="0"/>
              </a:rPr>
              <a:t>experience)</a:t>
            </a:r>
          </a:p>
        </p:txBody>
      </p:sp>
      <p:sp>
        <p:nvSpPr>
          <p:cNvPr id="22" name="TextBox 21"/>
          <p:cNvSpPr txBox="1"/>
          <p:nvPr/>
        </p:nvSpPr>
        <p:spPr>
          <a:xfrm>
            <a:off x="6019765" y="5949277"/>
            <a:ext cx="1676400" cy="338554"/>
          </a:xfrm>
          <a:prstGeom prst="rect">
            <a:avLst/>
          </a:prstGeom>
          <a:noFill/>
        </p:spPr>
        <p:txBody>
          <a:bodyPr wrap="square" rtlCol="0">
            <a:spAutoFit/>
          </a:bodyPr>
          <a:lstStyle/>
          <a:p>
            <a:pPr algn="ctr"/>
            <a:r>
              <a:rPr lang="en-US" sz="1600" b="1" dirty="0" smtClean="0">
                <a:solidFill>
                  <a:schemeClr val="bg1"/>
                </a:solidFill>
                <a:latin typeface="Arial Narrow" panose="020B0606020202030204" pitchFamily="34" charset="0"/>
              </a:rPr>
              <a:t>VAMC</a:t>
            </a:r>
            <a:endParaRPr lang="en-US" sz="1600" b="1" dirty="0">
              <a:solidFill>
                <a:schemeClr val="bg1"/>
              </a:solidFill>
              <a:latin typeface="Arial Narrow" panose="020B0606020202030204" pitchFamily="34" charset="0"/>
            </a:endParaRPr>
          </a:p>
        </p:txBody>
      </p:sp>
      <p:sp>
        <p:nvSpPr>
          <p:cNvPr id="47" name="Hexagon 46"/>
          <p:cNvSpPr/>
          <p:nvPr/>
        </p:nvSpPr>
        <p:spPr>
          <a:xfrm>
            <a:off x="2803156" y="4211744"/>
            <a:ext cx="1414522" cy="1261009"/>
          </a:xfrm>
          <a:prstGeom prst="hexagon">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00">
              <a:latin typeface="Arial Narrow" panose="020B0606020202030204" pitchFamily="34" charset="0"/>
            </a:endParaRPr>
          </a:p>
        </p:txBody>
      </p:sp>
      <p:sp>
        <p:nvSpPr>
          <p:cNvPr id="24" name="TextBox 23"/>
          <p:cNvSpPr txBox="1"/>
          <p:nvPr/>
        </p:nvSpPr>
        <p:spPr>
          <a:xfrm>
            <a:off x="1302939" y="5715679"/>
            <a:ext cx="1676400" cy="769441"/>
          </a:xfrm>
          <a:prstGeom prst="rect">
            <a:avLst/>
          </a:prstGeom>
          <a:noFill/>
        </p:spPr>
        <p:txBody>
          <a:bodyPr wrap="square" rtlCol="0">
            <a:spAutoFit/>
          </a:bodyPr>
          <a:lstStyle/>
          <a:p>
            <a:pPr algn="ctr"/>
            <a:r>
              <a:rPr lang="en-US" sz="1600" b="1" dirty="0" smtClean="0">
                <a:solidFill>
                  <a:schemeClr val="bg1"/>
                </a:solidFill>
                <a:latin typeface="Arial Narrow" panose="020B0606020202030204" pitchFamily="34" charset="0"/>
              </a:rPr>
              <a:t>IDS</a:t>
            </a:r>
          </a:p>
          <a:p>
            <a:pPr algn="ctr"/>
            <a:r>
              <a:rPr lang="en-US" sz="1400" dirty="0" smtClean="0">
                <a:solidFill>
                  <a:schemeClr val="bg1"/>
                </a:solidFill>
                <a:latin typeface="Arial Narrow" panose="020B0606020202030204" pitchFamily="34" charset="0"/>
              </a:rPr>
              <a:t>(investigational </a:t>
            </a:r>
          </a:p>
          <a:p>
            <a:pPr algn="ctr"/>
            <a:r>
              <a:rPr lang="en-US" sz="1400" dirty="0" smtClean="0">
                <a:solidFill>
                  <a:schemeClr val="bg1"/>
                </a:solidFill>
                <a:latin typeface="Arial Narrow" panose="020B0606020202030204" pitchFamily="34" charset="0"/>
              </a:rPr>
              <a:t>drug service)</a:t>
            </a:r>
            <a:endParaRPr lang="en-US" sz="1400" dirty="0">
              <a:solidFill>
                <a:schemeClr val="bg1"/>
              </a:solidFill>
              <a:latin typeface="Arial Narrow" panose="020B0606020202030204" pitchFamily="34" charset="0"/>
            </a:endParaRPr>
          </a:p>
        </p:txBody>
      </p:sp>
      <p:sp>
        <p:nvSpPr>
          <p:cNvPr id="26" name="TextBox 25"/>
          <p:cNvSpPr txBox="1"/>
          <p:nvPr/>
        </p:nvSpPr>
        <p:spPr>
          <a:xfrm>
            <a:off x="2471384" y="4549860"/>
            <a:ext cx="2057400" cy="584775"/>
          </a:xfrm>
          <a:prstGeom prst="rect">
            <a:avLst/>
          </a:prstGeom>
          <a:noFill/>
        </p:spPr>
        <p:txBody>
          <a:bodyPr wrap="square" rtlCol="0">
            <a:spAutoFit/>
          </a:bodyPr>
          <a:lstStyle/>
          <a:p>
            <a:pPr algn="ctr"/>
            <a:r>
              <a:rPr lang="en-US" sz="1600" b="1" dirty="0" smtClean="0">
                <a:solidFill>
                  <a:schemeClr val="bg1"/>
                </a:solidFill>
                <a:latin typeface="Arial Narrow" panose="020B0606020202030204" pitchFamily="34" charset="0"/>
              </a:rPr>
              <a:t>CTO </a:t>
            </a:r>
          </a:p>
          <a:p>
            <a:pPr algn="ctr"/>
            <a:r>
              <a:rPr lang="en-US" sz="1600" b="1" dirty="0" smtClean="0">
                <a:solidFill>
                  <a:schemeClr val="bg1"/>
                </a:solidFill>
                <a:latin typeface="Arial Narrow" panose="020B0606020202030204" pitchFamily="34" charset="0"/>
              </a:rPr>
              <a:t>Support</a:t>
            </a:r>
          </a:p>
        </p:txBody>
      </p:sp>
      <p:sp>
        <p:nvSpPr>
          <p:cNvPr id="49" name="Hexagon 48"/>
          <p:cNvSpPr/>
          <p:nvPr/>
        </p:nvSpPr>
        <p:spPr>
          <a:xfrm>
            <a:off x="3864739" y="1048772"/>
            <a:ext cx="1414522" cy="1261009"/>
          </a:xfrm>
          <a:prstGeom prst="hexagon">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00">
              <a:latin typeface="Arial Narrow" panose="020B0606020202030204" pitchFamily="34" charset="0"/>
            </a:endParaRPr>
          </a:p>
        </p:txBody>
      </p:sp>
      <p:sp>
        <p:nvSpPr>
          <p:cNvPr id="36" name="Oval 35"/>
          <p:cNvSpPr/>
          <p:nvPr/>
        </p:nvSpPr>
        <p:spPr>
          <a:xfrm>
            <a:off x="278502" y="2943009"/>
            <a:ext cx="1243805" cy="1261009"/>
          </a:xfrm>
          <a:prstGeom prst="ellips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100">
              <a:latin typeface="Arial Narrow" panose="020B0606020202030204" pitchFamily="34" charset="0"/>
            </a:endParaRPr>
          </a:p>
        </p:txBody>
      </p:sp>
      <p:sp>
        <p:nvSpPr>
          <p:cNvPr id="30" name="TextBox 29"/>
          <p:cNvSpPr txBox="1"/>
          <p:nvPr/>
        </p:nvSpPr>
        <p:spPr>
          <a:xfrm>
            <a:off x="3875801" y="1048772"/>
            <a:ext cx="1405324" cy="1292662"/>
          </a:xfrm>
          <a:prstGeom prst="rect">
            <a:avLst/>
          </a:prstGeom>
          <a:noFill/>
        </p:spPr>
        <p:txBody>
          <a:bodyPr wrap="square" rtlCol="0">
            <a:spAutoFit/>
          </a:bodyPr>
          <a:lstStyle/>
          <a:p>
            <a:pPr algn="ctr"/>
            <a:r>
              <a:rPr lang="en-US" b="1" dirty="0" smtClean="0">
                <a:solidFill>
                  <a:schemeClr val="bg1"/>
                </a:solidFill>
                <a:latin typeface="Arial Narrow" panose="020B0606020202030204" pitchFamily="34" charset="0"/>
              </a:rPr>
              <a:t>Satellite </a:t>
            </a:r>
          </a:p>
          <a:p>
            <a:pPr algn="ctr"/>
            <a:r>
              <a:rPr lang="en-US" b="1" dirty="0" smtClean="0">
                <a:solidFill>
                  <a:schemeClr val="bg1"/>
                </a:solidFill>
                <a:latin typeface="Arial Narrow" panose="020B0606020202030204" pitchFamily="34" charset="0"/>
              </a:rPr>
              <a:t>Clinics</a:t>
            </a:r>
            <a:br>
              <a:rPr lang="en-US" b="1" dirty="0" smtClean="0">
                <a:solidFill>
                  <a:schemeClr val="bg1"/>
                </a:solidFill>
                <a:latin typeface="Arial Narrow" panose="020B0606020202030204" pitchFamily="34" charset="0"/>
              </a:rPr>
            </a:br>
            <a:r>
              <a:rPr lang="en-US" sz="1400" dirty="0" smtClean="0">
                <a:solidFill>
                  <a:schemeClr val="bg1"/>
                </a:solidFill>
                <a:latin typeface="Arial Narrow" panose="020B0606020202030204" pitchFamily="34" charset="0"/>
              </a:rPr>
              <a:t>(space, staff, </a:t>
            </a:r>
            <a:br>
              <a:rPr lang="en-US" sz="1400" dirty="0" smtClean="0">
                <a:solidFill>
                  <a:schemeClr val="bg1"/>
                </a:solidFill>
                <a:latin typeface="Arial Narrow" panose="020B0606020202030204" pitchFamily="34" charset="0"/>
              </a:rPr>
            </a:br>
            <a:r>
              <a:rPr lang="en-US" sz="1400" dirty="0" smtClean="0">
                <a:solidFill>
                  <a:schemeClr val="bg1"/>
                </a:solidFill>
                <a:latin typeface="Arial Narrow" panose="020B0606020202030204" pitchFamily="34" charset="0"/>
              </a:rPr>
              <a:t>&amp;</a:t>
            </a:r>
            <a:r>
              <a:rPr lang="en-US" sz="1400" dirty="0">
                <a:solidFill>
                  <a:schemeClr val="bg1"/>
                </a:solidFill>
                <a:latin typeface="Arial Narrow" panose="020B0606020202030204" pitchFamily="34" charset="0"/>
              </a:rPr>
              <a:t> </a:t>
            </a:r>
            <a:r>
              <a:rPr lang="en-US" sz="1400" dirty="0" smtClean="0">
                <a:solidFill>
                  <a:schemeClr val="bg1"/>
                </a:solidFill>
                <a:latin typeface="Arial Narrow" panose="020B0606020202030204" pitchFamily="34" charset="0"/>
              </a:rPr>
              <a:t>ancillary </a:t>
            </a:r>
          </a:p>
          <a:p>
            <a:pPr algn="ctr"/>
            <a:r>
              <a:rPr lang="en-US" sz="1400" dirty="0" smtClean="0">
                <a:solidFill>
                  <a:schemeClr val="bg1"/>
                </a:solidFill>
                <a:latin typeface="Arial Narrow" panose="020B0606020202030204" pitchFamily="34" charset="0"/>
              </a:rPr>
              <a:t>support)</a:t>
            </a:r>
            <a:endParaRPr lang="en-US" sz="1400" dirty="0">
              <a:solidFill>
                <a:schemeClr val="bg1"/>
              </a:solidFill>
              <a:latin typeface="Arial Narrow" panose="020B0606020202030204" pitchFamily="34" charset="0"/>
            </a:endParaRPr>
          </a:p>
        </p:txBody>
      </p:sp>
      <p:sp>
        <p:nvSpPr>
          <p:cNvPr id="32" name="TextBox 31"/>
          <p:cNvSpPr txBox="1"/>
          <p:nvPr/>
        </p:nvSpPr>
        <p:spPr>
          <a:xfrm>
            <a:off x="76200" y="3281127"/>
            <a:ext cx="1676400" cy="584775"/>
          </a:xfrm>
          <a:prstGeom prst="rect">
            <a:avLst/>
          </a:prstGeom>
          <a:noFill/>
        </p:spPr>
        <p:txBody>
          <a:bodyPr wrap="square" rtlCol="0">
            <a:spAutoFit/>
          </a:bodyPr>
          <a:lstStyle/>
          <a:p>
            <a:pPr algn="ctr"/>
            <a:r>
              <a:rPr lang="en-US" sz="1600" b="1" dirty="0" smtClean="0">
                <a:solidFill>
                  <a:schemeClr val="bg1"/>
                </a:solidFill>
                <a:latin typeface="Arial Narrow" panose="020B0606020202030204" pitchFamily="34" charset="0"/>
              </a:rPr>
              <a:t>Trials </a:t>
            </a:r>
          </a:p>
          <a:p>
            <a:pPr algn="ctr"/>
            <a:r>
              <a:rPr lang="en-US" sz="1600" b="1" dirty="0" smtClean="0">
                <a:solidFill>
                  <a:schemeClr val="bg1"/>
                </a:solidFill>
                <a:latin typeface="Arial Narrow" panose="020B0606020202030204" pitchFamily="34" charset="0"/>
              </a:rPr>
              <a:t>Network</a:t>
            </a:r>
            <a:endParaRPr lang="en-US" sz="1600" b="1" dirty="0">
              <a:solidFill>
                <a:schemeClr val="bg1"/>
              </a:solidFill>
              <a:latin typeface="Arial Narrow" panose="020B0606020202030204" pitchFamily="34" charset="0"/>
            </a:endParaRPr>
          </a:p>
        </p:txBody>
      </p:sp>
      <p:sp>
        <p:nvSpPr>
          <p:cNvPr id="29" name="Oval 28"/>
          <p:cNvSpPr/>
          <p:nvPr/>
        </p:nvSpPr>
        <p:spPr>
          <a:xfrm>
            <a:off x="3838108" y="2685662"/>
            <a:ext cx="1458568" cy="1478742"/>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5" name="TextBox 4"/>
          <p:cNvSpPr txBox="1"/>
          <p:nvPr/>
        </p:nvSpPr>
        <p:spPr>
          <a:xfrm>
            <a:off x="3733800" y="2737921"/>
            <a:ext cx="1676400" cy="1384995"/>
          </a:xfrm>
          <a:prstGeom prst="rect">
            <a:avLst/>
          </a:prstGeom>
          <a:noFill/>
        </p:spPr>
        <p:txBody>
          <a:bodyPr wrap="square" rtlCol="0">
            <a:spAutoFit/>
          </a:bodyPr>
          <a:lstStyle/>
          <a:p>
            <a:pPr algn="ctr"/>
            <a:r>
              <a:rPr lang="en-US" sz="2800" b="1" dirty="0" smtClean="0">
                <a:latin typeface="Arial Narrow" panose="020B0606020202030204" pitchFamily="34" charset="0"/>
              </a:rPr>
              <a:t>HCC</a:t>
            </a:r>
            <a:br>
              <a:rPr lang="en-US" sz="2800" b="1" dirty="0" smtClean="0">
                <a:latin typeface="Arial Narrow" panose="020B0606020202030204" pitchFamily="34" charset="0"/>
              </a:rPr>
            </a:br>
            <a:r>
              <a:rPr lang="en-US" sz="2800" b="1" dirty="0" smtClean="0">
                <a:latin typeface="Arial Narrow" panose="020B0606020202030204" pitchFamily="34" charset="0"/>
              </a:rPr>
              <a:t>Clinical Trials</a:t>
            </a:r>
            <a:endParaRPr lang="en-US" sz="2800" b="1" dirty="0">
              <a:latin typeface="Arial Narrow" panose="020B0606020202030204" pitchFamily="34" charset="0"/>
            </a:endParaRPr>
          </a:p>
        </p:txBody>
      </p:sp>
      <p:sp>
        <p:nvSpPr>
          <p:cNvPr id="27" name="Oval 26"/>
          <p:cNvSpPr/>
          <p:nvPr/>
        </p:nvSpPr>
        <p:spPr>
          <a:xfrm>
            <a:off x="5885230" y="85092"/>
            <a:ext cx="1401249" cy="1420631"/>
          </a:xfrm>
          <a:prstGeom prst="ellips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latin typeface="Arial Narrow" panose="020B0606020202030204" pitchFamily="34" charset="0"/>
            </a:endParaRPr>
          </a:p>
        </p:txBody>
      </p:sp>
      <p:sp>
        <p:nvSpPr>
          <p:cNvPr id="28" name="TextBox 27"/>
          <p:cNvSpPr txBox="1"/>
          <p:nvPr/>
        </p:nvSpPr>
        <p:spPr>
          <a:xfrm>
            <a:off x="5557154" y="503019"/>
            <a:ext cx="2057400" cy="584775"/>
          </a:xfrm>
          <a:prstGeom prst="rect">
            <a:avLst/>
          </a:prstGeom>
          <a:noFill/>
        </p:spPr>
        <p:txBody>
          <a:bodyPr wrap="square" rtlCol="0">
            <a:spAutoFit/>
          </a:bodyPr>
          <a:lstStyle/>
          <a:p>
            <a:pPr algn="ctr"/>
            <a:r>
              <a:rPr lang="en-US" sz="1600" b="1" dirty="0" smtClean="0">
                <a:solidFill>
                  <a:schemeClr val="bg1"/>
                </a:solidFill>
                <a:latin typeface="Arial Narrow" panose="020B0606020202030204" pitchFamily="34" charset="0"/>
              </a:rPr>
              <a:t>Information </a:t>
            </a:r>
          </a:p>
          <a:p>
            <a:pPr algn="ctr"/>
            <a:r>
              <a:rPr lang="en-US" sz="1600" b="1" dirty="0" smtClean="0">
                <a:solidFill>
                  <a:schemeClr val="bg1"/>
                </a:solidFill>
                <a:latin typeface="Arial Narrow" panose="020B0606020202030204" pitchFamily="34" charset="0"/>
              </a:rPr>
              <a:t>Technology</a:t>
            </a:r>
            <a:endParaRPr lang="en-US" sz="1400" dirty="0">
              <a:solidFill>
                <a:schemeClr val="bg1"/>
              </a:solidFill>
              <a:latin typeface="Arial Narrow" panose="020B0606020202030204" pitchFamily="34" charset="0"/>
            </a:endParaRPr>
          </a:p>
        </p:txBody>
      </p:sp>
      <p:sp>
        <p:nvSpPr>
          <p:cNvPr id="3" name="Right Arrow 2"/>
          <p:cNvSpPr/>
          <p:nvPr/>
        </p:nvSpPr>
        <p:spPr>
          <a:xfrm rot="2023095">
            <a:off x="3647993" y="2861162"/>
            <a:ext cx="256708" cy="149291"/>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50" name="Right Arrow 49"/>
          <p:cNvSpPr/>
          <p:nvPr/>
        </p:nvSpPr>
        <p:spPr>
          <a:xfrm rot="13847252">
            <a:off x="5110206" y="4172470"/>
            <a:ext cx="256708" cy="149291"/>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51" name="Right Arrow 50"/>
          <p:cNvSpPr/>
          <p:nvPr/>
        </p:nvSpPr>
        <p:spPr>
          <a:xfrm rot="18754512">
            <a:off x="3948592" y="4247803"/>
            <a:ext cx="256708" cy="149291"/>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52" name="Right Arrow 51"/>
          <p:cNvSpPr/>
          <p:nvPr/>
        </p:nvSpPr>
        <p:spPr>
          <a:xfrm rot="8663036">
            <a:off x="5279707" y="3032848"/>
            <a:ext cx="256708" cy="149291"/>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53" name="Right Arrow 52"/>
          <p:cNvSpPr/>
          <p:nvPr/>
        </p:nvSpPr>
        <p:spPr>
          <a:xfrm rot="5400000">
            <a:off x="4439037" y="2368475"/>
            <a:ext cx="256708" cy="149291"/>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3828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Discussion</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43458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NCI Expectations for Clinical Trials</a:t>
            </a:r>
            <a:endParaRPr lang="en-US" dirty="0"/>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dirty="0" smtClean="0"/>
              <a:t>Accrual to Cancer Treatment Trials</a:t>
            </a:r>
          </a:p>
          <a:p>
            <a:pPr lvl="1"/>
            <a:r>
              <a:rPr lang="en-US" dirty="0" smtClean="0"/>
              <a:t>Enroll 10% of new </a:t>
            </a:r>
            <a:r>
              <a:rPr lang="en-US" dirty="0" err="1" smtClean="0"/>
              <a:t>Dx</a:t>
            </a:r>
            <a:r>
              <a:rPr lang="en-US" dirty="0" smtClean="0"/>
              <a:t> to maintain status</a:t>
            </a:r>
          </a:p>
          <a:p>
            <a:pPr lvl="1"/>
            <a:r>
              <a:rPr lang="en-US" dirty="0" smtClean="0"/>
              <a:t>Enroll 15% of new </a:t>
            </a:r>
            <a:r>
              <a:rPr lang="en-US" dirty="0" err="1" smtClean="0"/>
              <a:t>Dx</a:t>
            </a:r>
            <a:r>
              <a:rPr lang="en-US" dirty="0" smtClean="0"/>
              <a:t> to attain comprehensive status</a:t>
            </a:r>
          </a:p>
          <a:p>
            <a:pPr lvl="1"/>
            <a:endParaRPr lang="en-US" sz="900" dirty="0" smtClean="0"/>
          </a:p>
          <a:p>
            <a:endParaRPr lang="en-US" dirty="0" smtClean="0"/>
          </a:p>
          <a:p>
            <a:r>
              <a:rPr lang="en-US" dirty="0" smtClean="0"/>
              <a:t>Investigator-Initiated Clinical Trials</a:t>
            </a:r>
          </a:p>
          <a:p>
            <a:pPr lvl="1"/>
            <a:r>
              <a:rPr lang="en-US" dirty="0" smtClean="0"/>
              <a:t>Derived from basic/translational science on campus</a:t>
            </a:r>
          </a:p>
          <a:p>
            <a:pPr lvl="1"/>
            <a:endParaRPr lang="en-US" sz="900" dirty="0" smtClean="0"/>
          </a:p>
          <a:p>
            <a:endParaRPr lang="en-US" dirty="0" smtClean="0"/>
          </a:p>
          <a:p>
            <a:r>
              <a:rPr lang="en-US" dirty="0" smtClean="0"/>
              <a:t>Centralized Clinical Trial Office</a:t>
            </a:r>
          </a:p>
          <a:p>
            <a:endParaRPr lang="en-US" sz="1000" dirty="0" smtClean="0"/>
          </a:p>
          <a:p>
            <a:endParaRPr lang="en-US" dirty="0" smtClean="0"/>
          </a:p>
          <a:p>
            <a:r>
              <a:rPr lang="en-US" dirty="0" smtClean="0"/>
              <a:t>Regulatory Oversight</a:t>
            </a:r>
          </a:p>
          <a:p>
            <a:pPr lvl="1"/>
            <a:r>
              <a:rPr lang="en-US" dirty="0" smtClean="0"/>
              <a:t>Protocol </a:t>
            </a:r>
            <a:r>
              <a:rPr lang="en-US" dirty="0"/>
              <a:t>Review </a:t>
            </a:r>
            <a:r>
              <a:rPr lang="en-US" dirty="0" smtClean="0"/>
              <a:t>Committee (Scientific Review)</a:t>
            </a:r>
            <a:endParaRPr lang="en-US" dirty="0"/>
          </a:p>
          <a:p>
            <a:pPr lvl="1"/>
            <a:r>
              <a:rPr lang="en-US" dirty="0" smtClean="0"/>
              <a:t>Data </a:t>
            </a:r>
            <a:r>
              <a:rPr lang="en-US" dirty="0"/>
              <a:t>Safety &amp; Monitoring </a:t>
            </a:r>
            <a:r>
              <a:rPr lang="en-US" dirty="0" smtClean="0"/>
              <a:t>Committee (QA)</a:t>
            </a:r>
            <a:endParaRPr lang="en-US" dirty="0"/>
          </a:p>
          <a:p>
            <a:pPr lvl="1"/>
            <a:r>
              <a:rPr lang="en-US" dirty="0"/>
              <a:t>Limit the number of activated non-enrolling trials</a:t>
            </a:r>
          </a:p>
          <a:p>
            <a:endParaRPr lang="en-US" dirty="0" smtClean="0"/>
          </a:p>
          <a:p>
            <a:endParaRPr lang="en-US" dirty="0"/>
          </a:p>
        </p:txBody>
      </p:sp>
    </p:spTree>
    <p:extLst>
      <p:ext uri="{BB962C8B-B14F-4D97-AF65-F5344CB8AC3E}">
        <p14:creationId xmlns:p14="http://schemas.microsoft.com/office/powerpoint/2010/main" val="1494710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762000"/>
            <a:ext cx="2590800" cy="1477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endParaRPr lang="en-US" b="1" dirty="0" smtClean="0"/>
          </a:p>
          <a:p>
            <a:pPr algn="ctr"/>
            <a:r>
              <a:rPr lang="en-US" b="1" dirty="0" smtClean="0"/>
              <a:t>Institutional</a:t>
            </a:r>
          </a:p>
          <a:p>
            <a:pPr algn="ctr"/>
            <a:r>
              <a:rPr lang="en-US" dirty="0" smtClean="0"/>
              <a:t>(Investigator-Initiated Trials)</a:t>
            </a:r>
          </a:p>
          <a:p>
            <a:pPr algn="ctr"/>
            <a:endParaRPr lang="en-US" dirty="0"/>
          </a:p>
        </p:txBody>
      </p:sp>
      <p:sp>
        <p:nvSpPr>
          <p:cNvPr id="5" name="TextBox 4"/>
          <p:cNvSpPr txBox="1"/>
          <p:nvPr/>
        </p:nvSpPr>
        <p:spPr>
          <a:xfrm>
            <a:off x="762000" y="2667000"/>
            <a:ext cx="2616693" cy="1477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endParaRPr lang="en-US" b="1" dirty="0" smtClean="0"/>
          </a:p>
          <a:p>
            <a:pPr algn="ctr"/>
            <a:r>
              <a:rPr lang="en-US" b="1" dirty="0" smtClean="0"/>
              <a:t>Cooperative Group</a:t>
            </a:r>
          </a:p>
          <a:p>
            <a:pPr algn="ctr"/>
            <a:r>
              <a:rPr lang="en-US" dirty="0" smtClean="0"/>
              <a:t>(National/Federal Trials)</a:t>
            </a:r>
          </a:p>
          <a:p>
            <a:pPr algn="ctr"/>
            <a:endParaRPr lang="en-US" dirty="0" smtClean="0"/>
          </a:p>
          <a:p>
            <a:pPr algn="ctr"/>
            <a:endParaRPr lang="en-US" dirty="0"/>
          </a:p>
        </p:txBody>
      </p:sp>
      <p:sp>
        <p:nvSpPr>
          <p:cNvPr id="6" name="TextBox 5"/>
          <p:cNvSpPr txBox="1"/>
          <p:nvPr/>
        </p:nvSpPr>
        <p:spPr>
          <a:xfrm>
            <a:off x="762000" y="4495800"/>
            <a:ext cx="2629270" cy="1477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endParaRPr lang="en-US" b="1" dirty="0" smtClean="0"/>
          </a:p>
          <a:p>
            <a:pPr algn="ctr"/>
            <a:r>
              <a:rPr lang="en-US" b="1" dirty="0" smtClean="0"/>
              <a:t>Industrial</a:t>
            </a:r>
          </a:p>
          <a:p>
            <a:pPr algn="ctr"/>
            <a:r>
              <a:rPr lang="en-US" dirty="0" smtClean="0"/>
              <a:t>(Initiated by Industry Sponsors)</a:t>
            </a:r>
          </a:p>
          <a:p>
            <a:pPr algn="ctr"/>
            <a:endParaRPr lang="en-US" dirty="0"/>
          </a:p>
        </p:txBody>
      </p:sp>
      <p:sp>
        <p:nvSpPr>
          <p:cNvPr id="7" name="Right Arrow 6"/>
          <p:cNvSpPr/>
          <p:nvPr/>
        </p:nvSpPr>
        <p:spPr>
          <a:xfrm>
            <a:off x="3886200" y="1219200"/>
            <a:ext cx="914400" cy="457200"/>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3886200" y="3124200"/>
            <a:ext cx="914400" cy="457200"/>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3886200" y="5005864"/>
            <a:ext cx="914400" cy="457200"/>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227468" y="586025"/>
            <a:ext cx="3657600" cy="1723549"/>
          </a:xfrm>
          <a:prstGeom prst="rect">
            <a:avLst/>
          </a:prstGeom>
          <a:solidFill>
            <a:schemeClr val="bg1"/>
          </a:solidFill>
          <a:ln w="28575">
            <a:solidFill>
              <a:schemeClr val="tx2"/>
            </a:solidFill>
          </a:ln>
        </p:spPr>
        <p:style>
          <a:lnRef idx="0">
            <a:scrgbClr r="0" g="0" b="0"/>
          </a:lnRef>
          <a:fillRef idx="1001">
            <a:schemeClr val="lt2"/>
          </a:fillRef>
          <a:effectRef idx="0">
            <a:scrgbClr r="0" g="0" b="0"/>
          </a:effectRef>
          <a:fontRef idx="major"/>
        </p:style>
        <p:txBody>
          <a:bodyPr wrap="square" rtlCol="0">
            <a:spAutoFit/>
          </a:bodyPr>
          <a:lstStyle/>
          <a:p>
            <a:pPr marL="285750" indent="-285750">
              <a:buFont typeface="Arial" panose="020B0604020202020204" pitchFamily="34" charset="0"/>
              <a:buChar char="•"/>
            </a:pPr>
            <a:r>
              <a:rPr lang="en-US" dirty="0" smtClean="0"/>
              <a:t>$0 funding for personnel </a:t>
            </a:r>
          </a:p>
          <a:p>
            <a:pPr marL="285750" indent="-285750">
              <a:buFont typeface="Arial" panose="020B0604020202020204" pitchFamily="34" charset="0"/>
              <a:buChar char="•"/>
            </a:pPr>
            <a:r>
              <a:rPr lang="en-US" dirty="0" smtClean="0"/>
              <a:t>Very limited funding for ancillary services </a:t>
            </a:r>
            <a:r>
              <a:rPr lang="en-US" sz="1600" dirty="0" smtClean="0"/>
              <a:t>(labs, pharmacy, </a:t>
            </a:r>
            <a:r>
              <a:rPr lang="en-US" sz="1600" dirty="0" err="1" smtClean="0"/>
              <a:t>etc</a:t>
            </a:r>
            <a:r>
              <a:rPr lang="en-US" sz="1600" dirty="0" smtClean="0"/>
              <a:t>)</a:t>
            </a:r>
          </a:p>
          <a:p>
            <a:pPr marL="285750" indent="-285750">
              <a:buFont typeface="Arial" panose="020B0604020202020204" pitchFamily="34" charset="0"/>
              <a:buChar char="•"/>
            </a:pPr>
            <a:r>
              <a:rPr lang="en-US" dirty="0" smtClean="0"/>
              <a:t>30% indirect rate </a:t>
            </a:r>
            <a:r>
              <a:rPr lang="en-US" sz="1600" i="1" dirty="0" smtClean="0"/>
              <a:t>if funded by industry</a:t>
            </a:r>
          </a:p>
          <a:p>
            <a:pPr marL="285750" indent="-285750">
              <a:buFont typeface="Arial" panose="020B0604020202020204" pitchFamily="34" charset="0"/>
              <a:buChar char="•"/>
            </a:pPr>
            <a:r>
              <a:rPr lang="en-US" dirty="0" smtClean="0"/>
              <a:t>100% subsidized by HCC</a:t>
            </a:r>
          </a:p>
        </p:txBody>
      </p:sp>
      <p:sp>
        <p:nvSpPr>
          <p:cNvPr id="12" name="TextBox 11"/>
          <p:cNvSpPr txBox="1"/>
          <p:nvPr/>
        </p:nvSpPr>
        <p:spPr>
          <a:xfrm>
            <a:off x="5234866" y="2667000"/>
            <a:ext cx="3687932" cy="1446550"/>
          </a:xfrm>
          <a:prstGeom prst="rect">
            <a:avLst/>
          </a:prstGeom>
          <a:solidFill>
            <a:schemeClr val="bg1"/>
          </a:solidFill>
          <a:ln w="28575">
            <a:solidFill>
              <a:schemeClr val="tx2"/>
            </a:solidFill>
          </a:ln>
        </p:spPr>
        <p:style>
          <a:lnRef idx="0">
            <a:scrgbClr r="0" g="0" b="0"/>
          </a:lnRef>
          <a:fillRef idx="1001">
            <a:schemeClr val="lt2"/>
          </a:fillRef>
          <a:effectRef idx="0">
            <a:scrgbClr r="0" g="0" b="0"/>
          </a:effectRef>
          <a:fontRef idx="major"/>
        </p:style>
        <p:txBody>
          <a:bodyPr wrap="square" rtlCol="0">
            <a:spAutoFit/>
          </a:bodyPr>
          <a:lstStyle/>
          <a:p>
            <a:pPr marL="285750" indent="-285750">
              <a:buFont typeface="Arial" panose="020B0604020202020204" pitchFamily="34" charset="0"/>
              <a:buChar char="•"/>
            </a:pPr>
            <a:r>
              <a:rPr lang="en-US" dirty="0" smtClean="0"/>
              <a:t>~$2k/per patient</a:t>
            </a:r>
            <a:endParaRPr lang="en-US" sz="1600" dirty="0" smtClean="0"/>
          </a:p>
          <a:p>
            <a:pPr marL="285750" indent="-285750">
              <a:buFont typeface="Arial" panose="020B0604020202020204" pitchFamily="34" charset="0"/>
              <a:buChar char="•"/>
            </a:pPr>
            <a:r>
              <a:rPr lang="en-US" sz="1600" dirty="0" smtClean="0"/>
              <a:t>49.5% indirect rate</a:t>
            </a:r>
            <a:endParaRPr lang="en-US" dirty="0" smtClean="0"/>
          </a:p>
          <a:p>
            <a:pPr marL="285750" indent="-285750">
              <a:buFont typeface="Arial" panose="020B0604020202020204" pitchFamily="34" charset="0"/>
              <a:buChar char="•"/>
            </a:pPr>
            <a:r>
              <a:rPr lang="en-US" dirty="0" smtClean="0"/>
              <a:t>~$6,500 is real cost inclusive of research staff costs</a:t>
            </a:r>
            <a:endParaRPr lang="en-US" sz="1600" dirty="0" smtClean="0"/>
          </a:p>
          <a:p>
            <a:pPr marL="285750" indent="-285750">
              <a:buFont typeface="Arial" panose="020B0604020202020204" pitchFamily="34" charset="0"/>
              <a:buChar char="•"/>
            </a:pPr>
            <a:r>
              <a:rPr lang="en-US" dirty="0" smtClean="0"/>
              <a:t>Subsidized by HCC</a:t>
            </a:r>
          </a:p>
        </p:txBody>
      </p:sp>
      <p:sp>
        <p:nvSpPr>
          <p:cNvPr id="13" name="TextBox 12"/>
          <p:cNvSpPr txBox="1"/>
          <p:nvPr/>
        </p:nvSpPr>
        <p:spPr>
          <a:xfrm>
            <a:off x="5234866" y="4419600"/>
            <a:ext cx="3687932" cy="2277547"/>
          </a:xfrm>
          <a:prstGeom prst="rect">
            <a:avLst/>
          </a:prstGeom>
          <a:solidFill>
            <a:schemeClr val="bg1"/>
          </a:solidFill>
          <a:ln w="28575">
            <a:solidFill>
              <a:schemeClr val="tx2"/>
            </a:solidFill>
          </a:ln>
        </p:spPr>
        <p:style>
          <a:lnRef idx="0">
            <a:scrgbClr r="0" g="0" b="0"/>
          </a:lnRef>
          <a:fillRef idx="1001">
            <a:schemeClr val="lt2"/>
          </a:fillRef>
          <a:effectRef idx="0">
            <a:scrgbClr r="0" g="0" b="0"/>
          </a:effectRef>
          <a:fontRef idx="major"/>
        </p:style>
        <p:txBody>
          <a:bodyPr wrap="square" rtlCol="0">
            <a:spAutoFit/>
          </a:bodyPr>
          <a:lstStyle/>
          <a:p>
            <a:pPr marL="285750" indent="-285750">
              <a:buFont typeface="Arial" panose="020B0604020202020204" pitchFamily="34" charset="0"/>
              <a:buChar char="•"/>
            </a:pPr>
            <a:r>
              <a:rPr lang="en-US" dirty="0" smtClean="0"/>
              <a:t>~$27,000/completed patient (</a:t>
            </a:r>
            <a:r>
              <a:rPr lang="en-US" dirty="0" err="1" smtClean="0"/>
              <a:t>i</a:t>
            </a:r>
            <a:r>
              <a:rPr lang="en-US" sz="1600" dirty="0" err="1" smtClean="0"/>
              <a:t>ncl</a:t>
            </a:r>
            <a:r>
              <a:rPr lang="en-US" sz="1600" dirty="0" smtClean="0"/>
              <a:t> personnel &amp; patient care costs assuming pt. completes all study visits)</a:t>
            </a:r>
            <a:endParaRPr lang="en-US" dirty="0" smtClean="0"/>
          </a:p>
          <a:p>
            <a:pPr marL="285750" indent="-285750">
              <a:buFont typeface="Arial" panose="020B0604020202020204" pitchFamily="34" charset="0"/>
              <a:buChar char="•"/>
            </a:pPr>
            <a:r>
              <a:rPr lang="en-US" dirty="0" smtClean="0"/>
              <a:t>30% indirect rate</a:t>
            </a:r>
          </a:p>
          <a:p>
            <a:pPr marL="285750" indent="-285750">
              <a:buFont typeface="Arial" panose="020B0604020202020204" pitchFamily="34" charset="0"/>
              <a:buChar char="•"/>
            </a:pPr>
            <a:r>
              <a:rPr lang="en-US" dirty="0" smtClean="0"/>
              <a:t>Includes $ for PI “effort” </a:t>
            </a:r>
          </a:p>
          <a:p>
            <a:pPr marL="285750" indent="-285750">
              <a:buFont typeface="Arial" panose="020B0604020202020204" pitchFamily="34" charset="0"/>
              <a:buChar char="•"/>
            </a:pPr>
            <a:r>
              <a:rPr lang="en-US" dirty="0" smtClean="0"/>
              <a:t>Budget is revenue neutral</a:t>
            </a:r>
          </a:p>
          <a:p>
            <a:pPr marL="285750" indent="-285750">
              <a:buFont typeface="Arial" panose="020B0604020202020204" pitchFamily="34" charset="0"/>
              <a:buChar char="•"/>
            </a:pPr>
            <a:r>
              <a:rPr lang="en-US" dirty="0" smtClean="0"/>
              <a:t>Highly dependent on trial type &amp; patient time on trial</a:t>
            </a:r>
          </a:p>
        </p:txBody>
      </p:sp>
    </p:spTree>
    <p:extLst>
      <p:ext uri="{BB962C8B-B14F-4D97-AF65-F5344CB8AC3E}">
        <p14:creationId xmlns:p14="http://schemas.microsoft.com/office/powerpoint/2010/main" val="946375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43544" y="228599"/>
            <a:ext cx="9143999" cy="707886"/>
          </a:xfrm>
          <a:prstGeom prst="rect">
            <a:avLst/>
          </a:prstGeom>
          <a:noFill/>
        </p:spPr>
        <p:txBody>
          <a:bodyPr wrap="square" rtlCol="0">
            <a:spAutoFit/>
          </a:bodyPr>
          <a:lstStyle/>
          <a:p>
            <a:pPr algn="ctr"/>
            <a:r>
              <a:rPr lang="en-US" sz="4000" dirty="0" smtClean="0">
                <a:solidFill>
                  <a:srgbClr val="000000"/>
                </a:solidFill>
                <a:latin typeface="Arial"/>
                <a:cs typeface="Arial"/>
              </a:rPr>
              <a:t>Hollings Clinical Trials</a:t>
            </a:r>
            <a:endParaRPr lang="en-US" sz="4000" dirty="0">
              <a:solidFill>
                <a:srgbClr val="000000"/>
              </a:solidFill>
              <a:latin typeface="Arial"/>
              <a:cs typeface="Arial"/>
            </a:endParaRPr>
          </a:p>
        </p:txBody>
      </p:sp>
      <p:sp>
        <p:nvSpPr>
          <p:cNvPr id="16" name="TextBox 27"/>
          <p:cNvSpPr txBox="1">
            <a:spLocks noChangeArrowheads="1"/>
          </p:cNvSpPr>
          <p:nvPr/>
        </p:nvSpPr>
        <p:spPr bwMode="auto">
          <a:xfrm>
            <a:off x="990591" y="3963601"/>
            <a:ext cx="31242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Narrow"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Arial Narrow"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Arial Narrow"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9pPr>
          </a:lstStyle>
          <a:p>
            <a:pPr eaLnBrk="1" hangingPunct="1">
              <a:spcBef>
                <a:spcPct val="0"/>
              </a:spcBef>
              <a:buFontTx/>
              <a:buNone/>
            </a:pPr>
            <a:r>
              <a:rPr lang="en-US" altLang="en-US" sz="1800" b="1" dirty="0">
                <a:solidFill>
                  <a:srgbClr val="000000"/>
                </a:solidFill>
              </a:rPr>
              <a:t>Clinical Investigators Supported</a:t>
            </a:r>
          </a:p>
        </p:txBody>
      </p:sp>
      <p:sp>
        <p:nvSpPr>
          <p:cNvPr id="33" name="TextBox 45"/>
          <p:cNvSpPr txBox="1">
            <a:spLocks noChangeArrowheads="1"/>
          </p:cNvSpPr>
          <p:nvPr/>
        </p:nvSpPr>
        <p:spPr bwMode="auto">
          <a:xfrm>
            <a:off x="4934678" y="1023093"/>
            <a:ext cx="316561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Arial Narrow"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Arial Narrow"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Arial Narrow"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9pPr>
          </a:lstStyle>
          <a:p>
            <a:pPr algn="ctr" eaLnBrk="1" hangingPunct="1">
              <a:lnSpc>
                <a:spcPts val="1800"/>
              </a:lnSpc>
              <a:spcBef>
                <a:spcPct val="0"/>
              </a:spcBef>
              <a:buFontTx/>
              <a:buNone/>
            </a:pPr>
            <a:r>
              <a:rPr lang="en-US" altLang="en-US" sz="1800" b="1" dirty="0">
                <a:solidFill>
                  <a:srgbClr val="000000"/>
                </a:solidFill>
              </a:rPr>
              <a:t>Treatment Accrual by Study Type</a:t>
            </a:r>
          </a:p>
        </p:txBody>
      </p:sp>
      <p:graphicFrame>
        <p:nvGraphicFramePr>
          <p:cNvPr id="34" name="Chart 40"/>
          <p:cNvGraphicFramePr>
            <a:graphicFrameLocks/>
          </p:cNvGraphicFramePr>
          <p:nvPr>
            <p:extLst>
              <p:ext uri="{D42A27DB-BD31-4B8C-83A1-F6EECF244321}">
                <p14:modId xmlns:p14="http://schemas.microsoft.com/office/powerpoint/2010/main" val="68662306"/>
              </p:ext>
            </p:extLst>
          </p:nvPr>
        </p:nvGraphicFramePr>
        <p:xfrm>
          <a:off x="4672210" y="1276533"/>
          <a:ext cx="4338637" cy="2373630"/>
        </p:xfrm>
        <a:graphic>
          <a:graphicData uri="http://schemas.openxmlformats.org/drawingml/2006/chart">
            <c:chart xmlns:c="http://schemas.openxmlformats.org/drawingml/2006/chart" xmlns:r="http://schemas.openxmlformats.org/officeDocument/2006/relationships" r:id="rId3"/>
          </a:graphicData>
        </a:graphic>
      </p:graphicFrame>
      <p:grpSp>
        <p:nvGrpSpPr>
          <p:cNvPr id="38" name="Group 4"/>
          <p:cNvGrpSpPr>
            <a:grpSpLocks/>
          </p:cNvGrpSpPr>
          <p:nvPr/>
        </p:nvGrpSpPr>
        <p:grpSpPr bwMode="auto">
          <a:xfrm>
            <a:off x="5283200" y="2109494"/>
            <a:ext cx="1447800" cy="1834370"/>
            <a:chOff x="4749800" y="1454890"/>
            <a:chExt cx="1447800" cy="1529220"/>
          </a:xfrm>
        </p:grpSpPr>
        <p:cxnSp>
          <p:nvCxnSpPr>
            <p:cNvPr id="39" name="Straight Arrow Connector 38"/>
            <p:cNvCxnSpPr/>
            <p:nvPr/>
          </p:nvCxnSpPr>
          <p:spPr>
            <a:xfrm flipV="1">
              <a:off x="5181600" y="1454890"/>
              <a:ext cx="457200" cy="366852"/>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40" name="Group 2"/>
            <p:cNvGrpSpPr>
              <a:grpSpLocks/>
            </p:cNvGrpSpPr>
            <p:nvPr/>
          </p:nvGrpSpPr>
          <p:grpSpPr bwMode="auto">
            <a:xfrm>
              <a:off x="4749800" y="2753190"/>
              <a:ext cx="1447800" cy="230920"/>
              <a:chOff x="4749800" y="2753190"/>
              <a:chExt cx="1447800" cy="230920"/>
            </a:xfrm>
          </p:grpSpPr>
          <p:sp>
            <p:nvSpPr>
              <p:cNvPr id="41" name="TextBox 43"/>
              <p:cNvSpPr txBox="1">
                <a:spLocks noChangeArrowheads="1"/>
              </p:cNvSpPr>
              <p:nvPr/>
            </p:nvSpPr>
            <p:spPr bwMode="auto">
              <a:xfrm>
                <a:off x="5664200" y="2753190"/>
                <a:ext cx="533400" cy="230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Narrow"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Arial Narrow"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Arial Narrow"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9pPr>
              </a:lstStyle>
              <a:p>
                <a:pPr eaLnBrk="1" hangingPunct="1">
                  <a:spcBef>
                    <a:spcPct val="0"/>
                  </a:spcBef>
                  <a:buFontTx/>
                  <a:buNone/>
                </a:pPr>
                <a:r>
                  <a:rPr lang="en-US" altLang="en-US" sz="1200" b="1" dirty="0">
                    <a:solidFill>
                      <a:srgbClr val="000000"/>
                    </a:solidFill>
                  </a:rPr>
                  <a:t>2013</a:t>
                </a:r>
              </a:p>
            </p:txBody>
          </p:sp>
          <p:sp>
            <p:nvSpPr>
              <p:cNvPr id="42" name="TextBox 44"/>
              <p:cNvSpPr txBox="1">
                <a:spLocks noChangeArrowheads="1"/>
              </p:cNvSpPr>
              <p:nvPr/>
            </p:nvSpPr>
            <p:spPr bwMode="auto">
              <a:xfrm>
                <a:off x="4749800" y="2753190"/>
                <a:ext cx="466794" cy="230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Arial Narrow"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Arial Narrow"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Arial Narrow"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9pPr>
              </a:lstStyle>
              <a:p>
                <a:pPr eaLnBrk="1" hangingPunct="1">
                  <a:spcBef>
                    <a:spcPct val="0"/>
                  </a:spcBef>
                  <a:buFontTx/>
                  <a:buNone/>
                </a:pPr>
                <a:r>
                  <a:rPr lang="en-US" altLang="en-US" sz="1200" b="1" dirty="0">
                    <a:solidFill>
                      <a:srgbClr val="000000"/>
                    </a:solidFill>
                  </a:rPr>
                  <a:t>2008</a:t>
                </a:r>
              </a:p>
            </p:txBody>
          </p:sp>
        </p:grpSp>
      </p:grpSp>
      <p:sp>
        <p:nvSpPr>
          <p:cNvPr id="43" name="TextBox 42"/>
          <p:cNvSpPr txBox="1"/>
          <p:nvPr/>
        </p:nvSpPr>
        <p:spPr>
          <a:xfrm>
            <a:off x="4631112" y="4953405"/>
            <a:ext cx="4093300" cy="1323439"/>
          </a:xfrm>
          <a:prstGeom prst="rect">
            <a:avLst/>
          </a:prstGeom>
          <a:noFill/>
        </p:spPr>
        <p:txBody>
          <a:bodyPr wrap="none" rtlCol="0">
            <a:spAutoFit/>
          </a:bodyPr>
          <a:lstStyle/>
          <a:p>
            <a:r>
              <a:rPr lang="en-US" sz="2000" b="1" dirty="0" smtClean="0">
                <a:latin typeface="Arial Narrow" panose="020B0606020202030204" pitchFamily="34" charset="0"/>
              </a:rPr>
              <a:t>Today, the CTO is managing 116 active </a:t>
            </a:r>
            <a:br>
              <a:rPr lang="en-US" sz="2000" b="1" dirty="0" smtClean="0">
                <a:latin typeface="Arial Narrow" panose="020B0606020202030204" pitchFamily="34" charset="0"/>
              </a:rPr>
            </a:br>
            <a:r>
              <a:rPr lang="en-US" sz="2000" b="1" dirty="0" smtClean="0">
                <a:latin typeface="Arial Narrow" panose="020B0606020202030204" pitchFamily="34" charset="0"/>
              </a:rPr>
              <a:t>interventional trials at MUSC and </a:t>
            </a:r>
            <a:br>
              <a:rPr lang="en-US" sz="2000" b="1" dirty="0" smtClean="0">
                <a:latin typeface="Arial Narrow" panose="020B0606020202030204" pitchFamily="34" charset="0"/>
              </a:rPr>
            </a:br>
            <a:r>
              <a:rPr lang="en-US" sz="2000" b="1" dirty="0" smtClean="0">
                <a:latin typeface="Arial Narrow" panose="020B0606020202030204" pitchFamily="34" charset="0"/>
              </a:rPr>
              <a:t>18 trials throughout a 19-institution </a:t>
            </a:r>
            <a:br>
              <a:rPr lang="en-US" sz="2000" b="1" dirty="0" smtClean="0">
                <a:latin typeface="Arial Narrow" panose="020B0606020202030204" pitchFamily="34" charset="0"/>
              </a:rPr>
            </a:br>
            <a:r>
              <a:rPr lang="en-US" sz="2000" b="1" dirty="0" smtClean="0">
                <a:latin typeface="Arial Narrow" panose="020B0606020202030204" pitchFamily="34" charset="0"/>
              </a:rPr>
              <a:t>trials network </a:t>
            </a:r>
            <a:endParaRPr lang="en-US" sz="2000" b="1" dirty="0">
              <a:latin typeface="Arial Narrow" panose="020B0606020202030204" pitchFamily="34" charset="0"/>
            </a:endParaRPr>
          </a:p>
        </p:txBody>
      </p:sp>
      <p:sp>
        <p:nvSpPr>
          <p:cNvPr id="2" name="TextBox 1"/>
          <p:cNvSpPr txBox="1"/>
          <p:nvPr/>
        </p:nvSpPr>
        <p:spPr>
          <a:xfrm>
            <a:off x="6731000" y="3805364"/>
            <a:ext cx="660400" cy="369332"/>
          </a:xfrm>
          <a:prstGeom prst="rect">
            <a:avLst/>
          </a:prstGeom>
          <a:noFill/>
        </p:spPr>
        <p:txBody>
          <a:bodyPr wrap="square" rtlCol="0">
            <a:spAutoFit/>
          </a:bodyPr>
          <a:lstStyle/>
          <a:p>
            <a:endParaRPr lang="en-US" dirty="0"/>
          </a:p>
        </p:txBody>
      </p:sp>
      <p:sp>
        <p:nvSpPr>
          <p:cNvPr id="35" name="TextBox 43"/>
          <p:cNvSpPr txBox="1">
            <a:spLocks noChangeArrowheads="1"/>
          </p:cNvSpPr>
          <p:nvPr/>
        </p:nvSpPr>
        <p:spPr bwMode="auto">
          <a:xfrm>
            <a:off x="6858000" y="3666864"/>
            <a:ext cx="533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Narrow"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Arial Narrow"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Arial Narrow"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9pPr>
          </a:lstStyle>
          <a:p>
            <a:pPr eaLnBrk="1" hangingPunct="1">
              <a:spcBef>
                <a:spcPct val="0"/>
              </a:spcBef>
              <a:buFontTx/>
              <a:buNone/>
            </a:pPr>
            <a:r>
              <a:rPr lang="en-US" altLang="en-US" sz="1200" b="1" dirty="0" smtClean="0">
                <a:solidFill>
                  <a:srgbClr val="000000"/>
                </a:solidFill>
              </a:rPr>
              <a:t>2014</a:t>
            </a:r>
            <a:endParaRPr lang="en-US" altLang="en-US" sz="1200" b="1" dirty="0">
              <a:solidFill>
                <a:srgbClr val="000000"/>
              </a:solidFill>
            </a:endParaRPr>
          </a:p>
        </p:txBody>
      </p:sp>
      <p:cxnSp>
        <p:nvCxnSpPr>
          <p:cNvPr id="36" name="Straight Arrow Connector 35"/>
          <p:cNvCxnSpPr/>
          <p:nvPr/>
        </p:nvCxnSpPr>
        <p:spPr bwMode="auto">
          <a:xfrm>
            <a:off x="6620470" y="2122033"/>
            <a:ext cx="221059" cy="30923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8" name="Chart 7"/>
          <p:cNvGraphicFramePr/>
          <p:nvPr>
            <p:extLst>
              <p:ext uri="{D42A27DB-BD31-4B8C-83A1-F6EECF244321}">
                <p14:modId xmlns:p14="http://schemas.microsoft.com/office/powerpoint/2010/main" val="2083713651"/>
              </p:ext>
            </p:extLst>
          </p:nvPr>
        </p:nvGraphicFramePr>
        <p:xfrm>
          <a:off x="685800" y="1218598"/>
          <a:ext cx="3352800" cy="2546863"/>
        </p:xfrm>
        <a:graphic>
          <a:graphicData uri="http://schemas.openxmlformats.org/drawingml/2006/chart">
            <c:chart xmlns:c="http://schemas.openxmlformats.org/drawingml/2006/chart" xmlns:r="http://schemas.openxmlformats.org/officeDocument/2006/relationships" r:id="rId4"/>
          </a:graphicData>
        </a:graphic>
      </p:graphicFrame>
      <p:sp>
        <p:nvSpPr>
          <p:cNvPr id="44" name="TextBox 27"/>
          <p:cNvSpPr txBox="1">
            <a:spLocks noChangeArrowheads="1"/>
          </p:cNvSpPr>
          <p:nvPr/>
        </p:nvSpPr>
        <p:spPr bwMode="auto">
          <a:xfrm>
            <a:off x="1868717" y="1044843"/>
            <a:ext cx="15621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Arial Narrow"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Arial Narrow"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Arial Narrow"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9pPr>
          </a:lstStyle>
          <a:p>
            <a:pPr eaLnBrk="1" hangingPunct="1">
              <a:spcBef>
                <a:spcPct val="0"/>
              </a:spcBef>
              <a:buFontTx/>
              <a:buNone/>
            </a:pPr>
            <a:r>
              <a:rPr lang="en-US" altLang="en-US" sz="1800" b="1" dirty="0" smtClean="0">
                <a:solidFill>
                  <a:srgbClr val="000000"/>
                </a:solidFill>
              </a:rPr>
              <a:t>Phase I Trials</a:t>
            </a:r>
            <a:endParaRPr lang="en-US" altLang="en-US" sz="1800" b="1" dirty="0">
              <a:solidFill>
                <a:srgbClr val="000000"/>
              </a:solidFill>
            </a:endParaRPr>
          </a:p>
        </p:txBody>
      </p:sp>
      <p:sp>
        <p:nvSpPr>
          <p:cNvPr id="45" name="TextBox 30"/>
          <p:cNvSpPr txBox="1">
            <a:spLocks noChangeArrowheads="1"/>
          </p:cNvSpPr>
          <p:nvPr/>
        </p:nvSpPr>
        <p:spPr bwMode="auto">
          <a:xfrm>
            <a:off x="1512378" y="2241773"/>
            <a:ext cx="348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Arial Narrow"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Arial Narrow"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Arial Narrow"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9pPr>
          </a:lstStyle>
          <a:p>
            <a:pPr eaLnBrk="1" hangingPunct="1">
              <a:spcBef>
                <a:spcPct val="0"/>
              </a:spcBef>
              <a:buFontTx/>
              <a:buNone/>
            </a:pPr>
            <a:r>
              <a:rPr lang="en-US" altLang="en-US" sz="1400" b="1" dirty="0" smtClean="0">
                <a:solidFill>
                  <a:srgbClr val="000000"/>
                </a:solidFill>
              </a:rPr>
              <a:t>12</a:t>
            </a:r>
            <a:endParaRPr lang="en-US" altLang="en-US" sz="1400" b="1" dirty="0">
              <a:solidFill>
                <a:srgbClr val="000000"/>
              </a:solidFill>
            </a:endParaRPr>
          </a:p>
        </p:txBody>
      </p:sp>
      <p:sp>
        <p:nvSpPr>
          <p:cNvPr id="46" name="TextBox 30"/>
          <p:cNvSpPr txBox="1">
            <a:spLocks noChangeArrowheads="1"/>
          </p:cNvSpPr>
          <p:nvPr/>
        </p:nvSpPr>
        <p:spPr bwMode="auto">
          <a:xfrm>
            <a:off x="2421790" y="1422069"/>
            <a:ext cx="348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Arial Narrow"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Arial Narrow"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Arial Narrow"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9pPr>
          </a:lstStyle>
          <a:p>
            <a:pPr eaLnBrk="1" hangingPunct="1">
              <a:spcBef>
                <a:spcPct val="0"/>
              </a:spcBef>
              <a:buFontTx/>
              <a:buNone/>
            </a:pPr>
            <a:r>
              <a:rPr lang="en-US" altLang="en-US" sz="1400" b="1" dirty="0" smtClean="0">
                <a:solidFill>
                  <a:srgbClr val="000000"/>
                </a:solidFill>
              </a:rPr>
              <a:t>26</a:t>
            </a:r>
            <a:endParaRPr lang="en-US" altLang="en-US" sz="1400" b="1" dirty="0">
              <a:solidFill>
                <a:srgbClr val="000000"/>
              </a:solidFill>
            </a:endParaRPr>
          </a:p>
        </p:txBody>
      </p:sp>
      <p:sp>
        <p:nvSpPr>
          <p:cNvPr id="47" name="TextBox 30"/>
          <p:cNvSpPr txBox="1">
            <a:spLocks noChangeArrowheads="1"/>
          </p:cNvSpPr>
          <p:nvPr/>
        </p:nvSpPr>
        <p:spPr bwMode="auto">
          <a:xfrm>
            <a:off x="3256736" y="1400501"/>
            <a:ext cx="348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Arial Narrow"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Arial Narrow"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Arial Narrow"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Arial Narrow"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Narrow" pitchFamily="34" charset="0"/>
                <a:ea typeface="MS PGothic" pitchFamily="34" charset="-128"/>
              </a:defRPr>
            </a:lvl9pPr>
          </a:lstStyle>
          <a:p>
            <a:pPr eaLnBrk="1" hangingPunct="1">
              <a:spcBef>
                <a:spcPct val="0"/>
              </a:spcBef>
              <a:buFontTx/>
              <a:buNone/>
            </a:pPr>
            <a:r>
              <a:rPr lang="en-US" altLang="en-US" sz="1400" b="1" dirty="0" smtClean="0">
                <a:solidFill>
                  <a:srgbClr val="000000"/>
                </a:solidFill>
              </a:rPr>
              <a:t>26</a:t>
            </a:r>
            <a:endParaRPr lang="en-US" altLang="en-US" sz="1400" b="1" dirty="0">
              <a:solidFill>
                <a:srgbClr val="000000"/>
              </a:solidFill>
            </a:endParaRPr>
          </a:p>
        </p:txBody>
      </p:sp>
      <p:cxnSp>
        <p:nvCxnSpPr>
          <p:cNvPr id="48" name="Straight Arrow Connector 47"/>
          <p:cNvCxnSpPr/>
          <p:nvPr/>
        </p:nvCxnSpPr>
        <p:spPr bwMode="auto">
          <a:xfrm flipV="1">
            <a:off x="1954207" y="1789425"/>
            <a:ext cx="342910" cy="368401"/>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9" name="Chart 48"/>
          <p:cNvGraphicFramePr/>
          <p:nvPr>
            <p:extLst>
              <p:ext uri="{D42A27DB-BD31-4B8C-83A1-F6EECF244321}">
                <p14:modId xmlns:p14="http://schemas.microsoft.com/office/powerpoint/2010/main" val="3343705570"/>
              </p:ext>
            </p:extLst>
          </p:nvPr>
        </p:nvGraphicFramePr>
        <p:xfrm>
          <a:off x="794417" y="4166348"/>
          <a:ext cx="3352800" cy="2546863"/>
        </p:xfrm>
        <a:graphic>
          <a:graphicData uri="http://schemas.openxmlformats.org/drawingml/2006/chart">
            <c:chart xmlns:c="http://schemas.openxmlformats.org/drawingml/2006/chart" xmlns:r="http://schemas.openxmlformats.org/officeDocument/2006/relationships" r:id="rId5"/>
          </a:graphicData>
        </a:graphic>
      </p:graphicFrame>
      <p:cxnSp>
        <p:nvCxnSpPr>
          <p:cNvPr id="53" name="Straight Arrow Connector 52"/>
          <p:cNvCxnSpPr/>
          <p:nvPr/>
        </p:nvCxnSpPr>
        <p:spPr bwMode="auto">
          <a:xfrm>
            <a:off x="2823855" y="1729846"/>
            <a:ext cx="315183" cy="1487"/>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499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52"/>
          <p:cNvSpPr>
            <a:spLocks noChangeShapeType="1"/>
          </p:cNvSpPr>
          <p:nvPr/>
        </p:nvSpPr>
        <p:spPr bwMode="auto">
          <a:xfrm>
            <a:off x="2104571" y="4929187"/>
            <a:ext cx="0" cy="7143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493" tIns="43247" rIns="86493" bIns="43247" anchor="ctr">
            <a:spAutoFit/>
          </a:bodyPr>
          <a:lstStyle/>
          <a:p>
            <a:endParaRPr lang="en-US"/>
          </a:p>
        </p:txBody>
      </p:sp>
      <p:sp>
        <p:nvSpPr>
          <p:cNvPr id="2051" name="Line 313"/>
          <p:cNvSpPr>
            <a:spLocks noChangeShapeType="1"/>
          </p:cNvSpPr>
          <p:nvPr/>
        </p:nvSpPr>
        <p:spPr bwMode="auto">
          <a:xfrm>
            <a:off x="3410857" y="2786063"/>
            <a:ext cx="290286"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p>
            <a:endParaRPr lang="en-US"/>
          </a:p>
        </p:txBody>
      </p:sp>
      <p:grpSp>
        <p:nvGrpSpPr>
          <p:cNvPr id="16" name="Group 15"/>
          <p:cNvGrpSpPr/>
          <p:nvPr/>
        </p:nvGrpSpPr>
        <p:grpSpPr>
          <a:xfrm>
            <a:off x="422838" y="1004415"/>
            <a:ext cx="8632262" cy="5773044"/>
            <a:chOff x="422838" y="941140"/>
            <a:chExt cx="8632262" cy="5773044"/>
          </a:xfrm>
        </p:grpSpPr>
        <p:grpSp>
          <p:nvGrpSpPr>
            <p:cNvPr id="3" name="Group 2"/>
            <p:cNvGrpSpPr/>
            <p:nvPr/>
          </p:nvGrpSpPr>
          <p:grpSpPr>
            <a:xfrm>
              <a:off x="422838" y="941140"/>
              <a:ext cx="7840738" cy="5773044"/>
              <a:chOff x="-1170436" y="842836"/>
              <a:chExt cx="7840738" cy="5773044"/>
            </a:xfrm>
          </p:grpSpPr>
          <p:sp>
            <p:nvSpPr>
              <p:cNvPr id="2054" name="Line 344"/>
              <p:cNvSpPr>
                <a:spLocks noChangeShapeType="1"/>
              </p:cNvSpPr>
              <p:nvPr/>
            </p:nvSpPr>
            <p:spPr bwMode="auto">
              <a:xfrm>
                <a:off x="5476308" y="3848106"/>
                <a:ext cx="0" cy="21431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p>
                <a:endParaRPr lang="en-US"/>
              </a:p>
            </p:txBody>
          </p:sp>
          <p:grpSp>
            <p:nvGrpSpPr>
              <p:cNvPr id="2" name="Group 1"/>
              <p:cNvGrpSpPr/>
              <p:nvPr/>
            </p:nvGrpSpPr>
            <p:grpSpPr>
              <a:xfrm>
                <a:off x="-1170436" y="842836"/>
                <a:ext cx="7840738" cy="5773044"/>
                <a:chOff x="400298" y="130969"/>
                <a:chExt cx="7840738" cy="5773044"/>
              </a:xfrm>
            </p:grpSpPr>
            <p:sp>
              <p:nvSpPr>
                <p:cNvPr id="2052" name="Line 353"/>
                <p:cNvSpPr>
                  <a:spLocks noChangeShapeType="1"/>
                </p:cNvSpPr>
                <p:nvPr/>
              </p:nvSpPr>
              <p:spPr bwMode="auto">
                <a:xfrm>
                  <a:off x="4514191" y="3143250"/>
                  <a:ext cx="0" cy="21431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p>
                  <a:endParaRPr lang="en-US"/>
                </a:p>
              </p:txBody>
            </p:sp>
            <p:sp>
              <p:nvSpPr>
                <p:cNvPr id="2053" name="Line 116"/>
                <p:cNvSpPr>
                  <a:spLocks noChangeShapeType="1"/>
                </p:cNvSpPr>
                <p:nvPr/>
              </p:nvSpPr>
              <p:spPr bwMode="auto">
                <a:xfrm>
                  <a:off x="1833584" y="3143250"/>
                  <a:ext cx="5205489"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493" tIns="43247" rIns="86493" bIns="43247" anchor="ctr"/>
                <a:lstStyle/>
                <a:p>
                  <a:endParaRPr lang="en-US"/>
                </a:p>
              </p:txBody>
            </p:sp>
            <p:sp>
              <p:nvSpPr>
                <p:cNvPr id="2055" name="Line 319"/>
                <p:cNvSpPr>
                  <a:spLocks noChangeShapeType="1"/>
                </p:cNvSpPr>
                <p:nvPr/>
              </p:nvSpPr>
              <p:spPr bwMode="auto">
                <a:xfrm>
                  <a:off x="4514191" y="2143125"/>
                  <a:ext cx="0" cy="10001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p>
                  <a:endParaRPr lang="en-US"/>
                </a:p>
              </p:txBody>
            </p:sp>
            <p:sp>
              <p:nvSpPr>
                <p:cNvPr id="2056" name="Text Box 203"/>
                <p:cNvSpPr txBox="1">
                  <a:spLocks noChangeArrowheads="1"/>
                </p:cNvSpPr>
                <p:nvPr/>
              </p:nvSpPr>
              <p:spPr bwMode="auto">
                <a:xfrm>
                  <a:off x="5037666" y="2500313"/>
                  <a:ext cx="1791608" cy="42589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1100" b="1" dirty="0">
                      <a:latin typeface="Arial" charset="0"/>
                    </a:rPr>
                    <a:t>Admin </a:t>
                  </a:r>
                  <a:r>
                    <a:rPr lang="en-US" altLang="en-US" sz="1100" b="1" dirty="0" err="1">
                      <a:latin typeface="Arial" charset="0"/>
                    </a:rPr>
                    <a:t>Coord</a:t>
                  </a:r>
                  <a:r>
                    <a:rPr lang="en-US" altLang="en-US" sz="1100" b="1" dirty="0">
                      <a:latin typeface="Arial" charset="0"/>
                    </a:rPr>
                    <a:t>.</a:t>
                  </a:r>
                </a:p>
                <a:p>
                  <a:pPr algn="ctr">
                    <a:spcBef>
                      <a:spcPct val="0"/>
                    </a:spcBef>
                    <a:buFontTx/>
                    <a:buNone/>
                  </a:pPr>
                  <a:r>
                    <a:rPr lang="en-US" altLang="en-US" sz="1100" dirty="0">
                      <a:latin typeface="Arial" charset="0"/>
                    </a:rPr>
                    <a:t>1 FTE</a:t>
                  </a:r>
                </a:p>
              </p:txBody>
            </p:sp>
            <p:sp>
              <p:nvSpPr>
                <p:cNvPr id="2057" name="Text Box 24"/>
                <p:cNvSpPr txBox="1">
                  <a:spLocks noChangeArrowheads="1"/>
                </p:cNvSpPr>
                <p:nvPr/>
              </p:nvSpPr>
              <p:spPr bwMode="auto">
                <a:xfrm>
                  <a:off x="3380619" y="1714500"/>
                  <a:ext cx="2358571" cy="42589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1100" b="1" dirty="0" smtClean="0">
                      <a:latin typeface="Arial" charset="0"/>
                    </a:rPr>
                    <a:t>CTO Administrative </a:t>
                  </a:r>
                  <a:r>
                    <a:rPr lang="en-US" altLang="en-US" sz="1100" b="1" dirty="0">
                      <a:latin typeface="Arial" charset="0"/>
                    </a:rPr>
                    <a:t>Director</a:t>
                  </a:r>
                </a:p>
                <a:p>
                  <a:pPr algn="ctr">
                    <a:spcBef>
                      <a:spcPct val="0"/>
                    </a:spcBef>
                    <a:buFontTx/>
                    <a:buNone/>
                  </a:pPr>
                  <a:r>
                    <a:rPr lang="en-US" altLang="en-US" sz="1100" dirty="0">
                      <a:latin typeface="Arial" charset="0"/>
                    </a:rPr>
                    <a:t>T. Matson</a:t>
                  </a:r>
                </a:p>
              </p:txBody>
            </p:sp>
            <p:sp>
              <p:nvSpPr>
                <p:cNvPr id="2058" name="Text Box 235"/>
                <p:cNvSpPr txBox="1">
                  <a:spLocks noChangeArrowheads="1"/>
                </p:cNvSpPr>
                <p:nvPr/>
              </p:nvSpPr>
              <p:spPr bwMode="auto">
                <a:xfrm>
                  <a:off x="400298" y="3357562"/>
                  <a:ext cx="2754690" cy="194938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1100" b="1" dirty="0">
                      <a:latin typeface="Arial" charset="0"/>
                    </a:rPr>
                    <a:t>A.</a:t>
                  </a:r>
                </a:p>
                <a:p>
                  <a:pPr algn="ctr">
                    <a:spcBef>
                      <a:spcPct val="0"/>
                    </a:spcBef>
                    <a:buFontTx/>
                    <a:buNone/>
                  </a:pPr>
                  <a:endParaRPr lang="en-US" altLang="en-US" sz="1100" b="1" dirty="0">
                    <a:latin typeface="Arial" charset="0"/>
                  </a:endParaRPr>
                </a:p>
                <a:p>
                  <a:pPr algn="ctr">
                    <a:spcBef>
                      <a:spcPct val="0"/>
                    </a:spcBef>
                    <a:buFontTx/>
                    <a:buNone/>
                  </a:pPr>
                  <a:r>
                    <a:rPr lang="en-US" altLang="en-US" sz="1100" b="1" dirty="0">
                      <a:latin typeface="Arial" charset="0"/>
                    </a:rPr>
                    <a:t>Clinical Operations</a:t>
                  </a:r>
                </a:p>
                <a:p>
                  <a:pPr algn="ctr">
                    <a:spcBef>
                      <a:spcPct val="0"/>
                    </a:spcBef>
                    <a:buFontTx/>
                    <a:buNone/>
                  </a:pPr>
                  <a:endParaRPr lang="en-US" altLang="en-US" sz="1100" b="1" dirty="0">
                    <a:latin typeface="Arial" charset="0"/>
                  </a:endParaRPr>
                </a:p>
                <a:p>
                  <a:pPr algn="ctr">
                    <a:spcBef>
                      <a:spcPct val="0"/>
                    </a:spcBef>
                    <a:buFontTx/>
                    <a:buNone/>
                  </a:pPr>
                  <a:r>
                    <a:rPr lang="en-US" altLang="en-US" sz="1100" dirty="0">
                      <a:latin typeface="Arial" charset="0"/>
                    </a:rPr>
                    <a:t>Clinical </a:t>
                  </a:r>
                  <a:r>
                    <a:rPr lang="en-US" altLang="en-US" sz="1100" dirty="0" smtClean="0">
                      <a:latin typeface="Arial" charset="0"/>
                    </a:rPr>
                    <a:t>Manager</a:t>
                  </a:r>
                  <a:endParaRPr lang="en-US" altLang="en-US" sz="1100" dirty="0">
                    <a:latin typeface="Arial" charset="0"/>
                  </a:endParaRPr>
                </a:p>
                <a:p>
                  <a:pPr algn="ctr">
                    <a:spcBef>
                      <a:spcPct val="0"/>
                    </a:spcBef>
                    <a:buFontTx/>
                    <a:buNone/>
                  </a:pPr>
                  <a:r>
                    <a:rPr lang="en-US" altLang="en-US" sz="1100" dirty="0">
                      <a:latin typeface="Arial" charset="0"/>
                      <a:cs typeface="Arial" charset="0"/>
                    </a:rPr>
                    <a:t>L. Harris, RN, BSN, CCRP, </a:t>
                  </a:r>
                  <a:r>
                    <a:rPr lang="en-US" altLang="en-US" sz="1100" dirty="0" smtClean="0">
                      <a:latin typeface="Arial" charset="0"/>
                      <a:cs typeface="Arial" charset="0"/>
                    </a:rPr>
                    <a:t>OCN</a:t>
                  </a:r>
                </a:p>
                <a:p>
                  <a:pPr algn="ctr">
                    <a:spcBef>
                      <a:spcPct val="0"/>
                    </a:spcBef>
                    <a:buFontTx/>
                    <a:buNone/>
                  </a:pPr>
                  <a:endParaRPr lang="en-US" altLang="en-US" sz="1100" dirty="0">
                    <a:latin typeface="Arial" charset="0"/>
                    <a:cs typeface="Arial" charset="0"/>
                  </a:endParaRPr>
                </a:p>
                <a:p>
                  <a:pPr algn="ctr">
                    <a:spcBef>
                      <a:spcPct val="0"/>
                    </a:spcBef>
                    <a:buFontTx/>
                    <a:buNone/>
                  </a:pPr>
                  <a:r>
                    <a:rPr lang="en-US" altLang="en-US" sz="1100" dirty="0">
                      <a:latin typeface="Arial" charset="0"/>
                    </a:rPr>
                    <a:t>Administrative Manager</a:t>
                  </a:r>
                </a:p>
                <a:p>
                  <a:pPr algn="ctr">
                    <a:spcBef>
                      <a:spcPct val="0"/>
                    </a:spcBef>
                    <a:buFontTx/>
                    <a:buNone/>
                  </a:pPr>
                  <a:r>
                    <a:rPr lang="en-US" altLang="en-US" sz="1100" dirty="0">
                      <a:latin typeface="Arial" charset="0"/>
                    </a:rPr>
                    <a:t>S. Shannon, MEd, CCRC</a:t>
                  </a:r>
                </a:p>
                <a:p>
                  <a:pPr algn="ctr">
                    <a:spcBef>
                      <a:spcPct val="0"/>
                    </a:spcBef>
                    <a:buFontTx/>
                    <a:buNone/>
                  </a:pPr>
                  <a:endParaRPr lang="en-US" altLang="en-US" sz="1100" dirty="0">
                    <a:latin typeface="Arial" charset="0"/>
                  </a:endParaRPr>
                </a:p>
                <a:p>
                  <a:pPr algn="ctr">
                    <a:spcBef>
                      <a:spcPct val="0"/>
                    </a:spcBef>
                    <a:buFontTx/>
                    <a:buNone/>
                  </a:pPr>
                  <a:r>
                    <a:rPr lang="en-US" altLang="en-US" sz="1100" dirty="0">
                      <a:latin typeface="Arial" charset="0"/>
                    </a:rPr>
                    <a:t>28 FTE</a:t>
                  </a:r>
                </a:p>
              </p:txBody>
            </p:sp>
            <p:sp>
              <p:nvSpPr>
                <p:cNvPr id="2059" name="Text Box 296"/>
                <p:cNvSpPr txBox="1">
                  <a:spLocks noChangeArrowheads="1"/>
                </p:cNvSpPr>
                <p:nvPr/>
              </p:nvSpPr>
              <p:spPr bwMode="auto">
                <a:xfrm>
                  <a:off x="6387798" y="1714500"/>
                  <a:ext cx="1839988" cy="425893"/>
                </a:xfrm>
                <a:prstGeom prst="rect">
                  <a:avLst/>
                </a:prstGeom>
                <a:noFill/>
                <a:ln w="19050">
                  <a:solidFill>
                    <a:schemeClr val="tx1"/>
                  </a:solidFill>
                  <a:prstDash val="dash"/>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1100" b="1">
                      <a:latin typeface="Arial" charset="0"/>
                    </a:rPr>
                    <a:t>Clinical Trials Network</a:t>
                  </a:r>
                </a:p>
                <a:p>
                  <a:pPr algn="ctr">
                    <a:spcBef>
                      <a:spcPct val="0"/>
                    </a:spcBef>
                    <a:buFontTx/>
                    <a:buNone/>
                  </a:pPr>
                  <a:r>
                    <a:rPr lang="en-US" altLang="en-US" sz="1100">
                      <a:latin typeface="Arial" charset="0"/>
                    </a:rPr>
                    <a:t>3 FTE</a:t>
                  </a:r>
                </a:p>
              </p:txBody>
            </p:sp>
            <p:sp>
              <p:nvSpPr>
                <p:cNvPr id="2060" name="Line 343"/>
                <p:cNvSpPr>
                  <a:spLocks noChangeShapeType="1"/>
                </p:cNvSpPr>
                <p:nvPr/>
              </p:nvSpPr>
              <p:spPr bwMode="auto">
                <a:xfrm>
                  <a:off x="1833583" y="3143250"/>
                  <a:ext cx="0" cy="21431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p>
                  <a:endParaRPr lang="en-US"/>
                </a:p>
              </p:txBody>
            </p:sp>
            <p:sp>
              <p:nvSpPr>
                <p:cNvPr id="2061" name="Text Box 382"/>
                <p:cNvSpPr txBox="1">
                  <a:spLocks noChangeArrowheads="1"/>
                </p:cNvSpPr>
                <p:nvPr/>
              </p:nvSpPr>
              <p:spPr bwMode="auto">
                <a:xfrm>
                  <a:off x="2338917" y="2500313"/>
                  <a:ext cx="1697869" cy="42589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1100" b="1">
                      <a:latin typeface="Arial" charset="0"/>
                    </a:rPr>
                    <a:t>Programmer</a:t>
                  </a:r>
                </a:p>
                <a:p>
                  <a:pPr algn="ctr">
                    <a:spcBef>
                      <a:spcPct val="0"/>
                    </a:spcBef>
                    <a:buFontTx/>
                    <a:buNone/>
                  </a:pPr>
                  <a:r>
                    <a:rPr lang="en-US" altLang="en-US" sz="1100">
                      <a:latin typeface="Arial" charset="0"/>
                    </a:rPr>
                    <a:t>1 FTE</a:t>
                  </a:r>
                </a:p>
              </p:txBody>
            </p:sp>
            <p:sp>
              <p:nvSpPr>
                <p:cNvPr id="2062" name="Line 383"/>
                <p:cNvSpPr>
                  <a:spLocks noChangeShapeType="1"/>
                </p:cNvSpPr>
                <p:nvPr/>
              </p:nvSpPr>
              <p:spPr bwMode="auto">
                <a:xfrm>
                  <a:off x="4483953" y="2726531"/>
                  <a:ext cx="515559"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493" tIns="43247" rIns="86493" bIns="43247" anchor="ctr"/>
                <a:lstStyle/>
                <a:p>
                  <a:endParaRPr lang="en-US"/>
                </a:p>
              </p:txBody>
            </p:sp>
            <p:sp>
              <p:nvSpPr>
                <p:cNvPr id="2063" name="Text Box 405"/>
                <p:cNvSpPr txBox="1">
                  <a:spLocks noChangeArrowheads="1"/>
                </p:cNvSpPr>
                <p:nvPr/>
              </p:nvSpPr>
              <p:spPr bwMode="auto">
                <a:xfrm>
                  <a:off x="3380619" y="952500"/>
                  <a:ext cx="2358571" cy="42589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1100" b="1" dirty="0" smtClean="0">
                      <a:latin typeface="Arial" charset="0"/>
                    </a:rPr>
                    <a:t>CTO Medical </a:t>
                  </a:r>
                  <a:r>
                    <a:rPr lang="en-US" altLang="en-US" sz="1100" b="1" dirty="0">
                      <a:latin typeface="Arial" charset="0"/>
                    </a:rPr>
                    <a:t>Director</a:t>
                  </a:r>
                </a:p>
                <a:p>
                  <a:pPr algn="ctr">
                    <a:spcBef>
                      <a:spcPct val="0"/>
                    </a:spcBef>
                    <a:buFontTx/>
                    <a:buNone/>
                  </a:pPr>
                  <a:r>
                    <a:rPr lang="en-US" altLang="en-US" sz="1100" dirty="0">
                      <a:latin typeface="Arial" charset="0"/>
                    </a:rPr>
                    <a:t>Robert K. Stuart, MD</a:t>
                  </a:r>
                </a:p>
              </p:txBody>
            </p:sp>
            <p:sp>
              <p:nvSpPr>
                <p:cNvPr id="2064" name="Text Box 406"/>
                <p:cNvSpPr txBox="1">
                  <a:spLocks noChangeArrowheads="1"/>
                </p:cNvSpPr>
                <p:nvPr/>
              </p:nvSpPr>
              <p:spPr bwMode="auto">
                <a:xfrm>
                  <a:off x="3475512" y="3357563"/>
                  <a:ext cx="2075846" cy="147339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1100" b="1" dirty="0">
                      <a:latin typeface="Arial" charset="0"/>
                    </a:rPr>
                    <a:t>B.</a:t>
                  </a:r>
                </a:p>
                <a:p>
                  <a:pPr algn="ctr">
                    <a:spcBef>
                      <a:spcPct val="0"/>
                    </a:spcBef>
                    <a:buFontTx/>
                    <a:buNone/>
                  </a:pPr>
                  <a:endParaRPr lang="en-US" altLang="en-US" sz="1100" b="1" dirty="0">
                    <a:latin typeface="Arial" charset="0"/>
                  </a:endParaRPr>
                </a:p>
                <a:p>
                  <a:pPr algn="ctr">
                    <a:spcBef>
                      <a:spcPct val="0"/>
                    </a:spcBef>
                    <a:buFontTx/>
                    <a:buNone/>
                  </a:pPr>
                  <a:r>
                    <a:rPr lang="en-US" altLang="en-US" sz="1100" b="1" dirty="0">
                      <a:latin typeface="Arial" charset="0"/>
                    </a:rPr>
                    <a:t>Research Finance</a:t>
                  </a:r>
                </a:p>
                <a:p>
                  <a:pPr algn="ctr">
                    <a:spcBef>
                      <a:spcPct val="0"/>
                    </a:spcBef>
                    <a:buFontTx/>
                    <a:buNone/>
                  </a:pPr>
                  <a:endParaRPr lang="en-US" altLang="en-US" sz="1100" b="1" dirty="0">
                    <a:latin typeface="Arial" charset="0"/>
                  </a:endParaRPr>
                </a:p>
                <a:p>
                  <a:pPr algn="ctr">
                    <a:spcBef>
                      <a:spcPct val="0"/>
                    </a:spcBef>
                    <a:buFontTx/>
                    <a:buNone/>
                  </a:pPr>
                  <a:r>
                    <a:rPr lang="en-US" altLang="en-US" sz="1100" dirty="0" smtClean="0">
                      <a:latin typeface="Arial" charset="0"/>
                    </a:rPr>
                    <a:t>Manager</a:t>
                  </a:r>
                  <a:endParaRPr lang="en-US" altLang="en-US" sz="1100" dirty="0">
                    <a:latin typeface="Arial" charset="0"/>
                  </a:endParaRPr>
                </a:p>
                <a:p>
                  <a:pPr algn="ctr">
                    <a:spcBef>
                      <a:spcPct val="0"/>
                    </a:spcBef>
                    <a:buFontTx/>
                    <a:buNone/>
                  </a:pPr>
                  <a:r>
                    <a:rPr lang="en-US" altLang="en-US" sz="1100" dirty="0">
                      <a:latin typeface="Arial" charset="0"/>
                    </a:rPr>
                    <a:t>T. Wall, CCRP</a:t>
                  </a:r>
                </a:p>
                <a:p>
                  <a:pPr algn="ctr">
                    <a:spcBef>
                      <a:spcPct val="0"/>
                    </a:spcBef>
                    <a:buFontTx/>
                    <a:buNone/>
                  </a:pPr>
                  <a:endParaRPr lang="en-US" altLang="en-US" sz="1100" dirty="0">
                    <a:latin typeface="Arial" charset="0"/>
                  </a:endParaRPr>
                </a:p>
                <a:p>
                  <a:pPr algn="ctr">
                    <a:spcBef>
                      <a:spcPct val="0"/>
                    </a:spcBef>
                    <a:buFontTx/>
                    <a:buNone/>
                  </a:pPr>
                  <a:r>
                    <a:rPr lang="en-US" altLang="en-US" sz="1100" dirty="0">
                      <a:latin typeface="Arial" charset="0"/>
                    </a:rPr>
                    <a:t>3.5 FTE</a:t>
                  </a:r>
                </a:p>
              </p:txBody>
            </p:sp>
            <p:sp>
              <p:nvSpPr>
                <p:cNvPr id="2065" name="Text Box 407"/>
                <p:cNvSpPr txBox="1">
                  <a:spLocks noChangeArrowheads="1"/>
                </p:cNvSpPr>
                <p:nvPr/>
              </p:nvSpPr>
              <p:spPr bwMode="auto">
                <a:xfrm>
                  <a:off x="5858274" y="3357563"/>
                  <a:ext cx="2358571" cy="1644551"/>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1100" b="1" dirty="0">
                      <a:latin typeface="Arial" charset="0"/>
                    </a:rPr>
                    <a:t>C.</a:t>
                  </a:r>
                </a:p>
                <a:p>
                  <a:pPr algn="ctr">
                    <a:spcBef>
                      <a:spcPct val="0"/>
                    </a:spcBef>
                    <a:buFontTx/>
                    <a:buNone/>
                  </a:pPr>
                  <a:endParaRPr lang="en-US" altLang="en-US" sz="1100" b="1" dirty="0">
                    <a:latin typeface="Arial" charset="0"/>
                  </a:endParaRPr>
                </a:p>
                <a:p>
                  <a:pPr algn="ctr">
                    <a:spcBef>
                      <a:spcPct val="0"/>
                    </a:spcBef>
                    <a:buFontTx/>
                    <a:buNone/>
                  </a:pPr>
                  <a:r>
                    <a:rPr lang="en-US" altLang="en-US" sz="1100" b="1" dirty="0">
                      <a:latin typeface="Arial" charset="0"/>
                    </a:rPr>
                    <a:t>Regulatory and Quality Assurance</a:t>
                  </a:r>
                </a:p>
                <a:p>
                  <a:pPr algn="ctr">
                    <a:spcBef>
                      <a:spcPct val="0"/>
                    </a:spcBef>
                    <a:buFontTx/>
                    <a:buNone/>
                  </a:pPr>
                  <a:endParaRPr lang="en-US" altLang="en-US" sz="1100" b="1" dirty="0">
                    <a:latin typeface="Arial" charset="0"/>
                  </a:endParaRPr>
                </a:p>
                <a:p>
                  <a:pPr algn="ctr">
                    <a:spcBef>
                      <a:spcPct val="0"/>
                    </a:spcBef>
                    <a:buFontTx/>
                    <a:buNone/>
                  </a:pPr>
                  <a:r>
                    <a:rPr lang="en-US" altLang="en-US" sz="1100" dirty="0" smtClean="0">
                      <a:latin typeface="Arial" charset="0"/>
                    </a:rPr>
                    <a:t>Manager</a:t>
                  </a:r>
                  <a:endParaRPr lang="en-US" altLang="en-US" sz="1100" dirty="0">
                    <a:latin typeface="Arial" charset="0"/>
                  </a:endParaRPr>
                </a:p>
                <a:p>
                  <a:pPr algn="ctr">
                    <a:spcBef>
                      <a:spcPct val="0"/>
                    </a:spcBef>
                    <a:buFontTx/>
                    <a:buNone/>
                  </a:pPr>
                  <a:r>
                    <a:rPr lang="en-US" altLang="en-US" sz="1100" dirty="0">
                      <a:latin typeface="Arial" charset="0"/>
                    </a:rPr>
                    <a:t>T. Bentz, MHA, CCRP</a:t>
                  </a:r>
                </a:p>
                <a:p>
                  <a:pPr algn="ctr">
                    <a:spcBef>
                      <a:spcPct val="0"/>
                    </a:spcBef>
                    <a:buFontTx/>
                    <a:buNone/>
                  </a:pPr>
                  <a:endParaRPr lang="en-US" altLang="en-US" sz="1100" dirty="0">
                    <a:latin typeface="Arial" charset="0"/>
                  </a:endParaRPr>
                </a:p>
                <a:p>
                  <a:pPr algn="ctr">
                    <a:spcBef>
                      <a:spcPct val="0"/>
                    </a:spcBef>
                    <a:buFontTx/>
                    <a:buNone/>
                  </a:pPr>
                  <a:r>
                    <a:rPr lang="en-US" altLang="en-US" sz="1100" dirty="0">
                      <a:latin typeface="Arial" charset="0"/>
                    </a:rPr>
                    <a:t>10 FTE</a:t>
                  </a:r>
                </a:p>
              </p:txBody>
            </p:sp>
            <p:sp>
              <p:nvSpPr>
                <p:cNvPr id="2066" name="Line 410"/>
                <p:cNvSpPr>
                  <a:spLocks noChangeShapeType="1"/>
                </p:cNvSpPr>
                <p:nvPr/>
              </p:nvSpPr>
              <p:spPr bwMode="auto">
                <a:xfrm>
                  <a:off x="5751286" y="1928813"/>
                  <a:ext cx="612322" cy="893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p>
                  <a:endParaRPr lang="en-US"/>
                </a:p>
              </p:txBody>
            </p:sp>
            <p:sp>
              <p:nvSpPr>
                <p:cNvPr id="2067" name="Text Box 405"/>
                <p:cNvSpPr txBox="1">
                  <a:spLocks noChangeArrowheads="1"/>
                </p:cNvSpPr>
                <p:nvPr/>
              </p:nvSpPr>
              <p:spPr bwMode="auto">
                <a:xfrm>
                  <a:off x="2807553" y="130969"/>
                  <a:ext cx="3352800" cy="59517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6493" tIns="43247" rIns="86493" bIns="43247">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1100" b="1" dirty="0">
                      <a:latin typeface="Arial" charset="0"/>
                    </a:rPr>
                    <a:t>Associate </a:t>
                  </a:r>
                  <a:r>
                    <a:rPr lang="en-US" altLang="en-US" sz="1100" b="1" dirty="0" smtClean="0">
                      <a:latin typeface="Arial" charset="0"/>
                    </a:rPr>
                    <a:t>Director, Clinical </a:t>
                  </a:r>
                  <a:r>
                    <a:rPr lang="en-US" altLang="en-US" sz="1100" b="1" dirty="0">
                      <a:latin typeface="Arial" charset="0"/>
                    </a:rPr>
                    <a:t>Investigations</a:t>
                  </a:r>
                </a:p>
                <a:p>
                  <a:pPr algn="ctr">
                    <a:spcBef>
                      <a:spcPct val="0"/>
                    </a:spcBef>
                    <a:buFontTx/>
                    <a:buNone/>
                  </a:pPr>
                  <a:r>
                    <a:rPr lang="en-US" altLang="en-US" sz="1100" dirty="0">
                      <a:latin typeface="Arial" charset="0"/>
                    </a:rPr>
                    <a:t>Carolyn D. Britten, </a:t>
                  </a:r>
                  <a:r>
                    <a:rPr lang="en-US" altLang="en-US" sz="1100" dirty="0" smtClean="0">
                      <a:latin typeface="Arial" charset="0"/>
                    </a:rPr>
                    <a:t>MD</a:t>
                  </a:r>
                </a:p>
                <a:p>
                  <a:pPr algn="ctr">
                    <a:spcBef>
                      <a:spcPct val="0"/>
                    </a:spcBef>
                    <a:buFontTx/>
                    <a:buNone/>
                  </a:pPr>
                  <a:r>
                    <a:rPr lang="en-US" altLang="en-US" sz="1100" dirty="0" smtClean="0">
                      <a:latin typeface="Arial" charset="0"/>
                    </a:rPr>
                    <a:t>David Marshall, MD</a:t>
                  </a:r>
                  <a:endParaRPr lang="en-US" altLang="en-US" sz="1100" dirty="0">
                    <a:latin typeface="Arial" charset="0"/>
                  </a:endParaRPr>
                </a:p>
              </p:txBody>
            </p:sp>
            <p:sp>
              <p:nvSpPr>
                <p:cNvPr id="2068" name="Text Box 235"/>
                <p:cNvSpPr txBox="1">
                  <a:spLocks noChangeArrowheads="1"/>
                </p:cNvSpPr>
                <p:nvPr/>
              </p:nvSpPr>
              <p:spPr bwMode="auto">
                <a:xfrm>
                  <a:off x="5891536" y="5298282"/>
                  <a:ext cx="2349500" cy="605731"/>
                </a:xfrm>
                <a:prstGeom prst="rect">
                  <a:avLst/>
                </a:prstGeom>
                <a:noFill/>
                <a:ln w="19050">
                  <a:solidFill>
                    <a:schemeClr val="tx1"/>
                  </a:solidFill>
                  <a:prstDash val="dash"/>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1100" b="1" dirty="0">
                      <a:latin typeface="Arial" charset="0"/>
                    </a:rPr>
                    <a:t>Protocol Review &amp; Monitoring System Coordinator</a:t>
                  </a:r>
                </a:p>
                <a:p>
                  <a:pPr algn="ctr">
                    <a:spcBef>
                      <a:spcPct val="0"/>
                    </a:spcBef>
                    <a:buFontTx/>
                    <a:buNone/>
                  </a:pPr>
                  <a:r>
                    <a:rPr lang="en-US" altLang="en-US" sz="1100" dirty="0">
                      <a:latin typeface="Arial" charset="0"/>
                    </a:rPr>
                    <a:t>1.5 FTE</a:t>
                  </a:r>
                </a:p>
              </p:txBody>
            </p:sp>
            <p:sp>
              <p:nvSpPr>
                <p:cNvPr id="2069" name="Line 408"/>
                <p:cNvSpPr>
                  <a:spLocks noChangeShapeType="1"/>
                </p:cNvSpPr>
                <p:nvPr/>
              </p:nvSpPr>
              <p:spPr bwMode="auto">
                <a:xfrm>
                  <a:off x="7060239" y="5000625"/>
                  <a:ext cx="0" cy="2857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p>
                  <a:endParaRPr lang="en-US"/>
                </a:p>
              </p:txBody>
            </p:sp>
            <p:sp>
              <p:nvSpPr>
                <p:cNvPr id="2072" name="Line 383"/>
                <p:cNvSpPr>
                  <a:spLocks noChangeShapeType="1"/>
                </p:cNvSpPr>
                <p:nvPr/>
              </p:nvSpPr>
              <p:spPr bwMode="auto">
                <a:xfrm>
                  <a:off x="3998631" y="2723555"/>
                  <a:ext cx="51556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493" tIns="43247" rIns="86493" bIns="43247" anchor="ctr"/>
                <a:lstStyle/>
                <a:p>
                  <a:endParaRPr lang="en-US"/>
                </a:p>
              </p:txBody>
            </p:sp>
          </p:grpSp>
        </p:grpSp>
        <p:sp>
          <p:nvSpPr>
            <p:cNvPr id="27" name="Text Box 235"/>
            <p:cNvSpPr txBox="1">
              <a:spLocks noChangeArrowheads="1"/>
            </p:cNvSpPr>
            <p:nvPr/>
          </p:nvSpPr>
          <p:spPr bwMode="auto">
            <a:xfrm>
              <a:off x="6705600" y="1025778"/>
              <a:ext cx="2349500" cy="425893"/>
            </a:xfrm>
            <a:prstGeom prst="rect">
              <a:avLst/>
            </a:prstGeom>
            <a:noFill/>
            <a:ln w="19050">
              <a:solidFill>
                <a:schemeClr val="tx1"/>
              </a:solidFill>
              <a:prstDash val="dash"/>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1100" b="1" dirty="0" smtClean="0">
                  <a:latin typeface="Arial" charset="0"/>
                </a:rPr>
                <a:t>Clinical Research Executive Committee (CREC)</a:t>
              </a:r>
              <a:endParaRPr lang="en-US" altLang="en-US" sz="1100" b="1" dirty="0">
                <a:latin typeface="Arial" charset="0"/>
              </a:endParaRPr>
            </a:p>
          </p:txBody>
        </p:sp>
        <p:cxnSp>
          <p:nvCxnSpPr>
            <p:cNvPr id="9" name="Straight Connector 8"/>
            <p:cNvCxnSpPr>
              <a:stCxn id="2067" idx="3"/>
            </p:cNvCxnSpPr>
            <p:nvPr/>
          </p:nvCxnSpPr>
          <p:spPr>
            <a:xfrm>
              <a:off x="6182893" y="1238725"/>
              <a:ext cx="436281"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36731" y="2188564"/>
              <a:ext cx="0" cy="33610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525753" y="1536310"/>
              <a:ext cx="0" cy="2263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Title 14"/>
          <p:cNvSpPr>
            <a:spLocks noGrp="1"/>
          </p:cNvSpPr>
          <p:nvPr>
            <p:ph type="title"/>
          </p:nvPr>
        </p:nvSpPr>
        <p:spPr>
          <a:xfrm>
            <a:off x="467644" y="0"/>
            <a:ext cx="8229600" cy="1143000"/>
          </a:xfrm>
        </p:spPr>
        <p:txBody>
          <a:bodyPr/>
          <a:lstStyle/>
          <a:p>
            <a:r>
              <a:rPr lang="en-US" dirty="0" smtClean="0"/>
              <a:t>Clinical Trials Office Structure</a:t>
            </a:r>
            <a:endParaRPr lang="en-US" dirty="0"/>
          </a:p>
        </p:txBody>
      </p:sp>
    </p:spTree>
    <p:extLst>
      <p:ext uri="{BB962C8B-B14F-4D97-AF65-F5344CB8AC3E}">
        <p14:creationId xmlns:p14="http://schemas.microsoft.com/office/powerpoint/2010/main" val="1705632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81000"/>
            <a:ext cx="8229600" cy="609600"/>
          </a:xfrm>
        </p:spPr>
        <p:txBody>
          <a:bodyPr>
            <a:noAutofit/>
          </a:bodyPr>
          <a:lstStyle/>
          <a:p>
            <a:pPr algn="ctr"/>
            <a:r>
              <a:rPr lang="en-US" dirty="0" smtClean="0"/>
              <a:t>Services</a:t>
            </a:r>
            <a:endParaRPr lang="en-US" dirty="0">
              <a:solidFill>
                <a:schemeClr val="bg1"/>
              </a:solidFill>
            </a:endParaRPr>
          </a:p>
        </p:txBody>
      </p:sp>
      <p:sp>
        <p:nvSpPr>
          <p:cNvPr id="3" name="Subtitle 2"/>
          <p:cNvSpPr>
            <a:spLocks noGrp="1"/>
          </p:cNvSpPr>
          <p:nvPr>
            <p:ph type="subTitle" idx="1"/>
          </p:nvPr>
        </p:nvSpPr>
        <p:spPr>
          <a:xfrm>
            <a:off x="457200" y="1070140"/>
            <a:ext cx="8229600" cy="5483060"/>
          </a:xfrm>
        </p:spPr>
        <p:txBody>
          <a:bodyPr>
            <a:normAutofit/>
          </a:bodyPr>
          <a:lstStyle/>
          <a:p>
            <a:pPr lvl="0"/>
            <a:endParaRPr lang="en-US" sz="2200" dirty="0" smtClean="0">
              <a:solidFill>
                <a:schemeClr val="tx1"/>
              </a:solidFill>
            </a:endParaRPr>
          </a:p>
          <a:p>
            <a:pPr marL="342900" lvl="0" indent="-342900" algn="l">
              <a:buFont typeface="Wingdings" pitchFamily="2" charset="2"/>
              <a:buChar char="Ø"/>
            </a:pPr>
            <a:r>
              <a:rPr lang="en-US" sz="2200" dirty="0" smtClean="0">
                <a:solidFill>
                  <a:schemeClr val="tx1"/>
                </a:solidFill>
              </a:rPr>
              <a:t>Assist </a:t>
            </a:r>
            <a:r>
              <a:rPr lang="en-US" sz="2200" dirty="0">
                <a:solidFill>
                  <a:schemeClr val="tx1"/>
                </a:solidFill>
              </a:rPr>
              <a:t>HCC Principal Investigators in the </a:t>
            </a:r>
            <a:r>
              <a:rPr lang="en-US" sz="2200" b="1" dirty="0">
                <a:solidFill>
                  <a:schemeClr val="tx1"/>
                </a:solidFill>
              </a:rPr>
              <a:t>activation</a:t>
            </a:r>
            <a:r>
              <a:rPr lang="en-US" sz="2200" dirty="0">
                <a:solidFill>
                  <a:schemeClr val="tx1"/>
                </a:solidFill>
              </a:rPr>
              <a:t> and </a:t>
            </a:r>
            <a:r>
              <a:rPr lang="en-US" sz="2200" b="1" dirty="0">
                <a:solidFill>
                  <a:schemeClr val="tx1"/>
                </a:solidFill>
              </a:rPr>
              <a:t>administration</a:t>
            </a:r>
            <a:r>
              <a:rPr lang="en-US" sz="2200" dirty="0">
                <a:solidFill>
                  <a:schemeClr val="tx1"/>
                </a:solidFill>
              </a:rPr>
              <a:t> of studies, including the preparations and communications required for scientific, ethical, financial and operational reviews as well as ongoing support for annual regulatory reviews </a:t>
            </a:r>
          </a:p>
          <a:p>
            <a:pPr marL="342900" lvl="0" indent="-342900" algn="l">
              <a:buFont typeface="Wingdings" pitchFamily="2" charset="2"/>
              <a:buChar char="Ø"/>
            </a:pPr>
            <a:endParaRPr lang="en-US" sz="2200" dirty="0" smtClean="0">
              <a:solidFill>
                <a:schemeClr val="tx1"/>
              </a:solidFill>
            </a:endParaRPr>
          </a:p>
          <a:p>
            <a:pPr marL="342900" lvl="0" indent="-342900" algn="l">
              <a:buFont typeface="Wingdings" pitchFamily="2" charset="2"/>
              <a:buChar char="Ø"/>
            </a:pPr>
            <a:r>
              <a:rPr lang="en-US" sz="2200" dirty="0" smtClean="0">
                <a:solidFill>
                  <a:schemeClr val="tx1"/>
                </a:solidFill>
              </a:rPr>
              <a:t>Assist </a:t>
            </a:r>
            <a:r>
              <a:rPr lang="en-US" sz="2200" dirty="0">
                <a:solidFill>
                  <a:schemeClr val="tx1"/>
                </a:solidFill>
              </a:rPr>
              <a:t>clinicians in </a:t>
            </a:r>
            <a:r>
              <a:rPr lang="en-US" sz="2200" b="1" dirty="0">
                <a:solidFill>
                  <a:schemeClr val="tx1"/>
                </a:solidFill>
              </a:rPr>
              <a:t>screening</a:t>
            </a:r>
            <a:r>
              <a:rPr lang="en-US" sz="2200" dirty="0">
                <a:solidFill>
                  <a:schemeClr val="tx1"/>
                </a:solidFill>
              </a:rPr>
              <a:t> and </a:t>
            </a:r>
            <a:r>
              <a:rPr lang="en-US" sz="2200" b="1" dirty="0">
                <a:solidFill>
                  <a:schemeClr val="tx1"/>
                </a:solidFill>
              </a:rPr>
              <a:t>enrolling</a:t>
            </a:r>
            <a:r>
              <a:rPr lang="en-US" sz="2200" dirty="0">
                <a:solidFill>
                  <a:schemeClr val="tx1"/>
                </a:solidFill>
              </a:rPr>
              <a:t> patients for clinical research studies</a:t>
            </a:r>
          </a:p>
          <a:p>
            <a:pPr marL="342900" lvl="0" indent="-342900" algn="l">
              <a:buFont typeface="Wingdings" pitchFamily="2" charset="2"/>
              <a:buChar char="Ø"/>
            </a:pPr>
            <a:endParaRPr lang="en-US" sz="2200" dirty="0" smtClean="0">
              <a:solidFill>
                <a:schemeClr val="tx1"/>
              </a:solidFill>
            </a:endParaRPr>
          </a:p>
          <a:p>
            <a:pPr marL="342900" lvl="0" indent="-342900" algn="l">
              <a:buFont typeface="Wingdings" pitchFamily="2" charset="2"/>
              <a:buChar char="Ø"/>
            </a:pPr>
            <a:r>
              <a:rPr lang="en-US" sz="2200" dirty="0" smtClean="0">
                <a:solidFill>
                  <a:schemeClr val="tx1"/>
                </a:solidFill>
              </a:rPr>
              <a:t>Ensure </a:t>
            </a:r>
            <a:r>
              <a:rPr lang="en-US" sz="2200" b="1" dirty="0" smtClean="0">
                <a:solidFill>
                  <a:schemeClr val="tx1"/>
                </a:solidFill>
              </a:rPr>
              <a:t>protocol compliance </a:t>
            </a:r>
            <a:r>
              <a:rPr lang="en-US" sz="2200" dirty="0" smtClean="0">
                <a:solidFill>
                  <a:schemeClr val="tx1"/>
                </a:solidFill>
              </a:rPr>
              <a:t>by coordinating the </a:t>
            </a:r>
            <a:r>
              <a:rPr lang="en-US" sz="2200" dirty="0">
                <a:solidFill>
                  <a:schemeClr val="tx1"/>
                </a:solidFill>
              </a:rPr>
              <a:t>completion of patient-specific study requirements</a:t>
            </a:r>
          </a:p>
          <a:p>
            <a:pPr marL="342900" lvl="0" indent="-342900" algn="l">
              <a:buFont typeface="Wingdings" pitchFamily="2" charset="2"/>
              <a:buChar char="Ø"/>
            </a:pPr>
            <a:endParaRPr lang="en-US" sz="2200" dirty="0" smtClean="0">
              <a:solidFill>
                <a:schemeClr val="tx1"/>
              </a:solidFill>
            </a:endParaRPr>
          </a:p>
          <a:p>
            <a:pPr marL="342900" lvl="0" indent="-342900" algn="l">
              <a:buFont typeface="Wingdings" pitchFamily="2" charset="2"/>
              <a:buChar char="Ø"/>
            </a:pPr>
            <a:r>
              <a:rPr lang="en-US" sz="2200" dirty="0" smtClean="0">
                <a:solidFill>
                  <a:schemeClr val="tx1"/>
                </a:solidFill>
              </a:rPr>
              <a:t>Provide </a:t>
            </a:r>
            <a:r>
              <a:rPr lang="en-US" sz="2200" b="1" dirty="0">
                <a:solidFill>
                  <a:schemeClr val="tx1"/>
                </a:solidFill>
              </a:rPr>
              <a:t>data management support </a:t>
            </a:r>
            <a:r>
              <a:rPr lang="en-US" sz="2200" dirty="0">
                <a:solidFill>
                  <a:schemeClr val="tx1"/>
                </a:solidFill>
              </a:rPr>
              <a:t>for clinical research studies</a:t>
            </a:r>
          </a:p>
          <a:p>
            <a:endParaRPr lang="en-US" b="1" dirty="0">
              <a:solidFill>
                <a:schemeClr val="tx1"/>
              </a:solidFill>
            </a:endParaRPr>
          </a:p>
        </p:txBody>
      </p:sp>
    </p:spTree>
    <p:extLst>
      <p:ext uri="{BB962C8B-B14F-4D97-AF65-F5344CB8AC3E}">
        <p14:creationId xmlns:p14="http://schemas.microsoft.com/office/powerpoint/2010/main" val="585089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070140"/>
            <a:ext cx="8229600" cy="5483060"/>
          </a:xfrm>
        </p:spPr>
        <p:txBody>
          <a:bodyPr>
            <a:normAutofit lnSpcReduction="10000"/>
          </a:bodyPr>
          <a:lstStyle/>
          <a:p>
            <a:pPr lvl="0"/>
            <a:endParaRPr lang="en-US" sz="2200" dirty="0">
              <a:solidFill>
                <a:schemeClr val="tx1"/>
              </a:solidFill>
            </a:endParaRPr>
          </a:p>
          <a:p>
            <a:pPr marL="342900" lvl="0" indent="-342900">
              <a:buFont typeface="Wingdings" pitchFamily="2" charset="2"/>
              <a:buChar char="Ø"/>
            </a:pPr>
            <a:r>
              <a:rPr lang="en-US" sz="2200" dirty="0" smtClean="0">
                <a:solidFill>
                  <a:schemeClr val="tx1"/>
                </a:solidFill>
              </a:rPr>
              <a:t>Prepare and/or conduct medical </a:t>
            </a:r>
            <a:r>
              <a:rPr lang="en-US" sz="2200" dirty="0">
                <a:solidFill>
                  <a:schemeClr val="tx1"/>
                </a:solidFill>
              </a:rPr>
              <a:t>and research records for internal and external quality and compliance </a:t>
            </a:r>
            <a:r>
              <a:rPr lang="en-US" sz="2200" b="1" dirty="0" smtClean="0">
                <a:solidFill>
                  <a:schemeClr val="tx1"/>
                </a:solidFill>
              </a:rPr>
              <a:t>audits, </a:t>
            </a:r>
            <a:r>
              <a:rPr lang="en-US" sz="2200" dirty="0" smtClean="0">
                <a:solidFill>
                  <a:schemeClr val="tx1"/>
                </a:solidFill>
              </a:rPr>
              <a:t>inclusive of financial records</a:t>
            </a:r>
            <a:endParaRPr lang="en-US" sz="2200" dirty="0">
              <a:solidFill>
                <a:schemeClr val="tx1"/>
              </a:solidFill>
            </a:endParaRPr>
          </a:p>
          <a:p>
            <a:pPr marL="342900" lvl="0" indent="-342900">
              <a:buFont typeface="Wingdings" pitchFamily="2" charset="2"/>
              <a:buChar char="Ø"/>
            </a:pPr>
            <a:endParaRPr lang="en-US" sz="2200" dirty="0" smtClean="0">
              <a:solidFill>
                <a:schemeClr val="tx1"/>
              </a:solidFill>
            </a:endParaRPr>
          </a:p>
          <a:p>
            <a:pPr marL="342900" lvl="0" indent="-342900">
              <a:buFont typeface="Wingdings" pitchFamily="2" charset="2"/>
              <a:buChar char="Ø"/>
            </a:pPr>
            <a:r>
              <a:rPr lang="en-US" sz="2200" dirty="0" smtClean="0">
                <a:solidFill>
                  <a:schemeClr val="tx1"/>
                </a:solidFill>
              </a:rPr>
              <a:t>Provide </a:t>
            </a:r>
            <a:r>
              <a:rPr lang="en-US" sz="2200" b="1" dirty="0">
                <a:solidFill>
                  <a:schemeClr val="tx1"/>
                </a:solidFill>
              </a:rPr>
              <a:t>training</a:t>
            </a:r>
            <a:r>
              <a:rPr lang="en-US" sz="2200" dirty="0">
                <a:solidFill>
                  <a:schemeClr val="tx1"/>
                </a:solidFill>
              </a:rPr>
              <a:t> and </a:t>
            </a:r>
            <a:r>
              <a:rPr lang="en-US" sz="2200" b="1" dirty="0">
                <a:solidFill>
                  <a:schemeClr val="tx1"/>
                </a:solidFill>
              </a:rPr>
              <a:t>education</a:t>
            </a:r>
            <a:r>
              <a:rPr lang="en-US" sz="2200" dirty="0">
                <a:solidFill>
                  <a:schemeClr val="tx1"/>
                </a:solidFill>
              </a:rPr>
              <a:t> pertaining to the best practices in conducting clinical studies to clinical and CTO staff as well as new investigators</a:t>
            </a:r>
          </a:p>
          <a:p>
            <a:pPr marL="342900" lvl="0" indent="-342900">
              <a:buFont typeface="Wingdings" pitchFamily="2" charset="2"/>
              <a:buChar char="Ø"/>
            </a:pPr>
            <a:endParaRPr lang="en-US" sz="2200" b="1" dirty="0" smtClean="0">
              <a:solidFill>
                <a:schemeClr val="tx1"/>
              </a:solidFill>
            </a:endParaRPr>
          </a:p>
          <a:p>
            <a:pPr marL="342900" lvl="0" indent="-342900">
              <a:buFont typeface="Wingdings" pitchFamily="2" charset="2"/>
              <a:buChar char="Ø"/>
            </a:pPr>
            <a:r>
              <a:rPr lang="en-US" sz="2200" b="1" dirty="0" smtClean="0">
                <a:solidFill>
                  <a:schemeClr val="tx1"/>
                </a:solidFill>
              </a:rPr>
              <a:t>Communicate</a:t>
            </a:r>
            <a:r>
              <a:rPr lang="en-US" sz="2200" dirty="0" smtClean="0">
                <a:solidFill>
                  <a:schemeClr val="tx1"/>
                </a:solidFill>
              </a:rPr>
              <a:t> </a:t>
            </a:r>
            <a:r>
              <a:rPr lang="en-US" sz="2200" dirty="0">
                <a:solidFill>
                  <a:schemeClr val="tx1"/>
                </a:solidFill>
              </a:rPr>
              <a:t>the availability of clinical studies to HCC physicians, referring physicians and the public </a:t>
            </a:r>
          </a:p>
          <a:p>
            <a:pPr marL="342900" lvl="0" indent="-342900">
              <a:buFont typeface="Wingdings" pitchFamily="2" charset="2"/>
              <a:buChar char="Ø"/>
            </a:pPr>
            <a:endParaRPr lang="en-US" sz="2200" dirty="0" smtClean="0">
              <a:solidFill>
                <a:schemeClr val="tx1"/>
              </a:solidFill>
            </a:endParaRPr>
          </a:p>
          <a:p>
            <a:pPr marL="342900" lvl="0" indent="-342900">
              <a:buFont typeface="Wingdings" pitchFamily="2" charset="2"/>
              <a:buChar char="Ø"/>
            </a:pPr>
            <a:r>
              <a:rPr lang="en-US" sz="2200" dirty="0" smtClean="0">
                <a:solidFill>
                  <a:schemeClr val="tx1"/>
                </a:solidFill>
              </a:rPr>
              <a:t>Administer </a:t>
            </a:r>
            <a:r>
              <a:rPr lang="en-US" sz="2200" dirty="0">
                <a:solidFill>
                  <a:schemeClr val="tx1"/>
                </a:solidFill>
              </a:rPr>
              <a:t>the </a:t>
            </a:r>
            <a:r>
              <a:rPr lang="en-US" sz="2200" b="1" dirty="0">
                <a:solidFill>
                  <a:schemeClr val="tx1"/>
                </a:solidFill>
              </a:rPr>
              <a:t>HCC Clinical Trials Network</a:t>
            </a:r>
            <a:r>
              <a:rPr lang="en-US" sz="2200" dirty="0">
                <a:solidFill>
                  <a:schemeClr val="tx1"/>
                </a:solidFill>
              </a:rPr>
              <a:t>, which promotes statewide clinical trial access </a:t>
            </a:r>
            <a:r>
              <a:rPr lang="en-US" sz="2200" dirty="0" smtClean="0">
                <a:solidFill>
                  <a:schemeClr val="tx1"/>
                </a:solidFill>
              </a:rPr>
              <a:t>in addition to supporting IITs and multi-center operations</a:t>
            </a:r>
            <a:endParaRPr lang="en-US" sz="2200" dirty="0">
              <a:solidFill>
                <a:schemeClr val="tx1"/>
              </a:solidFill>
            </a:endParaRPr>
          </a:p>
          <a:p>
            <a:pPr marL="342900" indent="-342900">
              <a:buFont typeface="Wingdings" pitchFamily="2" charset="2"/>
              <a:buChar char="Ø"/>
            </a:pPr>
            <a:endParaRPr lang="en-US" b="1" dirty="0">
              <a:solidFill>
                <a:schemeClr val="tx1"/>
              </a:solidFill>
            </a:endParaRPr>
          </a:p>
        </p:txBody>
      </p:sp>
      <p:sp>
        <p:nvSpPr>
          <p:cNvPr id="7" name="Title 1"/>
          <p:cNvSpPr>
            <a:spLocks noGrp="1"/>
          </p:cNvSpPr>
          <p:nvPr>
            <p:ph type="ctrTitle"/>
          </p:nvPr>
        </p:nvSpPr>
        <p:spPr>
          <a:xfrm>
            <a:off x="457200" y="381000"/>
            <a:ext cx="8229600" cy="609600"/>
          </a:xfrm>
        </p:spPr>
        <p:txBody>
          <a:bodyPr>
            <a:noAutofit/>
          </a:bodyPr>
          <a:lstStyle/>
          <a:p>
            <a:pPr algn="ctr"/>
            <a:r>
              <a:rPr lang="en-US" dirty="0" smtClean="0"/>
              <a:t>Services</a:t>
            </a:r>
            <a:endParaRPr lang="en-US" dirty="0">
              <a:solidFill>
                <a:schemeClr val="bg1"/>
              </a:solidFill>
            </a:endParaRPr>
          </a:p>
        </p:txBody>
      </p:sp>
    </p:spTree>
    <p:extLst>
      <p:ext uri="{BB962C8B-B14F-4D97-AF65-F5344CB8AC3E}">
        <p14:creationId xmlns:p14="http://schemas.microsoft.com/office/powerpoint/2010/main" val="399970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8229600" cy="304800"/>
          </a:xfrm>
        </p:spPr>
        <p:txBody>
          <a:bodyPr>
            <a:noAutofit/>
          </a:bodyPr>
          <a:lstStyle/>
          <a:p>
            <a:pPr algn="ctr"/>
            <a:r>
              <a:rPr lang="en-US" sz="3200" b="1" dirty="0" smtClean="0">
                <a:solidFill>
                  <a:schemeClr val="bg1"/>
                </a:solidFill>
                <a:latin typeface="Arial Narrow" pitchFamily="34" charset="0"/>
              </a:rPr>
              <a:t/>
            </a:r>
            <a:br>
              <a:rPr lang="en-US" sz="3200" b="1" dirty="0" smtClean="0">
                <a:solidFill>
                  <a:schemeClr val="bg1"/>
                </a:solidFill>
                <a:latin typeface="Arial Narrow" pitchFamily="34" charset="0"/>
              </a:rPr>
            </a:br>
            <a:endParaRPr lang="en-US" sz="2000" b="1" dirty="0">
              <a:solidFill>
                <a:schemeClr val="bg1"/>
              </a:solidFill>
            </a:endParaRPr>
          </a:p>
        </p:txBody>
      </p:sp>
      <p:sp>
        <p:nvSpPr>
          <p:cNvPr id="3" name="Subtitle 2"/>
          <p:cNvSpPr>
            <a:spLocks noGrp="1"/>
          </p:cNvSpPr>
          <p:nvPr>
            <p:ph type="subTitle" idx="1"/>
          </p:nvPr>
        </p:nvSpPr>
        <p:spPr>
          <a:xfrm>
            <a:off x="457200" y="1070140"/>
            <a:ext cx="8229600" cy="5483060"/>
          </a:xfrm>
        </p:spPr>
        <p:txBody>
          <a:bodyPr>
            <a:normAutofit/>
          </a:bodyPr>
          <a:lstStyle/>
          <a:p>
            <a:pPr lvl="0"/>
            <a:endParaRPr lang="en-US" sz="2200" dirty="0">
              <a:solidFill>
                <a:schemeClr val="tx1"/>
              </a:solidFill>
            </a:endParaRPr>
          </a:p>
          <a:p>
            <a:pPr lvl="0"/>
            <a:endParaRPr lang="en-US" sz="2200" b="1" dirty="0" smtClean="0">
              <a:solidFill>
                <a:schemeClr val="tx1"/>
              </a:solidFill>
            </a:endParaRPr>
          </a:p>
        </p:txBody>
      </p:sp>
      <p:sp>
        <p:nvSpPr>
          <p:cNvPr id="4" name="TextBox 3"/>
          <p:cNvSpPr txBox="1"/>
          <p:nvPr/>
        </p:nvSpPr>
        <p:spPr>
          <a:xfrm>
            <a:off x="609600" y="1219200"/>
            <a:ext cx="8001000" cy="4154984"/>
          </a:xfrm>
          <a:prstGeom prst="rect">
            <a:avLst/>
          </a:prstGeom>
          <a:noFill/>
        </p:spPr>
        <p:txBody>
          <a:bodyPr wrap="square" rtlCol="0">
            <a:spAutoFit/>
          </a:bodyPr>
          <a:lstStyle/>
          <a:p>
            <a:pPr marL="285750" indent="-285750">
              <a:buFont typeface="Arial" pitchFamily="34" charset="0"/>
              <a:buChar char="•"/>
            </a:pPr>
            <a:r>
              <a:rPr lang="en-US" sz="2000" b="1" dirty="0" smtClean="0">
                <a:solidFill>
                  <a:prstClr val="black"/>
                </a:solidFill>
                <a:latin typeface="Arial" pitchFamily="34" charset="0"/>
                <a:cs typeface="Arial" pitchFamily="34" charset="0"/>
              </a:rPr>
              <a:t>GOAL</a:t>
            </a:r>
            <a:r>
              <a:rPr lang="en-US" sz="2000" dirty="0" smtClean="0">
                <a:solidFill>
                  <a:prstClr val="black"/>
                </a:solidFill>
                <a:latin typeface="Arial" pitchFamily="34" charset="0"/>
                <a:cs typeface="Arial" pitchFamily="34" charset="0"/>
              </a:rPr>
              <a:t>: </a:t>
            </a:r>
            <a:r>
              <a:rPr lang="en-US" sz="2000" b="1" dirty="0" smtClean="0">
                <a:solidFill>
                  <a:prstClr val="black"/>
                </a:solidFill>
                <a:latin typeface="Arial" pitchFamily="34" charset="0"/>
                <a:cs typeface="Arial" pitchFamily="34" charset="0"/>
              </a:rPr>
              <a:t>Activate studies in &lt;90 days</a:t>
            </a:r>
          </a:p>
          <a:p>
            <a:endParaRPr lang="en-US" sz="2000" dirty="0" smtClean="0">
              <a:solidFill>
                <a:prstClr val="black"/>
              </a:solidFill>
              <a:latin typeface="Arial" pitchFamily="34" charset="0"/>
              <a:cs typeface="Arial" pitchFamily="34" charset="0"/>
            </a:endParaRPr>
          </a:p>
          <a:p>
            <a:pPr marL="285750" indent="-285750">
              <a:buFont typeface="Arial" pitchFamily="34" charset="0"/>
              <a:buChar char="•"/>
            </a:pPr>
            <a:r>
              <a:rPr lang="en-US" sz="2000" dirty="0" smtClean="0">
                <a:solidFill>
                  <a:prstClr val="black"/>
                </a:solidFill>
                <a:latin typeface="Arial" pitchFamily="34" charset="0"/>
                <a:cs typeface="Arial" pitchFamily="34" charset="0"/>
              </a:rPr>
              <a:t>Day 0 is the day in which all required elements (below) are received in the Clinical Trials Office </a:t>
            </a:r>
          </a:p>
          <a:p>
            <a:pPr marL="1200150" lvl="2" indent="-285750">
              <a:buFont typeface="Courier New" pitchFamily="49" charset="0"/>
              <a:buChar char="o"/>
            </a:pPr>
            <a:r>
              <a:rPr lang="en-US" sz="1400" dirty="0" smtClean="0">
                <a:solidFill>
                  <a:prstClr val="black"/>
                </a:solidFill>
                <a:latin typeface="Arial" pitchFamily="34" charset="0"/>
                <a:cs typeface="Arial" pitchFamily="34" charset="0"/>
              </a:rPr>
              <a:t>Final protocol</a:t>
            </a:r>
          </a:p>
          <a:p>
            <a:pPr marL="1200150" lvl="2" indent="-285750">
              <a:buFont typeface="Courier New" pitchFamily="49" charset="0"/>
              <a:buChar char="o"/>
            </a:pPr>
            <a:r>
              <a:rPr lang="en-US" sz="1400" dirty="0" smtClean="0">
                <a:solidFill>
                  <a:prstClr val="black"/>
                </a:solidFill>
                <a:latin typeface="Arial" pitchFamily="34" charset="0"/>
                <a:cs typeface="Arial" pitchFamily="34" charset="0"/>
              </a:rPr>
              <a:t>Budget </a:t>
            </a:r>
            <a:r>
              <a:rPr lang="en-US" sz="1400" dirty="0">
                <a:solidFill>
                  <a:prstClr val="black"/>
                </a:solidFill>
                <a:latin typeface="Arial" pitchFamily="34" charset="0"/>
                <a:cs typeface="Arial" pitchFamily="34" charset="0"/>
              </a:rPr>
              <a:t>template</a:t>
            </a:r>
          </a:p>
          <a:p>
            <a:pPr marL="1200150" lvl="2" indent="-285750">
              <a:buFont typeface="Courier New" pitchFamily="49" charset="0"/>
              <a:buChar char="o"/>
            </a:pPr>
            <a:r>
              <a:rPr lang="en-US" sz="1400" dirty="0">
                <a:solidFill>
                  <a:prstClr val="black"/>
                </a:solidFill>
                <a:latin typeface="Arial" pitchFamily="34" charset="0"/>
                <a:cs typeface="Arial" pitchFamily="34" charset="0"/>
              </a:rPr>
              <a:t>Contract template</a:t>
            </a:r>
          </a:p>
          <a:p>
            <a:pPr marL="1200150" lvl="2" indent="-285750">
              <a:buFont typeface="Courier New" pitchFamily="49" charset="0"/>
              <a:buChar char="o"/>
            </a:pPr>
            <a:r>
              <a:rPr lang="en-US" sz="1400" dirty="0">
                <a:solidFill>
                  <a:prstClr val="black"/>
                </a:solidFill>
                <a:latin typeface="Arial" pitchFamily="34" charset="0"/>
                <a:cs typeface="Arial" pitchFamily="34" charset="0"/>
              </a:rPr>
              <a:t>Regulatory packet</a:t>
            </a:r>
          </a:p>
          <a:p>
            <a:pPr marL="1200150" lvl="2" indent="-285750">
              <a:buFont typeface="Courier New" pitchFamily="49" charset="0"/>
              <a:buChar char="o"/>
            </a:pPr>
            <a:r>
              <a:rPr lang="en-US" sz="1400" dirty="0">
                <a:solidFill>
                  <a:prstClr val="black"/>
                </a:solidFill>
                <a:latin typeface="Arial" pitchFamily="34" charset="0"/>
                <a:cs typeface="Arial" pitchFamily="34" charset="0"/>
              </a:rPr>
              <a:t>Final </a:t>
            </a:r>
            <a:r>
              <a:rPr lang="en-US" sz="1400" dirty="0" smtClean="0">
                <a:solidFill>
                  <a:prstClr val="black"/>
                </a:solidFill>
                <a:latin typeface="Arial" pitchFamily="34" charset="0"/>
                <a:cs typeface="Arial" pitchFamily="34" charset="0"/>
              </a:rPr>
              <a:t>lab/operational manual</a:t>
            </a:r>
          </a:p>
          <a:p>
            <a:pPr lvl="2"/>
            <a:endParaRPr lang="en-US" dirty="0">
              <a:solidFill>
                <a:prstClr val="black"/>
              </a:solidFill>
              <a:latin typeface="Arial" pitchFamily="34" charset="0"/>
              <a:cs typeface="Arial" pitchFamily="34" charset="0"/>
            </a:endParaRPr>
          </a:p>
          <a:p>
            <a:pPr marL="285750" indent="-285750">
              <a:buFont typeface="Arial" pitchFamily="34" charset="0"/>
              <a:buChar char="•"/>
            </a:pPr>
            <a:r>
              <a:rPr lang="en-US" sz="2000" dirty="0" smtClean="0">
                <a:solidFill>
                  <a:prstClr val="black"/>
                </a:solidFill>
                <a:latin typeface="Arial" pitchFamily="34" charset="0"/>
                <a:cs typeface="Arial" pitchFamily="34" charset="0"/>
              </a:rPr>
              <a:t>This metric is tracked via our in-house system, RAPID.</a:t>
            </a:r>
          </a:p>
          <a:p>
            <a:pPr lvl="1"/>
            <a:r>
              <a:rPr lang="en-US" dirty="0" smtClean="0">
                <a:solidFill>
                  <a:prstClr val="black"/>
                </a:solidFill>
                <a:latin typeface="Arial" pitchFamily="34" charset="0"/>
                <a:cs typeface="Arial" pitchFamily="34" charset="0"/>
              </a:rPr>
              <a:t>	</a:t>
            </a:r>
            <a:r>
              <a:rPr lang="en-US" sz="1400" dirty="0" smtClean="0">
                <a:solidFill>
                  <a:prstClr val="black"/>
                </a:solidFill>
                <a:latin typeface="Arial" pitchFamily="34" charset="0"/>
                <a:cs typeface="Arial" pitchFamily="34" charset="0"/>
              </a:rPr>
              <a:t>This database enables us to track every step during the new study start-up phase and 	allows study team members to see real time processing status.  System generates 	notifications as a task approaches the predefined timeframe as well as for those tasks 	that have extended beyond the predefined timeframe.</a:t>
            </a:r>
            <a:endParaRPr lang="en-US" sz="1600" b="1" dirty="0">
              <a:solidFill>
                <a:prstClr val="black"/>
              </a:solidFill>
            </a:endParaRPr>
          </a:p>
          <a:p>
            <a:endParaRPr lang="en-US" b="1" dirty="0">
              <a:solidFill>
                <a:prstClr val="black"/>
              </a:solidFill>
            </a:endParaRPr>
          </a:p>
        </p:txBody>
      </p:sp>
      <p:sp>
        <p:nvSpPr>
          <p:cNvPr id="7" name="Title 1"/>
          <p:cNvSpPr txBox="1">
            <a:spLocks/>
          </p:cNvSpPr>
          <p:nvPr/>
        </p:nvSpPr>
        <p:spPr>
          <a:xfrm>
            <a:off x="457200" y="381000"/>
            <a:ext cx="8229600" cy="609600"/>
          </a:xfrm>
          <a:prstGeom prst="rect">
            <a:avLst/>
          </a:prstGeom>
        </p:spPr>
        <p:txBody>
          <a:bodyPr vert="horz" lIns="91440" tIns="45720" rIns="91440" bIns="45720" rtlCol="0" anchor="b">
            <a:noAutofit/>
          </a:bodyPr>
          <a:lstStyle>
            <a:lvl1pPr>
              <a:defRPr>
                <a:latin typeface="Arial Narrow" pitchFamily="34" charset="0"/>
              </a:defRPr>
            </a:lvl1pPr>
          </a:lstStyle>
          <a:p>
            <a:pPr algn="ctr"/>
            <a:r>
              <a:rPr lang="en-US" sz="4400" kern="0" dirty="0" smtClean="0">
                <a:solidFill>
                  <a:sysClr val="windowText" lastClr="000000"/>
                </a:solidFill>
                <a:latin typeface="+mj-lt"/>
              </a:rPr>
              <a:t>Study Start-up</a:t>
            </a:r>
            <a:endParaRPr lang="en-US" sz="4400" kern="0" dirty="0">
              <a:solidFill>
                <a:schemeClr val="bg1"/>
              </a:solidFill>
              <a:latin typeface="+mj-lt"/>
            </a:endParaRPr>
          </a:p>
        </p:txBody>
      </p:sp>
    </p:spTree>
    <p:extLst>
      <p:ext uri="{BB962C8B-B14F-4D97-AF65-F5344CB8AC3E}">
        <p14:creationId xmlns:p14="http://schemas.microsoft.com/office/powerpoint/2010/main" val="3772729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1579</TotalTime>
  <Words>1562</Words>
  <Application>Microsoft Office PowerPoint</Application>
  <PresentationFormat>On-screen Show (4:3)</PresentationFormat>
  <Paragraphs>421</Paragraphs>
  <Slides>26</Slides>
  <Notes>7</Notes>
  <HiddenSlides>0</HiddenSlides>
  <MMClips>0</MMClips>
  <ScaleCrop>false</ScaleCrop>
  <HeadingPairs>
    <vt:vector size="4" baseType="variant">
      <vt:variant>
        <vt:lpstr>Theme</vt:lpstr>
      </vt:variant>
      <vt:variant>
        <vt:i4>4</vt:i4>
      </vt:variant>
      <vt:variant>
        <vt:lpstr>Slide Titles</vt:lpstr>
      </vt:variant>
      <vt:variant>
        <vt:i4>26</vt:i4>
      </vt:variant>
    </vt:vector>
  </HeadingPairs>
  <TitlesOfParts>
    <vt:vector size="30" baseType="lpstr">
      <vt:lpstr>Office Theme</vt:lpstr>
      <vt:lpstr>2_Office Theme</vt:lpstr>
      <vt:lpstr>3_Office Theme</vt:lpstr>
      <vt:lpstr>4_Office Theme</vt:lpstr>
      <vt:lpstr>Hollings Cancer Center Methods in Clinical Cancer Research Class:   CTO issues</vt:lpstr>
      <vt:lpstr>NCI Designation</vt:lpstr>
      <vt:lpstr>NCI Expectations for Clinical Trials</vt:lpstr>
      <vt:lpstr>PowerPoint Presentation</vt:lpstr>
      <vt:lpstr>PowerPoint Presentation</vt:lpstr>
      <vt:lpstr>Clinical Trials Office Structure</vt:lpstr>
      <vt:lpstr>Services</vt:lpstr>
      <vt:lpstr>Services</vt:lpstr>
      <vt:lpstr> </vt:lpstr>
      <vt:lpstr>PowerPoint Presentation</vt:lpstr>
      <vt:lpstr>Timelines: RaPID</vt:lpstr>
      <vt:lpstr>PowerPoint Presentation</vt:lpstr>
      <vt:lpstr>PowerPoint Presentation</vt:lpstr>
      <vt:lpstr>PowerPoint Presentation</vt:lpstr>
      <vt:lpstr>PowerPoint Presentation</vt:lpstr>
      <vt:lpstr>PowerPoint Presentation</vt:lpstr>
      <vt:lpstr>Satellite Clinics</vt:lpstr>
      <vt:lpstr>MD Engagement: Team Building</vt:lpstr>
      <vt:lpstr>Clinical Trials Network </vt:lpstr>
      <vt:lpstr>Trials Network</vt:lpstr>
      <vt:lpstr>Information Technology</vt:lpstr>
      <vt:lpstr>Information Technology</vt:lpstr>
      <vt:lpstr>Current Status of  Therapeutic Trial Accrual</vt:lpstr>
      <vt:lpstr>Breakdown of Therapeutic Trial Accrual by Discipline</vt:lpstr>
      <vt:lpstr>PowerPoint Presentation</vt:lpstr>
      <vt:lpstr>Discussion</vt:lpstr>
    </vt:vector>
  </TitlesOfParts>
  <Company>Medical University of South Carolina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HCC Associate Directors for Clinical Investigations</dc:title>
  <dc:creator>MUSC User</dc:creator>
  <cp:lastModifiedBy>MUSC User</cp:lastModifiedBy>
  <cp:revision>105</cp:revision>
  <dcterms:created xsi:type="dcterms:W3CDTF">2015-01-15T20:46:17Z</dcterms:created>
  <dcterms:modified xsi:type="dcterms:W3CDTF">2015-03-27T18:53:48Z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-16038270</vt:i4>
  </property>
  <property fmtid="{D5CDD505-2E9C-101B-9397-08002B2CF9AE}" pid="3" name="_NewReviewCycle">
    <vt:lpwstr/>
  </property>
  <property fmtid="{D5CDD505-2E9C-101B-9397-08002B2CF9AE}" pid="4" name="_EmailSubject">
    <vt:lpwstr>revised ppt</vt:lpwstr>
  </property>
  <property fmtid="{D5CDD505-2E9C-101B-9397-08002B2CF9AE}" pid="5" name="_AuthorEmail">
    <vt:lpwstr>harriani@musc.edu</vt:lpwstr>
  </property>
  <property fmtid="{D5CDD505-2E9C-101B-9397-08002B2CF9AE}" pid="6" name="_AuthorEmailDisplayName">
    <vt:lpwstr>Harrison, Anita Lynn</vt:lpwstr>
  </property>
  <property fmtid="{D5CDD505-2E9C-101B-9397-08002B2CF9AE}" pid="7" name="_PreviousAdHocReviewCycleID">
    <vt:i4>1050874842</vt:i4>
  </property>
</Properties>
</file>