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0"/>
  </p:notesMasterIdLst>
  <p:handoutMasterIdLst>
    <p:handoutMasterId r:id="rId61"/>
  </p:handoutMasterIdLst>
  <p:sldIdLst>
    <p:sldId id="256" r:id="rId2"/>
    <p:sldId id="258" r:id="rId3"/>
    <p:sldId id="259" r:id="rId4"/>
    <p:sldId id="260" r:id="rId5"/>
    <p:sldId id="275" r:id="rId6"/>
    <p:sldId id="261" r:id="rId7"/>
    <p:sldId id="263" r:id="rId8"/>
    <p:sldId id="264" r:id="rId9"/>
    <p:sldId id="265" r:id="rId10"/>
    <p:sldId id="262" r:id="rId11"/>
    <p:sldId id="276" r:id="rId12"/>
    <p:sldId id="266" r:id="rId13"/>
    <p:sldId id="267" r:id="rId14"/>
    <p:sldId id="268" r:id="rId15"/>
    <p:sldId id="269" r:id="rId16"/>
    <p:sldId id="270" r:id="rId17"/>
    <p:sldId id="271" r:id="rId18"/>
    <p:sldId id="281" r:id="rId19"/>
    <p:sldId id="274" r:id="rId20"/>
    <p:sldId id="277" r:id="rId21"/>
    <p:sldId id="282" r:id="rId22"/>
    <p:sldId id="283" r:id="rId23"/>
    <p:sldId id="278" r:id="rId24"/>
    <p:sldId id="310" r:id="rId25"/>
    <p:sldId id="311" r:id="rId26"/>
    <p:sldId id="312" r:id="rId27"/>
    <p:sldId id="284" r:id="rId28"/>
    <p:sldId id="285" r:id="rId29"/>
    <p:sldId id="287" r:id="rId30"/>
    <p:sldId id="257" r:id="rId31"/>
    <p:sldId id="279" r:id="rId32"/>
    <p:sldId id="288" r:id="rId33"/>
    <p:sldId id="289" r:id="rId34"/>
    <p:sldId id="290" r:id="rId35"/>
    <p:sldId id="280" r:id="rId36"/>
    <p:sldId id="314" r:id="rId37"/>
    <p:sldId id="292" r:id="rId38"/>
    <p:sldId id="313" r:id="rId39"/>
    <p:sldId id="291" r:id="rId40"/>
    <p:sldId id="293" r:id="rId41"/>
    <p:sldId id="295" r:id="rId42"/>
    <p:sldId id="296" r:id="rId43"/>
    <p:sldId id="297" r:id="rId44"/>
    <p:sldId id="298" r:id="rId45"/>
    <p:sldId id="299" r:id="rId46"/>
    <p:sldId id="300" r:id="rId47"/>
    <p:sldId id="315" r:id="rId48"/>
    <p:sldId id="301" r:id="rId49"/>
    <p:sldId id="302" r:id="rId50"/>
    <p:sldId id="303" r:id="rId51"/>
    <p:sldId id="294" r:id="rId52"/>
    <p:sldId id="304" r:id="rId53"/>
    <p:sldId id="305" r:id="rId54"/>
    <p:sldId id="306" r:id="rId55"/>
    <p:sldId id="307" r:id="rId56"/>
    <p:sldId id="308" r:id="rId57"/>
    <p:sldId id="309" r:id="rId58"/>
    <p:sldId id="316"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8555C06-55A3-4999-9BE9-72FB8AA15CDE}" type="slidenum">
              <a:rPr lang="en-US" altLang="en-US"/>
              <a:pPr/>
              <a:t>‹#›</a:t>
            </a:fld>
            <a:endParaRPr lang="en-US" altLang="en-US"/>
          </a:p>
        </p:txBody>
      </p:sp>
    </p:spTree>
    <p:extLst>
      <p:ext uri="{BB962C8B-B14F-4D97-AF65-F5344CB8AC3E}">
        <p14:creationId xmlns:p14="http://schemas.microsoft.com/office/powerpoint/2010/main" val="4274533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35AC-6C95-488F-86FB-2645A0C8FC42}" type="datetimeFigureOut">
              <a:rPr lang="en-US" smtClean="0"/>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84AE6-2C8C-4970-B64C-0B78B6AC981C}" type="slidenum">
              <a:rPr lang="en-US" smtClean="0"/>
              <a:t>‹#›</a:t>
            </a:fld>
            <a:endParaRPr lang="en-US"/>
          </a:p>
        </p:txBody>
      </p:sp>
    </p:spTree>
    <p:extLst>
      <p:ext uri="{BB962C8B-B14F-4D97-AF65-F5344CB8AC3E}">
        <p14:creationId xmlns:p14="http://schemas.microsoft.com/office/powerpoint/2010/main" val="140854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84AE6-2C8C-4970-B64C-0B78B6AC981C}" type="slidenum">
              <a:rPr lang="en-US" smtClean="0"/>
              <a:t>46</a:t>
            </a:fld>
            <a:endParaRPr lang="en-US"/>
          </a:p>
        </p:txBody>
      </p:sp>
    </p:spTree>
    <p:extLst>
      <p:ext uri="{BB962C8B-B14F-4D97-AF65-F5344CB8AC3E}">
        <p14:creationId xmlns:p14="http://schemas.microsoft.com/office/powerpoint/2010/main" val="295213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3222625" y="304800"/>
            <a:ext cx="11909425" cy="4724400"/>
            <a:chOff x="-2030" y="192"/>
            <a:chExt cx="7502" cy="2976"/>
          </a:xfrm>
        </p:grpSpPr>
        <p:sp>
          <p:nvSpPr>
            <p:cNvPr id="29699"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2970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grpSp>
      <p:sp>
        <p:nvSpPr>
          <p:cNvPr id="29702" name="Rectangle 6"/>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smtClean="0"/>
              <a:t>Click to edit Master title style</a:t>
            </a:r>
          </a:p>
        </p:txBody>
      </p:sp>
      <p:sp>
        <p:nvSpPr>
          <p:cNvPr id="2970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29704" name="Rectangle 8"/>
          <p:cNvSpPr>
            <a:spLocks noGrp="1" noChangeArrowheads="1"/>
          </p:cNvSpPr>
          <p:nvPr>
            <p:ph type="dt" sz="half" idx="2"/>
          </p:nvPr>
        </p:nvSpPr>
        <p:spPr/>
        <p:txBody>
          <a:bodyPr/>
          <a:lstStyle>
            <a:lvl1pPr>
              <a:defRPr/>
            </a:lvl1pPr>
          </a:lstStyle>
          <a:p>
            <a:endParaRPr lang="en-US" altLang="en-US"/>
          </a:p>
        </p:txBody>
      </p:sp>
      <p:sp>
        <p:nvSpPr>
          <p:cNvPr id="29705" name="Rectangle 9"/>
          <p:cNvSpPr>
            <a:spLocks noGrp="1" noChangeArrowheads="1"/>
          </p:cNvSpPr>
          <p:nvPr>
            <p:ph type="ftr" sz="quarter" idx="3"/>
          </p:nvPr>
        </p:nvSpPr>
        <p:spPr/>
        <p:txBody>
          <a:bodyPr/>
          <a:lstStyle>
            <a:lvl1pPr>
              <a:defRPr/>
            </a:lvl1pPr>
          </a:lstStyle>
          <a:p>
            <a:endParaRPr lang="en-US" altLang="en-US"/>
          </a:p>
        </p:txBody>
      </p:sp>
      <p:sp>
        <p:nvSpPr>
          <p:cNvPr id="29706" name="Rectangle 10"/>
          <p:cNvSpPr>
            <a:spLocks noGrp="1" noChangeArrowheads="1"/>
          </p:cNvSpPr>
          <p:nvPr>
            <p:ph type="sldNum" sz="quarter" idx="4"/>
          </p:nvPr>
        </p:nvSpPr>
        <p:spPr/>
        <p:txBody>
          <a:bodyPr/>
          <a:lstStyle>
            <a:lvl1pPr>
              <a:defRPr/>
            </a:lvl1pPr>
          </a:lstStyle>
          <a:p>
            <a:fld id="{702B0D02-1572-44C1-AC80-4153DE66E2A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04399C-3291-4AE3-91B6-FC9ACF84274E}" type="slidenum">
              <a:rPr lang="en-US" altLang="en-US"/>
              <a:pPr/>
              <a:t>‹#›</a:t>
            </a:fld>
            <a:endParaRPr lang="en-US" altLang="en-US"/>
          </a:p>
        </p:txBody>
      </p:sp>
    </p:spTree>
    <p:extLst>
      <p:ext uri="{BB962C8B-B14F-4D97-AF65-F5344CB8AC3E}">
        <p14:creationId xmlns:p14="http://schemas.microsoft.com/office/powerpoint/2010/main" val="294180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CA0152-E4F4-488A-B8C3-2E48543114D4}" type="slidenum">
              <a:rPr lang="en-US" altLang="en-US"/>
              <a:pPr/>
              <a:t>‹#›</a:t>
            </a:fld>
            <a:endParaRPr lang="en-US" altLang="en-US"/>
          </a:p>
        </p:txBody>
      </p:sp>
    </p:spTree>
    <p:extLst>
      <p:ext uri="{BB962C8B-B14F-4D97-AF65-F5344CB8AC3E}">
        <p14:creationId xmlns:p14="http://schemas.microsoft.com/office/powerpoint/2010/main" val="20767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DFD7AB3-67DC-4D87-BB20-91CA7A22E7BC}" type="slidenum">
              <a:rPr lang="en-US" altLang="en-US"/>
              <a:pPr/>
              <a:t>‹#›</a:t>
            </a:fld>
            <a:endParaRPr lang="en-US" altLang="en-US"/>
          </a:p>
        </p:txBody>
      </p:sp>
    </p:spTree>
    <p:extLst>
      <p:ext uri="{BB962C8B-B14F-4D97-AF65-F5344CB8AC3E}">
        <p14:creationId xmlns:p14="http://schemas.microsoft.com/office/powerpoint/2010/main" val="105564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D1BA7C-2B6C-4A8B-8484-0A171AEAB1DE}" type="slidenum">
              <a:rPr lang="en-US" altLang="en-US"/>
              <a:pPr/>
              <a:t>‹#›</a:t>
            </a:fld>
            <a:endParaRPr lang="en-US" altLang="en-US"/>
          </a:p>
        </p:txBody>
      </p:sp>
    </p:spTree>
    <p:extLst>
      <p:ext uri="{BB962C8B-B14F-4D97-AF65-F5344CB8AC3E}">
        <p14:creationId xmlns:p14="http://schemas.microsoft.com/office/powerpoint/2010/main" val="2480710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B90920-0DF5-4867-A60A-5115FBDF6037}" type="slidenum">
              <a:rPr lang="en-US" altLang="en-US"/>
              <a:pPr/>
              <a:t>‹#›</a:t>
            </a:fld>
            <a:endParaRPr lang="en-US" altLang="en-US"/>
          </a:p>
        </p:txBody>
      </p:sp>
    </p:spTree>
    <p:extLst>
      <p:ext uri="{BB962C8B-B14F-4D97-AF65-F5344CB8AC3E}">
        <p14:creationId xmlns:p14="http://schemas.microsoft.com/office/powerpoint/2010/main" val="189386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74AA71-3341-422E-9218-882BD6209E07}" type="slidenum">
              <a:rPr lang="en-US" altLang="en-US"/>
              <a:pPr/>
              <a:t>‹#›</a:t>
            </a:fld>
            <a:endParaRPr lang="en-US" altLang="en-US"/>
          </a:p>
        </p:txBody>
      </p:sp>
    </p:spTree>
    <p:extLst>
      <p:ext uri="{BB962C8B-B14F-4D97-AF65-F5344CB8AC3E}">
        <p14:creationId xmlns:p14="http://schemas.microsoft.com/office/powerpoint/2010/main" val="21374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AFE8778-C46A-4FF0-994B-9594894C7572}" type="slidenum">
              <a:rPr lang="en-US" altLang="en-US"/>
              <a:pPr/>
              <a:t>‹#›</a:t>
            </a:fld>
            <a:endParaRPr lang="en-US" altLang="en-US"/>
          </a:p>
        </p:txBody>
      </p:sp>
    </p:spTree>
    <p:extLst>
      <p:ext uri="{BB962C8B-B14F-4D97-AF65-F5344CB8AC3E}">
        <p14:creationId xmlns:p14="http://schemas.microsoft.com/office/powerpoint/2010/main" val="138951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5A39189-C232-4A9C-87E7-20C466E35B22}" type="slidenum">
              <a:rPr lang="en-US" altLang="en-US"/>
              <a:pPr/>
              <a:t>‹#›</a:t>
            </a:fld>
            <a:endParaRPr lang="en-US" altLang="en-US"/>
          </a:p>
        </p:txBody>
      </p:sp>
    </p:spTree>
    <p:extLst>
      <p:ext uri="{BB962C8B-B14F-4D97-AF65-F5344CB8AC3E}">
        <p14:creationId xmlns:p14="http://schemas.microsoft.com/office/powerpoint/2010/main" val="216019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FF2E4C-B772-443E-B691-3EAC198DDD61}" type="slidenum">
              <a:rPr lang="en-US" altLang="en-US"/>
              <a:pPr/>
              <a:t>‹#›</a:t>
            </a:fld>
            <a:endParaRPr lang="en-US" altLang="en-US"/>
          </a:p>
        </p:txBody>
      </p:sp>
    </p:spTree>
    <p:extLst>
      <p:ext uri="{BB962C8B-B14F-4D97-AF65-F5344CB8AC3E}">
        <p14:creationId xmlns:p14="http://schemas.microsoft.com/office/powerpoint/2010/main" val="79606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D808FA-1DE5-4582-A110-080F1198DE2D}" type="slidenum">
              <a:rPr lang="en-US" altLang="en-US"/>
              <a:pPr/>
              <a:t>‹#›</a:t>
            </a:fld>
            <a:endParaRPr lang="en-US" altLang="en-US"/>
          </a:p>
        </p:txBody>
      </p:sp>
    </p:spTree>
    <p:extLst>
      <p:ext uri="{BB962C8B-B14F-4D97-AF65-F5344CB8AC3E}">
        <p14:creationId xmlns:p14="http://schemas.microsoft.com/office/powerpoint/2010/main" val="313884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E1583F-7D1F-427B-8CC9-05842817088D}" type="slidenum">
              <a:rPr lang="en-US" altLang="en-US"/>
              <a:pPr/>
              <a:t>‹#›</a:t>
            </a:fld>
            <a:endParaRPr lang="en-US" altLang="en-US"/>
          </a:p>
        </p:txBody>
      </p:sp>
    </p:spTree>
    <p:extLst>
      <p:ext uri="{BB962C8B-B14F-4D97-AF65-F5344CB8AC3E}">
        <p14:creationId xmlns:p14="http://schemas.microsoft.com/office/powerpoint/2010/main" val="189824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3238500" y="0"/>
            <a:ext cx="11925300" cy="3810000"/>
            <a:chOff x="-2040" y="0"/>
            <a:chExt cx="7512" cy="2400"/>
          </a:xfrm>
        </p:grpSpPr>
        <p:sp>
          <p:nvSpPr>
            <p:cNvPr id="2867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2867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
          <p:nvSpPr>
            <p:cNvPr id="28677"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678"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8679"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80"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8681"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28682"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D77C02B-332F-44CE-97DE-8F1147375D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jco.org/content/vol20/issue19/images/large/13ff1.jpe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jco.org/content/vol20/issue19/images/large/13ff1.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3038" y="1138238"/>
            <a:ext cx="7239000" cy="1123950"/>
          </a:xfrm>
        </p:spPr>
        <p:txBody>
          <a:bodyPr/>
          <a:lstStyle/>
          <a:p>
            <a:pPr algn="ctr"/>
            <a:r>
              <a:rPr lang="en-US" altLang="en-US" dirty="0"/>
              <a:t>Observational </a:t>
            </a:r>
            <a:r>
              <a:rPr lang="en-US" altLang="en-US" dirty="0" smtClean="0"/>
              <a:t>Studies</a:t>
            </a:r>
            <a:endParaRPr lang="en-US" altLang="en-US" dirty="0"/>
          </a:p>
        </p:txBody>
      </p:sp>
      <p:sp>
        <p:nvSpPr>
          <p:cNvPr id="2051" name="Rectangle 3"/>
          <p:cNvSpPr>
            <a:spLocks noGrp="1" noChangeArrowheads="1"/>
          </p:cNvSpPr>
          <p:nvPr>
            <p:ph type="subTitle" idx="1"/>
          </p:nvPr>
        </p:nvSpPr>
        <p:spPr/>
        <p:txBody>
          <a:bodyPr/>
          <a:lstStyle/>
          <a:p>
            <a:pPr algn="ctr"/>
            <a:r>
              <a:rPr lang="en-US" altLang="en-US" dirty="0" smtClean="0"/>
              <a:t>Methods in Clinical Cancer Research</a:t>
            </a:r>
          </a:p>
          <a:p>
            <a:pPr algn="ctr"/>
            <a:r>
              <a:rPr lang="en-US" altLang="en-US" dirty="0" smtClean="0"/>
              <a:t>March 17, 2015</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838200"/>
            <a:ext cx="7772400" cy="685800"/>
          </a:xfrm>
        </p:spPr>
        <p:txBody>
          <a:bodyPr/>
          <a:lstStyle/>
          <a:p>
            <a:r>
              <a:rPr lang="en-US" altLang="en-US" sz="2800" dirty="0"/>
              <a:t>Pros &amp; </a:t>
            </a:r>
            <a:r>
              <a:rPr lang="en-US" altLang="en-US" sz="2800" dirty="0" smtClean="0"/>
              <a:t>Cons: </a:t>
            </a:r>
            <a:br>
              <a:rPr lang="en-US" altLang="en-US" sz="2800" dirty="0" smtClean="0"/>
            </a:br>
            <a:r>
              <a:rPr lang="en-US" altLang="en-US" sz="2800" dirty="0" smtClean="0"/>
              <a:t>Prospective cohort vs. case-control</a:t>
            </a:r>
            <a:endParaRPr lang="en-US" altLang="en-US" sz="2800" dirty="0"/>
          </a:p>
        </p:txBody>
      </p:sp>
      <p:sp>
        <p:nvSpPr>
          <p:cNvPr id="9219" name="Rectangle 3"/>
          <p:cNvSpPr>
            <a:spLocks noGrp="1" noChangeArrowheads="1"/>
          </p:cNvSpPr>
          <p:nvPr>
            <p:ph type="body" sz="half" idx="1"/>
          </p:nvPr>
        </p:nvSpPr>
        <p:spPr>
          <a:xfrm>
            <a:off x="533400" y="1752600"/>
            <a:ext cx="4191000" cy="3276600"/>
          </a:xfrm>
        </p:spPr>
        <p:txBody>
          <a:bodyPr/>
          <a:lstStyle/>
          <a:p>
            <a:r>
              <a:rPr lang="en-US" altLang="en-US" sz="2100"/>
              <a:t>Cohort studies are expensive</a:t>
            </a:r>
          </a:p>
          <a:p>
            <a:r>
              <a:rPr lang="en-US" altLang="en-US" sz="2100"/>
              <a:t>Cohort studies can (usually) measure exposure precisely</a:t>
            </a:r>
          </a:p>
          <a:p>
            <a:r>
              <a:rPr lang="en-US" altLang="en-US" sz="2100"/>
              <a:t>In cohort studies, disease prevalence can be measured</a:t>
            </a:r>
          </a:p>
          <a:p>
            <a:r>
              <a:rPr lang="en-US" altLang="en-US" sz="2100"/>
              <a:t>Cohort studies are impractical for study of rare disease.</a:t>
            </a:r>
          </a:p>
          <a:p>
            <a:r>
              <a:rPr lang="en-US" altLang="en-US" sz="2100"/>
              <a:t>Can assess temporal relationship</a:t>
            </a:r>
          </a:p>
          <a:p>
            <a:endParaRPr lang="en-US" altLang="en-US" sz="2100"/>
          </a:p>
          <a:p>
            <a:endParaRPr lang="en-US" altLang="en-US" sz="2100"/>
          </a:p>
        </p:txBody>
      </p:sp>
      <p:sp>
        <p:nvSpPr>
          <p:cNvPr id="9220" name="Rectangle 4"/>
          <p:cNvSpPr>
            <a:spLocks noGrp="1" noChangeArrowheads="1"/>
          </p:cNvSpPr>
          <p:nvPr>
            <p:ph type="body" sz="half" idx="2"/>
          </p:nvPr>
        </p:nvSpPr>
        <p:spPr>
          <a:xfrm>
            <a:off x="4495800" y="1752600"/>
            <a:ext cx="4648200" cy="3200400"/>
          </a:xfrm>
        </p:spPr>
        <p:txBody>
          <a:bodyPr/>
          <a:lstStyle/>
          <a:p>
            <a:r>
              <a:rPr lang="en-US" altLang="en-US" sz="2100" dirty="0"/>
              <a:t>Case control studies are cheap</a:t>
            </a:r>
          </a:p>
          <a:p>
            <a:endParaRPr lang="en-US" altLang="en-US" sz="2100" dirty="0"/>
          </a:p>
          <a:p>
            <a:r>
              <a:rPr lang="en-US" altLang="en-US" sz="2100" dirty="0"/>
              <a:t>Case control studies tend to rely on </a:t>
            </a:r>
            <a:r>
              <a:rPr lang="en-US" altLang="en-US" sz="2100" b="1" dirty="0"/>
              <a:t>recall</a:t>
            </a:r>
            <a:r>
              <a:rPr lang="en-US" altLang="en-US" sz="2100" dirty="0"/>
              <a:t> for exposure measure</a:t>
            </a:r>
          </a:p>
          <a:p>
            <a:r>
              <a:rPr lang="en-US" altLang="en-US" sz="2100" dirty="0"/>
              <a:t>Case control studies don’t allow for measurement of disease prevalence</a:t>
            </a:r>
          </a:p>
          <a:p>
            <a:r>
              <a:rPr lang="en-US" altLang="en-US" sz="2100" dirty="0"/>
              <a:t>Case control studies are efficient in rare diseases</a:t>
            </a:r>
          </a:p>
          <a:p>
            <a:endParaRPr lang="en-US" altLang="en-US" sz="2100" dirty="0"/>
          </a:p>
          <a:p>
            <a:r>
              <a:rPr lang="en-US" altLang="en-US" sz="2100" dirty="0"/>
              <a:t>Can’t always assess temporal relationship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Case-Control and Cohort</a:t>
            </a:r>
          </a:p>
        </p:txBody>
      </p:sp>
      <p:sp>
        <p:nvSpPr>
          <p:cNvPr id="32772" name="Text Box 4"/>
          <p:cNvSpPr txBox="1">
            <a:spLocks noChangeArrowheads="1"/>
          </p:cNvSpPr>
          <p:nvPr>
            <p:ph type="body" idx="1"/>
          </p:nvPr>
        </p:nvSpPr>
        <p:spPr>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a:lnSpc>
                <a:spcPct val="90000"/>
              </a:lnSpc>
            </a:pPr>
            <a:r>
              <a:rPr lang="en-US" altLang="en-US" dirty="0"/>
              <a:t>In both, inferences can be biased due to confounders</a:t>
            </a:r>
          </a:p>
          <a:p>
            <a:pPr>
              <a:lnSpc>
                <a:spcPct val="90000"/>
              </a:lnSpc>
            </a:pPr>
            <a:r>
              <a:rPr lang="en-US" altLang="en-US" dirty="0"/>
              <a:t>Confounding would be protected against </a:t>
            </a:r>
            <a:r>
              <a:rPr lang="en-US" altLang="en-US" i="1" dirty="0"/>
              <a:t>if we could </a:t>
            </a:r>
            <a:r>
              <a:rPr lang="en-US" altLang="en-US" i="1" dirty="0" smtClean="0"/>
              <a:t>randomize</a:t>
            </a:r>
            <a:endParaRPr lang="en-US" altLang="en-US" i="1" dirty="0"/>
          </a:p>
          <a:p>
            <a:pPr>
              <a:lnSpc>
                <a:spcPct val="90000"/>
              </a:lnSpc>
            </a:pPr>
            <a:r>
              <a:rPr lang="en-US" altLang="en-US" dirty="0"/>
              <a:t>Both allow for inference when randomized clinical trial would be </a:t>
            </a:r>
            <a:r>
              <a:rPr lang="en-US" altLang="en-US" b="1" dirty="0"/>
              <a:t>unethical</a:t>
            </a:r>
          </a:p>
          <a:p>
            <a:pPr lvl="1">
              <a:lnSpc>
                <a:spcPct val="90000"/>
              </a:lnSpc>
            </a:pPr>
            <a:r>
              <a:rPr lang="en-US" altLang="en-US" dirty="0"/>
              <a:t>Smoking?</a:t>
            </a:r>
          </a:p>
          <a:p>
            <a:pPr lvl="1">
              <a:lnSpc>
                <a:spcPct val="90000"/>
              </a:lnSpc>
            </a:pPr>
            <a:r>
              <a:rPr lang="en-US" altLang="en-US" dirty="0"/>
              <a:t>Sun exposure?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Measuring Risk	</a:t>
            </a:r>
          </a:p>
        </p:txBody>
      </p:sp>
      <p:sp>
        <p:nvSpPr>
          <p:cNvPr id="14339" name="Rectangle 3"/>
          <p:cNvSpPr>
            <a:spLocks noGrp="1" noChangeArrowheads="1"/>
          </p:cNvSpPr>
          <p:nvPr>
            <p:ph type="body" idx="1"/>
          </p:nvPr>
        </p:nvSpPr>
        <p:spPr/>
        <p:txBody>
          <a:bodyPr/>
          <a:lstStyle/>
          <a:p>
            <a:r>
              <a:rPr lang="en-US" altLang="en-US"/>
              <a:t>Cohort Study:  </a:t>
            </a:r>
          </a:p>
          <a:p>
            <a:pPr lvl="1">
              <a:buClr>
                <a:schemeClr val="tx1"/>
              </a:buClr>
              <a:buFont typeface="Wingdings" pitchFamily="2" charset="2"/>
              <a:buNone/>
            </a:pPr>
            <a:r>
              <a:rPr lang="en-US" altLang="en-US"/>
              <a:t>What is the probability of getting diseased if you are exposed as compared to unexposed?</a:t>
            </a:r>
          </a:p>
          <a:p>
            <a:endParaRPr lang="en-US" altLang="en-US"/>
          </a:p>
          <a:p>
            <a:r>
              <a:rPr lang="en-US" altLang="en-US"/>
              <a:t>Case-Control Study:</a:t>
            </a:r>
          </a:p>
          <a:p>
            <a:pPr lvl="1">
              <a:buClr>
                <a:schemeClr val="tx1"/>
              </a:buClr>
              <a:buFont typeface="Wingdings" pitchFamily="2" charset="2"/>
              <a:buNone/>
            </a:pPr>
            <a:r>
              <a:rPr lang="en-US" altLang="en-US"/>
              <a:t>What is the probability of having been exposed if you have the disease compared to not having the disease?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lstStyle/>
          <a:p>
            <a:r>
              <a:rPr lang="en-US" altLang="en-US"/>
              <a:t>Risk in Cohort Studies</a:t>
            </a:r>
          </a:p>
        </p:txBody>
      </p:sp>
      <p:sp>
        <p:nvSpPr>
          <p:cNvPr id="15363" name="Rectangle 3"/>
          <p:cNvSpPr>
            <a:spLocks noGrp="1" noChangeArrowheads="1"/>
          </p:cNvSpPr>
          <p:nvPr>
            <p:ph type="body" idx="4294967295"/>
          </p:nvPr>
        </p:nvSpPr>
        <p:spPr>
          <a:xfrm>
            <a:off x="457200" y="1295400"/>
            <a:ext cx="7315200" cy="4114800"/>
          </a:xfrm>
        </p:spPr>
        <p:txBody>
          <a:bodyPr/>
          <a:lstStyle/>
          <a:p>
            <a:endParaRPr lang="en-US" altLang="en-US" dirty="0"/>
          </a:p>
          <a:p>
            <a:endParaRPr lang="en-US" altLang="en-US" dirty="0"/>
          </a:p>
          <a:p>
            <a:endParaRPr lang="en-US" altLang="en-US" dirty="0"/>
          </a:p>
          <a:p>
            <a:endParaRPr lang="en-US" altLang="en-US" dirty="0"/>
          </a:p>
          <a:p>
            <a:r>
              <a:rPr lang="en-US" altLang="en-US" dirty="0"/>
              <a:t>Relative Risk (RR):</a:t>
            </a:r>
          </a:p>
          <a:p>
            <a:endParaRPr lang="en-US" altLang="en-US" dirty="0"/>
          </a:p>
          <a:p>
            <a:endParaRPr lang="en-US" altLang="en-US" dirty="0"/>
          </a:p>
          <a:p>
            <a:endParaRPr lang="en-US" altLang="en-US" dirty="0"/>
          </a:p>
          <a:p>
            <a:endParaRPr lang="en-US" altLang="en-US" dirty="0"/>
          </a:p>
          <a:p>
            <a:endParaRPr lang="en-US" altLang="en-US" dirty="0"/>
          </a:p>
        </p:txBody>
      </p:sp>
      <p:graphicFrame>
        <p:nvGraphicFramePr>
          <p:cNvPr id="15364" name="Object 4"/>
          <p:cNvGraphicFramePr>
            <a:graphicFrameLocks noChangeAspect="1"/>
          </p:cNvGraphicFramePr>
          <p:nvPr/>
        </p:nvGraphicFramePr>
        <p:xfrm>
          <a:off x="1981200" y="4495800"/>
          <a:ext cx="5334000" cy="1622425"/>
        </p:xfrm>
        <a:graphic>
          <a:graphicData uri="http://schemas.openxmlformats.org/presentationml/2006/ole">
            <mc:AlternateContent xmlns:mc="http://schemas.openxmlformats.org/markup-compatibility/2006">
              <mc:Choice xmlns:v="urn:schemas-microsoft-com:vml" Requires="v">
                <p:oleObj spid="_x0000_s15381" name="Equation" r:id="rId3" imgW="2831760" imgH="863280" progId="Equation.COEE2">
                  <p:embed/>
                </p:oleObj>
              </mc:Choice>
              <mc:Fallback>
                <p:oleObj name="Equation" r:id="rId3" imgW="2831760" imgH="863280" progId="Equation.COEE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95800"/>
                        <a:ext cx="5334000" cy="16224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ph type="tbl" idx="1"/>
          </p:nvPr>
        </p:nvGraphicFramePr>
        <p:xfrm>
          <a:off x="990600" y="1676400"/>
          <a:ext cx="7354888" cy="1636713"/>
        </p:xfrm>
        <a:graphic>
          <a:graphicData uri="http://schemas.openxmlformats.org/presentationml/2006/ole">
            <mc:AlternateContent xmlns:mc="http://schemas.openxmlformats.org/markup-compatibility/2006">
              <mc:Choice xmlns:v="urn:schemas-microsoft-com:vml" Requires="v">
                <p:oleObj spid="_x0000_s15382" name="Document" r:id="rId5" imgW="7759080" imgH="1727280" progId="Word.Document.8">
                  <p:embed/>
                </p:oleObj>
              </mc:Choice>
              <mc:Fallback>
                <p:oleObj name="Document" r:id="rId5" imgW="7759080" imgH="172728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676400"/>
                        <a:ext cx="7354888" cy="1636713"/>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a:t>Risk in Cohort Studies</a:t>
            </a:r>
          </a:p>
        </p:txBody>
      </p:sp>
      <p:sp>
        <p:nvSpPr>
          <p:cNvPr id="17411" name="Rectangle 3"/>
          <p:cNvSpPr>
            <a:spLocks noGrp="1" noChangeArrowheads="1"/>
          </p:cNvSpPr>
          <p:nvPr>
            <p:ph type="body" idx="4294967295"/>
          </p:nvPr>
        </p:nvSpPr>
        <p:spPr>
          <a:xfrm>
            <a:off x="0" y="1295400"/>
            <a:ext cx="7772400" cy="4114800"/>
          </a:xfrm>
        </p:spPr>
        <p:txBody>
          <a:bodyPr/>
          <a:lstStyle/>
          <a:p>
            <a:endParaRPr lang="en-US" altLang="en-US"/>
          </a:p>
          <a:p>
            <a:endParaRPr lang="en-US" altLang="en-US"/>
          </a:p>
          <a:p>
            <a:endParaRPr lang="en-US" altLang="en-US"/>
          </a:p>
          <a:p>
            <a:endParaRPr lang="en-US" altLang="en-US"/>
          </a:p>
          <a:p>
            <a:r>
              <a:rPr lang="en-US" altLang="en-US"/>
              <a:t>Odds Ratio (OR):</a:t>
            </a:r>
          </a:p>
          <a:p>
            <a:endParaRPr lang="en-US" altLang="en-US"/>
          </a:p>
          <a:p>
            <a:endParaRPr lang="en-US" altLang="en-US"/>
          </a:p>
          <a:p>
            <a:endParaRPr lang="en-US" altLang="en-US"/>
          </a:p>
          <a:p>
            <a:endParaRPr lang="en-US" altLang="en-US"/>
          </a:p>
          <a:p>
            <a:endParaRPr lang="en-US" altLang="en-US"/>
          </a:p>
        </p:txBody>
      </p:sp>
      <p:graphicFrame>
        <p:nvGraphicFramePr>
          <p:cNvPr id="17412" name="Object 4"/>
          <p:cNvGraphicFramePr>
            <a:graphicFrameLocks noChangeAspect="1"/>
          </p:cNvGraphicFramePr>
          <p:nvPr/>
        </p:nvGraphicFramePr>
        <p:xfrm>
          <a:off x="533400" y="4038600"/>
          <a:ext cx="8245475" cy="2465388"/>
        </p:xfrm>
        <a:graphic>
          <a:graphicData uri="http://schemas.openxmlformats.org/presentationml/2006/ole">
            <mc:AlternateContent xmlns:mc="http://schemas.openxmlformats.org/markup-compatibility/2006">
              <mc:Choice xmlns:v="urn:schemas-microsoft-com:vml" Requires="v">
                <p:oleObj spid="_x0000_s17426" name="Equation" r:id="rId3" imgW="5600520" imgH="1676160" progId="Equation.COEE2">
                  <p:embed/>
                </p:oleObj>
              </mc:Choice>
              <mc:Fallback>
                <p:oleObj name="Equation" r:id="rId3" imgW="5600520" imgH="1676160" progId="Equation.COEE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8245475" cy="2465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ChangeAspect="1"/>
          </p:cNvGraphicFramePr>
          <p:nvPr>
            <p:ph type="tbl" idx="1"/>
          </p:nvPr>
        </p:nvGraphicFramePr>
        <p:xfrm>
          <a:off x="990600" y="1676400"/>
          <a:ext cx="7354888" cy="1636713"/>
        </p:xfrm>
        <a:graphic>
          <a:graphicData uri="http://schemas.openxmlformats.org/presentationml/2006/ole">
            <mc:AlternateContent xmlns:mc="http://schemas.openxmlformats.org/markup-compatibility/2006">
              <mc:Choice xmlns:v="urn:schemas-microsoft-com:vml" Requires="v">
                <p:oleObj spid="_x0000_s17427" name="Document" r:id="rId5" imgW="7759080" imgH="1727280" progId="Word.Document.8">
                  <p:embed/>
                </p:oleObj>
              </mc:Choice>
              <mc:Fallback>
                <p:oleObj name="Document" r:id="rId5" imgW="7759080" imgH="172728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676400"/>
                        <a:ext cx="7354888" cy="1636713"/>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7772400" cy="1143000"/>
          </a:xfrm>
        </p:spPr>
        <p:txBody>
          <a:bodyPr/>
          <a:lstStyle/>
          <a:p>
            <a:r>
              <a:rPr lang="en-US" altLang="en-US"/>
              <a:t>Risk in Case-Control Studies</a:t>
            </a:r>
          </a:p>
        </p:txBody>
      </p:sp>
      <p:sp>
        <p:nvSpPr>
          <p:cNvPr id="19459" name="Rectangle 3"/>
          <p:cNvSpPr>
            <a:spLocks noGrp="1" noChangeArrowheads="1"/>
          </p:cNvSpPr>
          <p:nvPr>
            <p:ph type="body" idx="4294967295"/>
          </p:nvPr>
        </p:nvSpPr>
        <p:spPr>
          <a:xfrm>
            <a:off x="0" y="1295400"/>
            <a:ext cx="7772400" cy="4114800"/>
          </a:xfrm>
        </p:spPr>
        <p:txBody>
          <a:bodyPr/>
          <a:lstStyle/>
          <a:p>
            <a:endParaRPr lang="en-US" altLang="en-US"/>
          </a:p>
          <a:p>
            <a:endParaRPr lang="en-US" altLang="en-US"/>
          </a:p>
          <a:p>
            <a:endParaRPr lang="en-US" altLang="en-US"/>
          </a:p>
          <a:p>
            <a:endParaRPr lang="en-US" altLang="en-US"/>
          </a:p>
          <a:p>
            <a:r>
              <a:rPr lang="en-US" altLang="en-US"/>
              <a:t>Odds Ratio (OR):</a:t>
            </a:r>
          </a:p>
          <a:p>
            <a:endParaRPr lang="en-US" altLang="en-US"/>
          </a:p>
          <a:p>
            <a:endParaRPr lang="en-US" altLang="en-US"/>
          </a:p>
          <a:p>
            <a:endParaRPr lang="en-US" altLang="en-US"/>
          </a:p>
          <a:p>
            <a:endParaRPr lang="en-US" altLang="en-US"/>
          </a:p>
          <a:p>
            <a:endParaRPr lang="en-US" altLang="en-US"/>
          </a:p>
        </p:txBody>
      </p:sp>
      <p:graphicFrame>
        <p:nvGraphicFramePr>
          <p:cNvPr id="19460" name="Object 4"/>
          <p:cNvGraphicFramePr>
            <a:graphicFrameLocks noChangeAspect="1"/>
          </p:cNvGraphicFramePr>
          <p:nvPr/>
        </p:nvGraphicFramePr>
        <p:xfrm>
          <a:off x="152400" y="4038600"/>
          <a:ext cx="8686800" cy="2332038"/>
        </p:xfrm>
        <a:graphic>
          <a:graphicData uri="http://schemas.openxmlformats.org/presentationml/2006/ole">
            <mc:AlternateContent xmlns:mc="http://schemas.openxmlformats.org/markup-compatibility/2006">
              <mc:Choice xmlns:v="urn:schemas-microsoft-com:vml" Requires="v">
                <p:oleObj spid="_x0000_s19474" name="Equation" r:id="rId3" imgW="6235560" imgH="1676160" progId="Equation.COEE2">
                  <p:embed/>
                </p:oleObj>
              </mc:Choice>
              <mc:Fallback>
                <p:oleObj name="Equation" r:id="rId3" imgW="6235560" imgH="1676160" progId="Equation.COEE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38600"/>
                        <a:ext cx="8686800" cy="23320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ph type="tbl" idx="1"/>
          </p:nvPr>
        </p:nvGraphicFramePr>
        <p:xfrm>
          <a:off x="990600" y="1676400"/>
          <a:ext cx="7354888" cy="1636713"/>
        </p:xfrm>
        <a:graphic>
          <a:graphicData uri="http://schemas.openxmlformats.org/presentationml/2006/ole">
            <mc:AlternateContent xmlns:mc="http://schemas.openxmlformats.org/markup-compatibility/2006">
              <mc:Choice xmlns:v="urn:schemas-microsoft-com:vml" Requires="v">
                <p:oleObj spid="_x0000_s19475" name="Document" r:id="rId5" imgW="7759080" imgH="1727280" progId="Word.Document.8">
                  <p:embed/>
                </p:oleObj>
              </mc:Choice>
              <mc:Fallback>
                <p:oleObj name="Document" r:id="rId5" imgW="7759080" imgH="172728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676400"/>
                        <a:ext cx="7354888" cy="1636713"/>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04800"/>
            <a:ext cx="7772400" cy="1143000"/>
          </a:xfrm>
        </p:spPr>
        <p:txBody>
          <a:bodyPr/>
          <a:lstStyle/>
          <a:p>
            <a:r>
              <a:rPr lang="en-US" altLang="en-US"/>
              <a:t>Take Home Point</a:t>
            </a:r>
          </a:p>
        </p:txBody>
      </p:sp>
      <p:sp>
        <p:nvSpPr>
          <p:cNvPr id="20483" name="Rectangle 3"/>
          <p:cNvSpPr>
            <a:spLocks noGrp="1" noChangeArrowheads="1"/>
          </p:cNvSpPr>
          <p:nvPr>
            <p:ph type="body" idx="1"/>
          </p:nvPr>
        </p:nvSpPr>
        <p:spPr>
          <a:xfrm>
            <a:off x="609600" y="1828800"/>
            <a:ext cx="8001000" cy="4114800"/>
          </a:xfrm>
        </p:spPr>
        <p:txBody>
          <a:bodyPr/>
          <a:lstStyle/>
          <a:p>
            <a:r>
              <a:rPr lang="en-US" altLang="en-US" sz="2500" dirty="0"/>
              <a:t>Despite difference in design, </a:t>
            </a:r>
            <a:r>
              <a:rPr lang="en-US" altLang="en-US" sz="2500" u="sng" dirty="0"/>
              <a:t>the odds ratio is the SAME measure of risk in both types of studies</a:t>
            </a:r>
            <a:r>
              <a:rPr lang="en-US" altLang="en-US" sz="2500" dirty="0"/>
              <a:t>.</a:t>
            </a:r>
          </a:p>
          <a:p>
            <a:r>
              <a:rPr lang="en-US" altLang="en-US" sz="2500" dirty="0"/>
              <a:t>In the simplest analytic approach, we can easily calculate AD/BC from the 2x2 table of an observational study.</a:t>
            </a:r>
          </a:p>
          <a:p>
            <a:r>
              <a:rPr lang="en-US" altLang="en-US" sz="2500" dirty="0"/>
              <a:t>But, things do tend to get more complicated:</a:t>
            </a:r>
          </a:p>
          <a:p>
            <a:pPr lvl="1"/>
            <a:r>
              <a:rPr lang="en-US" altLang="en-US" sz="2100" dirty="0"/>
              <a:t>what if exposure is not </a:t>
            </a:r>
            <a:r>
              <a:rPr lang="en-US" altLang="en-US" sz="2100" dirty="0" smtClean="0"/>
              <a:t>binary?</a:t>
            </a:r>
            <a:endParaRPr lang="en-US" altLang="en-US" sz="2100" dirty="0"/>
          </a:p>
          <a:p>
            <a:pPr lvl="1"/>
            <a:r>
              <a:rPr lang="en-US" altLang="en-US" sz="2100" dirty="0"/>
              <a:t>what if we need to adjust for known, measured confounders, such as BMI, smoking, age, parity, </a:t>
            </a:r>
            <a:r>
              <a:rPr lang="en-US" altLang="en-US" sz="2100" dirty="0" err="1"/>
              <a:t>etc</a:t>
            </a:r>
            <a:r>
              <a:rPr lang="en-US" altLang="en-US" sz="2100" dirty="0"/>
              <a:t>?</a:t>
            </a:r>
          </a:p>
          <a:p>
            <a:endParaRPr lang="en-US" altLang="en-US"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1143000" y="990600"/>
            <a:ext cx="7772400" cy="533400"/>
          </a:xfrm>
        </p:spPr>
        <p:txBody>
          <a:bodyPr/>
          <a:lstStyle/>
          <a:p>
            <a:r>
              <a:rPr lang="en-US" altLang="en-US" sz="2800"/>
              <a:t>Logistic Regression</a:t>
            </a:r>
            <a:endParaRPr lang="en-US" altLang="en-US"/>
          </a:p>
        </p:txBody>
      </p:sp>
      <p:sp>
        <p:nvSpPr>
          <p:cNvPr id="21510" name="Rectangle 6"/>
          <p:cNvSpPr>
            <a:spLocks noGrp="1" noChangeArrowheads="1"/>
          </p:cNvSpPr>
          <p:nvPr>
            <p:ph type="body" idx="1"/>
          </p:nvPr>
        </p:nvSpPr>
        <p:spPr>
          <a:xfrm>
            <a:off x="1371600" y="1600200"/>
            <a:ext cx="6096000" cy="3733800"/>
          </a:xfrm>
        </p:spPr>
        <p:txBody>
          <a:bodyPr/>
          <a:lstStyle/>
          <a:p>
            <a:pPr>
              <a:buClr>
                <a:schemeClr val="tx1"/>
              </a:buClr>
              <a:buFontTx/>
              <a:buChar char="o"/>
            </a:pPr>
            <a:r>
              <a:rPr lang="en-US" altLang="en-US" sz="1900" dirty="0"/>
              <a:t>Logistic regression allows us to do 2x2 table analysis, and much more</a:t>
            </a:r>
          </a:p>
          <a:p>
            <a:pPr>
              <a:buClr>
                <a:schemeClr val="tx1"/>
              </a:buClr>
              <a:buFontTx/>
              <a:buChar char="o"/>
            </a:pPr>
            <a:r>
              <a:rPr lang="en-US" altLang="en-US" sz="1900" dirty="0"/>
              <a:t>We can account for ‘confounders’</a:t>
            </a:r>
          </a:p>
          <a:p>
            <a:pPr>
              <a:buClr>
                <a:schemeClr val="tx1"/>
              </a:buClr>
              <a:buFontTx/>
              <a:buChar char="o"/>
            </a:pPr>
            <a:r>
              <a:rPr lang="en-US" altLang="en-US" sz="1900" dirty="0"/>
              <a:t>example:</a:t>
            </a:r>
          </a:p>
          <a:p>
            <a:pPr lvl="1">
              <a:buClr>
                <a:schemeClr val="tx1"/>
              </a:buClr>
              <a:buFontTx/>
              <a:buChar char="o"/>
            </a:pPr>
            <a:r>
              <a:rPr lang="en-US" altLang="en-US" sz="1700" dirty="0"/>
              <a:t>Assume BMI is associated with </a:t>
            </a:r>
            <a:r>
              <a:rPr lang="en-US" altLang="en-US" sz="1700" dirty="0" smtClean="0"/>
              <a:t>exposure</a:t>
            </a:r>
            <a:endParaRPr lang="en-US" altLang="en-US" sz="1700" dirty="0"/>
          </a:p>
          <a:p>
            <a:pPr lvl="1">
              <a:buClr>
                <a:schemeClr val="tx1"/>
              </a:buClr>
              <a:buFontTx/>
              <a:buChar char="o"/>
            </a:pPr>
            <a:r>
              <a:rPr lang="en-US" altLang="en-US" sz="1700" dirty="0"/>
              <a:t>We know BMI is associated with breast cancer risk</a:t>
            </a:r>
          </a:p>
          <a:p>
            <a:pPr lvl="1">
              <a:buClr>
                <a:schemeClr val="tx1"/>
              </a:buClr>
              <a:buFontTx/>
              <a:buChar char="o"/>
            </a:pPr>
            <a:r>
              <a:rPr lang="en-US" altLang="en-US" sz="1700" dirty="0"/>
              <a:t>After adjusting for BMI, is </a:t>
            </a:r>
            <a:r>
              <a:rPr lang="en-US" altLang="en-US" sz="1700" dirty="0" smtClean="0"/>
              <a:t>exposure associated </a:t>
            </a:r>
            <a:r>
              <a:rPr lang="en-US" altLang="en-US" sz="1700" dirty="0"/>
              <a:t>with breast cancer?</a:t>
            </a:r>
          </a:p>
          <a:p>
            <a:pPr lvl="1">
              <a:buClr>
                <a:schemeClr val="tx1"/>
              </a:buClr>
              <a:buFontTx/>
              <a:buChar char="o"/>
            </a:pPr>
            <a:endParaRPr lang="en-US" altLang="en-US" sz="1700" dirty="0"/>
          </a:p>
        </p:txBody>
      </p:sp>
      <p:sp>
        <p:nvSpPr>
          <p:cNvPr id="21520" name="Rectangle 16"/>
          <p:cNvSpPr>
            <a:spLocks noChangeArrowheads="1"/>
          </p:cNvSpPr>
          <p:nvPr/>
        </p:nvSpPr>
        <p:spPr bwMode="auto">
          <a:xfrm>
            <a:off x="4419600" y="4495800"/>
            <a:ext cx="1295400" cy="533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t>exposure</a:t>
            </a:r>
            <a:endParaRPr lang="en-US" altLang="en-US" dirty="0"/>
          </a:p>
        </p:txBody>
      </p:sp>
      <p:sp>
        <p:nvSpPr>
          <p:cNvPr id="21521" name="Rectangle 17"/>
          <p:cNvSpPr>
            <a:spLocks noChangeArrowheads="1"/>
          </p:cNvSpPr>
          <p:nvPr/>
        </p:nvSpPr>
        <p:spPr bwMode="auto">
          <a:xfrm>
            <a:off x="5715000" y="5791200"/>
            <a:ext cx="1295400" cy="533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BMI</a:t>
            </a:r>
          </a:p>
        </p:txBody>
      </p:sp>
      <p:sp>
        <p:nvSpPr>
          <p:cNvPr id="21522" name="Rectangle 18"/>
          <p:cNvSpPr>
            <a:spLocks noChangeArrowheads="1"/>
          </p:cNvSpPr>
          <p:nvPr/>
        </p:nvSpPr>
        <p:spPr bwMode="auto">
          <a:xfrm>
            <a:off x="7010400" y="4495800"/>
            <a:ext cx="1295400" cy="533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Breast</a:t>
            </a:r>
          </a:p>
          <a:p>
            <a:pPr algn="ctr"/>
            <a:r>
              <a:rPr lang="en-US" altLang="en-US"/>
              <a:t>cancer</a:t>
            </a:r>
          </a:p>
        </p:txBody>
      </p:sp>
      <p:sp>
        <p:nvSpPr>
          <p:cNvPr id="21526" name="Line 22"/>
          <p:cNvSpPr>
            <a:spLocks noChangeShapeType="1"/>
          </p:cNvSpPr>
          <p:nvPr/>
        </p:nvSpPr>
        <p:spPr bwMode="auto">
          <a:xfrm>
            <a:off x="5715000" y="4800600"/>
            <a:ext cx="1295400" cy="0"/>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Line 23"/>
          <p:cNvSpPr>
            <a:spLocks noChangeShapeType="1"/>
          </p:cNvSpPr>
          <p:nvPr/>
        </p:nvSpPr>
        <p:spPr bwMode="auto">
          <a:xfrm flipH="1" flipV="1">
            <a:off x="5181600" y="5029200"/>
            <a:ext cx="1063625" cy="755650"/>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Line 24"/>
          <p:cNvSpPr>
            <a:spLocks noChangeShapeType="1"/>
          </p:cNvSpPr>
          <p:nvPr/>
        </p:nvSpPr>
        <p:spPr bwMode="auto">
          <a:xfrm flipV="1">
            <a:off x="6629400" y="5029200"/>
            <a:ext cx="914400" cy="762000"/>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Text Box 25"/>
          <p:cNvSpPr txBox="1">
            <a:spLocks noChangeArrowheads="1"/>
          </p:cNvSpPr>
          <p:nvPr/>
        </p:nvSpPr>
        <p:spPr bwMode="auto">
          <a:xfrm>
            <a:off x="6080125" y="44513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animEffect transition="in" filter="box(in)">
                                      <p:cBhvr>
                                        <p:cTn id="7" dur="500"/>
                                        <p:tgtEl>
                                          <p:spTgt spid="215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26"/>
                                        </p:tgtEl>
                                        <p:attrNameLst>
                                          <p:attrName>style.visibility</p:attrName>
                                        </p:attrNameLst>
                                      </p:cBhvr>
                                      <p:to>
                                        <p:strVal val="visible"/>
                                      </p:to>
                                    </p:set>
                                    <p:animEffect transition="in" filter="box(in)">
                                      <p:cBhvr>
                                        <p:cTn id="10"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381000"/>
            <a:ext cx="7772400" cy="1143000"/>
          </a:xfrm>
        </p:spPr>
        <p:txBody>
          <a:bodyPr/>
          <a:lstStyle/>
          <a:p>
            <a:r>
              <a:rPr lang="en-US" altLang="en-US" sz="3200" dirty="0"/>
              <a:t>Why is logistic regression </a:t>
            </a:r>
            <a:r>
              <a:rPr lang="en-US" altLang="en-US" sz="3200" dirty="0" smtClean="0"/>
              <a:t>so important </a:t>
            </a:r>
            <a:r>
              <a:rPr lang="en-US" altLang="en-US" sz="3200" dirty="0"/>
              <a:t>in observational studies?</a:t>
            </a:r>
          </a:p>
        </p:txBody>
      </p:sp>
      <p:sp>
        <p:nvSpPr>
          <p:cNvPr id="24579" name="Rectangle 3"/>
          <p:cNvSpPr>
            <a:spLocks noGrp="1" noChangeArrowheads="1"/>
          </p:cNvSpPr>
          <p:nvPr>
            <p:ph type="body" idx="1"/>
          </p:nvPr>
        </p:nvSpPr>
        <p:spPr>
          <a:xfrm>
            <a:off x="1143000" y="1905000"/>
            <a:ext cx="6934200" cy="3733800"/>
          </a:xfrm>
        </p:spPr>
        <p:txBody>
          <a:bodyPr/>
          <a:lstStyle/>
          <a:p>
            <a:r>
              <a:rPr lang="en-US" altLang="en-US" sz="1900" dirty="0"/>
              <a:t>We see it in clinical trials, but it is not as omnipresent as in observational</a:t>
            </a:r>
          </a:p>
          <a:p>
            <a:r>
              <a:rPr lang="en-US" altLang="en-US" sz="1900" u="sng" dirty="0"/>
              <a:t>Big difference</a:t>
            </a:r>
            <a:r>
              <a:rPr lang="en-US" altLang="en-US" sz="1900" dirty="0"/>
              <a:t>:  </a:t>
            </a:r>
            <a:r>
              <a:rPr lang="en-US" altLang="en-US" sz="1900" dirty="0" smtClean="0"/>
              <a:t>in comparative </a:t>
            </a:r>
            <a:r>
              <a:rPr lang="en-US" altLang="en-US" sz="1900" dirty="0"/>
              <a:t>clinical trials, we </a:t>
            </a:r>
            <a:r>
              <a:rPr lang="en-US" altLang="en-US" sz="1900" dirty="0" smtClean="0"/>
              <a:t>rely </a:t>
            </a:r>
            <a:r>
              <a:rPr lang="en-US" altLang="en-US" sz="1900" dirty="0"/>
              <a:t>on </a:t>
            </a:r>
            <a:r>
              <a:rPr lang="en-US" altLang="en-US" sz="1900" i="1" dirty="0"/>
              <a:t>randomization</a:t>
            </a:r>
            <a:r>
              <a:rPr lang="en-US" altLang="en-US" sz="1900" dirty="0"/>
              <a:t> to ensure comparability of groups</a:t>
            </a:r>
            <a:r>
              <a:rPr lang="en-US" altLang="en-US" sz="1900" dirty="0" smtClean="0"/>
              <a:t>.</a:t>
            </a:r>
          </a:p>
          <a:p>
            <a:r>
              <a:rPr lang="en-US" altLang="en-US" sz="1900" dirty="0" smtClean="0"/>
              <a:t>Primary analysis is a simple comparison of, for example, overall survival.  </a:t>
            </a:r>
          </a:p>
          <a:p>
            <a:pPr lvl="1"/>
            <a:r>
              <a:rPr lang="en-US" altLang="en-US" sz="1500" dirty="0" smtClean="0"/>
              <a:t>Not adjusted</a:t>
            </a:r>
          </a:p>
          <a:p>
            <a:pPr lvl="1"/>
            <a:r>
              <a:rPr lang="en-US" altLang="en-US" sz="1500" dirty="0" smtClean="0"/>
              <a:t>Just a plain old HR that assumes randomization balanced groups</a:t>
            </a:r>
          </a:p>
          <a:p>
            <a:pPr lvl="1"/>
            <a:r>
              <a:rPr lang="en-US" altLang="en-US" sz="1500" dirty="0" smtClean="0"/>
              <a:t>And, we often use stratification to guarantee balance on key factors (e.g. previously treated vs. newly diagnosed).  </a:t>
            </a:r>
            <a:endParaRPr lang="en-US" altLang="en-US" sz="1500" dirty="0"/>
          </a:p>
        </p:txBody>
      </p:sp>
    </p:spTree>
    <p:extLst>
      <p:ext uri="{BB962C8B-B14F-4D97-AF65-F5344CB8AC3E}">
        <p14:creationId xmlns:p14="http://schemas.microsoft.com/office/powerpoint/2010/main" val="1826942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381000"/>
            <a:ext cx="7772400" cy="1143000"/>
          </a:xfrm>
        </p:spPr>
        <p:txBody>
          <a:bodyPr/>
          <a:lstStyle/>
          <a:p>
            <a:r>
              <a:rPr lang="en-US" altLang="en-US" sz="3200" dirty="0"/>
              <a:t>Why is logistic regression </a:t>
            </a:r>
            <a:r>
              <a:rPr lang="en-US" altLang="en-US" sz="3200" dirty="0" smtClean="0"/>
              <a:t>so important </a:t>
            </a:r>
            <a:r>
              <a:rPr lang="en-US" altLang="en-US" sz="3200" dirty="0"/>
              <a:t>in observational studies?</a:t>
            </a:r>
          </a:p>
        </p:txBody>
      </p:sp>
      <p:sp>
        <p:nvSpPr>
          <p:cNvPr id="24579" name="Rectangle 3"/>
          <p:cNvSpPr>
            <a:spLocks noGrp="1" noChangeArrowheads="1"/>
          </p:cNvSpPr>
          <p:nvPr>
            <p:ph type="body" idx="1"/>
          </p:nvPr>
        </p:nvSpPr>
        <p:spPr>
          <a:xfrm>
            <a:off x="1143000" y="1905000"/>
            <a:ext cx="6934200" cy="3733800"/>
          </a:xfrm>
        </p:spPr>
        <p:txBody>
          <a:bodyPr/>
          <a:lstStyle/>
          <a:p>
            <a:r>
              <a:rPr lang="en-US" altLang="en-US" sz="1900" dirty="0" smtClean="0"/>
              <a:t>In </a:t>
            </a:r>
            <a:r>
              <a:rPr lang="en-US" altLang="en-US" sz="1900" dirty="0"/>
              <a:t>observational studies, individuals </a:t>
            </a:r>
            <a:r>
              <a:rPr lang="en-US" altLang="en-US" sz="1900" i="1" dirty="0"/>
              <a:t>self-select </a:t>
            </a:r>
            <a:r>
              <a:rPr lang="en-US" altLang="en-US" sz="1900" dirty="0"/>
              <a:t>treatment/exposure and that choice may be related to other factors.</a:t>
            </a:r>
          </a:p>
          <a:p>
            <a:r>
              <a:rPr lang="en-US" altLang="en-US" sz="1900" dirty="0"/>
              <a:t>We MUST perform adjustment for confounding factors!</a:t>
            </a:r>
          </a:p>
          <a:p>
            <a:r>
              <a:rPr lang="en-US" altLang="en-US" sz="1900" dirty="0"/>
              <a:t>Issues:</a:t>
            </a:r>
          </a:p>
          <a:p>
            <a:pPr lvl="1"/>
            <a:r>
              <a:rPr lang="en-US" altLang="en-US" sz="1700" dirty="0"/>
              <a:t>We need to </a:t>
            </a:r>
            <a:r>
              <a:rPr lang="en-US" altLang="en-US" sz="1700" b="1" u="sng" dirty="0"/>
              <a:t>know</a:t>
            </a:r>
            <a:r>
              <a:rPr lang="en-US" altLang="en-US" sz="1700" dirty="0"/>
              <a:t> the confounders</a:t>
            </a:r>
          </a:p>
          <a:p>
            <a:pPr lvl="1"/>
            <a:r>
              <a:rPr lang="en-US" altLang="en-US" sz="1700" dirty="0"/>
              <a:t>We need to have </a:t>
            </a:r>
            <a:r>
              <a:rPr lang="en-US" altLang="en-US" sz="1700" b="1" u="sng" dirty="0"/>
              <a:t>measured</a:t>
            </a:r>
            <a:r>
              <a:rPr lang="en-US" altLang="en-US" sz="1700" dirty="0"/>
              <a:t> the </a:t>
            </a:r>
            <a:r>
              <a:rPr lang="en-US" altLang="en-US" sz="1700" dirty="0" smtClean="0"/>
              <a:t>confounders</a:t>
            </a:r>
          </a:p>
          <a:p>
            <a:r>
              <a:rPr lang="en-US" altLang="en-US" sz="2100" dirty="0" smtClean="0"/>
              <a:t>Analogs for time to event endpoints?  </a:t>
            </a:r>
            <a:endParaRPr lang="en-US" altLang="en-US" sz="2100" dirty="0"/>
          </a:p>
          <a:p>
            <a:pPr lvl="1"/>
            <a:r>
              <a:rPr lang="en-US" altLang="en-US" sz="1700" dirty="0" smtClean="0"/>
              <a:t>Cox regression (proportional hazards model)</a:t>
            </a:r>
          </a:p>
          <a:p>
            <a:pPr lvl="1"/>
            <a:r>
              <a:rPr lang="en-US" altLang="en-US" sz="1700" dirty="0" smtClean="0"/>
              <a:t>Additive hazards regression</a:t>
            </a:r>
          </a:p>
          <a:p>
            <a:pPr lvl="1"/>
            <a:endParaRPr lang="en-US" altLang="en-US" sz="1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533400"/>
            <a:ext cx="7772400" cy="762000"/>
          </a:xfrm>
        </p:spPr>
        <p:txBody>
          <a:bodyPr/>
          <a:lstStyle/>
          <a:p>
            <a:r>
              <a:rPr lang="en-US" altLang="en-US"/>
              <a:t>Design Types</a:t>
            </a:r>
          </a:p>
        </p:txBody>
      </p:sp>
      <p:sp>
        <p:nvSpPr>
          <p:cNvPr id="5123" name="Rectangle 3"/>
          <p:cNvSpPr>
            <a:spLocks noGrp="1" noChangeArrowheads="1"/>
          </p:cNvSpPr>
          <p:nvPr>
            <p:ph type="body" idx="1"/>
          </p:nvPr>
        </p:nvSpPr>
        <p:spPr>
          <a:xfrm>
            <a:off x="762000" y="1676400"/>
            <a:ext cx="7772400" cy="4114800"/>
          </a:xfrm>
        </p:spPr>
        <p:txBody>
          <a:bodyPr/>
          <a:lstStyle/>
          <a:p>
            <a:r>
              <a:rPr lang="en-US" altLang="en-US" dirty="0"/>
              <a:t>Experimental:</a:t>
            </a:r>
          </a:p>
          <a:p>
            <a:pPr lvl="1"/>
            <a:r>
              <a:rPr lang="en-US" altLang="en-US" dirty="0"/>
              <a:t>Clinical Trials</a:t>
            </a:r>
          </a:p>
          <a:p>
            <a:pPr lvl="1"/>
            <a:r>
              <a:rPr lang="en-US" altLang="en-US" dirty="0" smtClean="0"/>
              <a:t>Randomized, sometimes </a:t>
            </a:r>
          </a:p>
          <a:p>
            <a:r>
              <a:rPr lang="en-US" altLang="en-US" dirty="0" smtClean="0"/>
              <a:t>Observational</a:t>
            </a:r>
            <a:r>
              <a:rPr lang="en-US" altLang="en-US" dirty="0"/>
              <a:t>:</a:t>
            </a:r>
          </a:p>
          <a:p>
            <a:pPr lvl="1"/>
            <a:r>
              <a:rPr lang="en-US" altLang="en-US" dirty="0"/>
              <a:t>Prospective Cohort study</a:t>
            </a:r>
          </a:p>
          <a:p>
            <a:pPr lvl="1"/>
            <a:r>
              <a:rPr lang="en-US" altLang="en-US" dirty="0"/>
              <a:t>Retrospective Cohort </a:t>
            </a:r>
            <a:r>
              <a:rPr lang="en-US" altLang="en-US" dirty="0" smtClean="0"/>
              <a:t>study</a:t>
            </a:r>
          </a:p>
          <a:p>
            <a:pPr lvl="2"/>
            <a:r>
              <a:rPr lang="en-US" altLang="en-US" dirty="0" smtClean="0"/>
              <a:t>“MRR” (Medical Record Review)</a:t>
            </a:r>
            <a:endParaRPr lang="en-US" altLang="en-US" dirty="0"/>
          </a:p>
          <a:p>
            <a:pPr lvl="1"/>
            <a:r>
              <a:rPr lang="en-US" altLang="en-US" dirty="0"/>
              <a:t>Case-Control</a:t>
            </a:r>
          </a:p>
          <a:p>
            <a:pPr lvl="1"/>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Examples</a:t>
            </a:r>
          </a:p>
        </p:txBody>
      </p:sp>
      <p:sp>
        <p:nvSpPr>
          <p:cNvPr id="33795" name="Rectangle 3"/>
          <p:cNvSpPr>
            <a:spLocks noGrp="1" noChangeArrowheads="1"/>
          </p:cNvSpPr>
          <p:nvPr>
            <p:ph type="body" idx="1"/>
          </p:nvPr>
        </p:nvSpPr>
        <p:spPr/>
        <p:txBody>
          <a:bodyPr/>
          <a:lstStyle/>
          <a:p>
            <a:pPr>
              <a:lnSpc>
                <a:spcPct val="90000"/>
              </a:lnSpc>
              <a:buFont typeface="Wingdings" pitchFamily="2" charset="2"/>
              <a:buNone/>
            </a:pPr>
            <a:r>
              <a:rPr lang="en-US" altLang="en-US" sz="2100" dirty="0"/>
              <a:t>1. </a:t>
            </a:r>
            <a:r>
              <a:rPr lang="en-US" altLang="en-US" sz="2100" b="1" dirty="0" smtClean="0"/>
              <a:t>Exercise </a:t>
            </a:r>
            <a:r>
              <a:rPr lang="en-US" altLang="en-US" sz="2100" b="1" dirty="0"/>
              <a:t>and selenium:  </a:t>
            </a:r>
            <a:r>
              <a:rPr lang="en-US" altLang="en-US" sz="2100" dirty="0"/>
              <a:t>what if selenium is strongly associated with prostate cancer?  People who exercise tend to eat better diets, rich in selenium.  If we consider the association between exercise and prostate cancer without adjusting for selenium, then we may falsely conclude that exercise and prostate cancer are associated.</a:t>
            </a:r>
          </a:p>
          <a:p>
            <a:pPr>
              <a:lnSpc>
                <a:spcPct val="90000"/>
              </a:lnSpc>
              <a:buFont typeface="Wingdings" pitchFamily="2" charset="2"/>
              <a:buNone/>
            </a:pPr>
            <a:r>
              <a:rPr lang="en-US" altLang="en-US" sz="2100" dirty="0"/>
              <a:t>2. </a:t>
            </a:r>
            <a:r>
              <a:rPr lang="en-US" altLang="en-US" sz="2100" b="1" dirty="0" smtClean="0"/>
              <a:t>Coffee </a:t>
            </a:r>
            <a:r>
              <a:rPr lang="en-US" altLang="en-US" sz="2100" b="1" dirty="0"/>
              <a:t>and lung cancer:  </a:t>
            </a:r>
            <a:r>
              <a:rPr lang="en-US" altLang="en-US" sz="2100" dirty="0"/>
              <a:t>A case-control study found a strong association between coffee and lung cancer.  However, after adjusting for smoking, the association “went away.” Why?  People who self-select smoking also tend to self-select coffee consumption</a:t>
            </a:r>
          </a:p>
          <a:p>
            <a:pPr>
              <a:lnSpc>
                <a:spcPct val="90000"/>
              </a:lnSpc>
            </a:pPr>
            <a:endParaRPr lang="en-US" altLang="en-US" sz="2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a:t>
            </a:r>
            <a:endParaRPr lang="en-US" dirty="0"/>
          </a:p>
        </p:txBody>
      </p:sp>
      <p:sp>
        <p:nvSpPr>
          <p:cNvPr id="5" name="Rectangle 4"/>
          <p:cNvSpPr/>
          <p:nvPr/>
        </p:nvSpPr>
        <p:spPr bwMode="auto">
          <a:xfrm>
            <a:off x="5029200" y="3200400"/>
            <a:ext cx="1600200" cy="751914"/>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Lung</a:t>
            </a:r>
            <a:r>
              <a:rPr kumimoji="0" lang="en-US" sz="1800" b="1" i="0" u="none" strike="noStrike" cap="none" normalizeH="0" dirty="0" smtClean="0">
                <a:ln>
                  <a:noFill/>
                </a:ln>
                <a:solidFill>
                  <a:schemeClr val="tx1"/>
                </a:solidFill>
                <a:effectLst/>
                <a:latin typeface="Verdana" pitchFamily="34" charset="0"/>
              </a:rPr>
              <a:t> </a:t>
            </a:r>
            <a:r>
              <a:rPr kumimoji="0" lang="en-US" sz="1800" b="1" i="0" u="none" strike="noStrike" cap="none" normalizeH="0" baseline="0" dirty="0" smtClean="0">
                <a:ln>
                  <a:noFill/>
                </a:ln>
                <a:solidFill>
                  <a:schemeClr val="tx1"/>
                </a:solidFill>
                <a:effectLst/>
                <a:latin typeface="Verdana" pitchFamily="34" charset="0"/>
              </a:rPr>
              <a:t>Cancer</a:t>
            </a:r>
          </a:p>
        </p:txBody>
      </p:sp>
      <p:sp>
        <p:nvSpPr>
          <p:cNvPr id="6" name="Rectangle 5"/>
          <p:cNvSpPr/>
          <p:nvPr/>
        </p:nvSpPr>
        <p:spPr bwMode="auto">
          <a:xfrm>
            <a:off x="1828800" y="4475628"/>
            <a:ext cx="1600200" cy="553572"/>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Smoking</a:t>
            </a:r>
          </a:p>
        </p:txBody>
      </p:sp>
      <p:sp>
        <p:nvSpPr>
          <p:cNvPr id="7" name="Rectangle 6"/>
          <p:cNvSpPr/>
          <p:nvPr/>
        </p:nvSpPr>
        <p:spPr bwMode="auto">
          <a:xfrm>
            <a:off x="2133600" y="2438400"/>
            <a:ext cx="1295400" cy="533400"/>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Coffee</a:t>
            </a:r>
          </a:p>
        </p:txBody>
      </p:sp>
      <p:cxnSp>
        <p:nvCxnSpPr>
          <p:cNvPr id="9" name="Straight Arrow Connector 8"/>
          <p:cNvCxnSpPr>
            <a:stCxn id="7" idx="3"/>
            <a:endCxn id="5" idx="1"/>
          </p:cNvCxnSpPr>
          <p:nvPr/>
        </p:nvCxnSpPr>
        <p:spPr bwMode="auto">
          <a:xfrm>
            <a:off x="3429000" y="2705100"/>
            <a:ext cx="1600200" cy="871257"/>
          </a:xfrm>
          <a:prstGeom prst="straightConnector1">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 idx="3"/>
          </p:cNvCxnSpPr>
          <p:nvPr/>
        </p:nvCxnSpPr>
        <p:spPr bwMode="auto">
          <a:xfrm flipV="1">
            <a:off x="3429000" y="3799914"/>
            <a:ext cx="1600200" cy="952500"/>
          </a:xfrm>
          <a:prstGeom prst="straightConnector1">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7" idx="2"/>
            <a:endCxn id="6" idx="0"/>
          </p:cNvCxnSpPr>
          <p:nvPr/>
        </p:nvCxnSpPr>
        <p:spPr bwMode="auto">
          <a:xfrm flipH="1">
            <a:off x="2628900" y="2971800"/>
            <a:ext cx="152400" cy="1503828"/>
          </a:xfrm>
          <a:prstGeom prst="straightConnector1">
            <a:avLst/>
          </a:prstGeom>
          <a:solidFill>
            <a:schemeClr val="accent1"/>
          </a:solidFill>
          <a:ln w="12700" cap="sq"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4038600" y="2895600"/>
            <a:ext cx="311304"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2625648" y="3448511"/>
            <a:ext cx="311304"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4191000" y="3952314"/>
            <a:ext cx="311304"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63692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a:t>
            </a:r>
            <a:endParaRPr lang="en-US" dirty="0"/>
          </a:p>
        </p:txBody>
      </p:sp>
      <p:sp>
        <p:nvSpPr>
          <p:cNvPr id="5" name="Rectangle 4"/>
          <p:cNvSpPr/>
          <p:nvPr/>
        </p:nvSpPr>
        <p:spPr bwMode="auto">
          <a:xfrm>
            <a:off x="5029200" y="3200400"/>
            <a:ext cx="1600200" cy="751914"/>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Lung Cancer</a:t>
            </a:r>
          </a:p>
        </p:txBody>
      </p:sp>
      <p:sp>
        <p:nvSpPr>
          <p:cNvPr id="6" name="Rectangle 5"/>
          <p:cNvSpPr/>
          <p:nvPr/>
        </p:nvSpPr>
        <p:spPr bwMode="auto">
          <a:xfrm>
            <a:off x="1828800" y="4475628"/>
            <a:ext cx="1600200" cy="553572"/>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Smoking</a:t>
            </a:r>
          </a:p>
        </p:txBody>
      </p:sp>
      <p:sp>
        <p:nvSpPr>
          <p:cNvPr id="7" name="Rectangle 6"/>
          <p:cNvSpPr/>
          <p:nvPr/>
        </p:nvSpPr>
        <p:spPr bwMode="auto">
          <a:xfrm>
            <a:off x="2133600" y="2438400"/>
            <a:ext cx="1295400" cy="533400"/>
          </a:xfrm>
          <a:prstGeom prst="rect">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Coffee</a:t>
            </a:r>
          </a:p>
        </p:txBody>
      </p:sp>
      <p:cxnSp>
        <p:nvCxnSpPr>
          <p:cNvPr id="11" name="Straight Arrow Connector 10"/>
          <p:cNvCxnSpPr>
            <a:stCxn id="6" idx="3"/>
          </p:cNvCxnSpPr>
          <p:nvPr/>
        </p:nvCxnSpPr>
        <p:spPr bwMode="auto">
          <a:xfrm flipV="1">
            <a:off x="3429000" y="3799914"/>
            <a:ext cx="1600200" cy="952500"/>
          </a:xfrm>
          <a:prstGeom prst="straightConnector1">
            <a:avLst/>
          </a:pr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7" idx="2"/>
            <a:endCxn id="6" idx="0"/>
          </p:cNvCxnSpPr>
          <p:nvPr/>
        </p:nvCxnSpPr>
        <p:spPr bwMode="auto">
          <a:xfrm flipH="1">
            <a:off x="2628900" y="2971800"/>
            <a:ext cx="152400" cy="1503828"/>
          </a:xfrm>
          <a:prstGeom prst="straightConnector1">
            <a:avLst/>
          </a:prstGeom>
          <a:solidFill>
            <a:schemeClr val="accent1"/>
          </a:solidFill>
          <a:ln w="12700" cap="sq"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9053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Implications</a:t>
            </a:r>
            <a:endParaRPr lang="en-US" altLang="en-US" dirty="0"/>
          </a:p>
        </p:txBody>
      </p:sp>
      <p:sp>
        <p:nvSpPr>
          <p:cNvPr id="34819" name="Rectangle 3"/>
          <p:cNvSpPr>
            <a:spLocks noGrp="1" noChangeArrowheads="1"/>
          </p:cNvSpPr>
          <p:nvPr>
            <p:ph type="body" idx="1"/>
          </p:nvPr>
        </p:nvSpPr>
        <p:spPr/>
        <p:txBody>
          <a:bodyPr/>
          <a:lstStyle/>
          <a:p>
            <a:pPr>
              <a:lnSpc>
                <a:spcPct val="80000"/>
              </a:lnSpc>
            </a:pPr>
            <a:r>
              <a:rPr lang="en-US" altLang="en-US" sz="2100" dirty="0"/>
              <a:t>Randomized clinical trials are the “gold standard”</a:t>
            </a:r>
          </a:p>
          <a:p>
            <a:pPr>
              <a:lnSpc>
                <a:spcPct val="80000"/>
              </a:lnSpc>
            </a:pPr>
            <a:r>
              <a:rPr lang="en-US" altLang="en-US" sz="2100" dirty="0"/>
              <a:t>Many people don’t put much stock in observational studies</a:t>
            </a:r>
          </a:p>
          <a:p>
            <a:pPr>
              <a:lnSpc>
                <a:spcPct val="80000"/>
              </a:lnSpc>
            </a:pPr>
            <a:r>
              <a:rPr lang="en-US" altLang="en-US" sz="2100" dirty="0"/>
              <a:t>But we cant always do randomized trials due to </a:t>
            </a:r>
          </a:p>
          <a:p>
            <a:pPr lvl="2">
              <a:lnSpc>
                <a:spcPct val="80000"/>
              </a:lnSpc>
            </a:pPr>
            <a:r>
              <a:rPr lang="en-US" altLang="en-US" sz="1800" dirty="0"/>
              <a:t>Ethics</a:t>
            </a:r>
          </a:p>
          <a:p>
            <a:pPr lvl="2">
              <a:lnSpc>
                <a:spcPct val="80000"/>
              </a:lnSpc>
            </a:pPr>
            <a:r>
              <a:rPr lang="en-US" altLang="en-US" sz="1800" dirty="0"/>
              <a:t>Costs (time, money, etc.)</a:t>
            </a:r>
          </a:p>
          <a:p>
            <a:pPr lvl="2">
              <a:lnSpc>
                <a:spcPct val="80000"/>
              </a:lnSpc>
            </a:pPr>
            <a:r>
              <a:rPr lang="en-US" altLang="en-US" sz="1800" dirty="0"/>
              <a:t>General feasibility</a:t>
            </a:r>
          </a:p>
          <a:p>
            <a:pPr>
              <a:lnSpc>
                <a:spcPct val="80000"/>
              </a:lnSpc>
            </a:pPr>
            <a:r>
              <a:rPr lang="en-US" altLang="en-US" sz="2100" dirty="0"/>
              <a:t>Some observational studies have been enormously informative</a:t>
            </a:r>
          </a:p>
          <a:p>
            <a:pPr lvl="1">
              <a:lnSpc>
                <a:spcPct val="80000"/>
              </a:lnSpc>
            </a:pPr>
            <a:r>
              <a:rPr lang="en-US" altLang="en-US" sz="1900" dirty="0"/>
              <a:t>Framingham</a:t>
            </a:r>
          </a:p>
          <a:p>
            <a:pPr lvl="1">
              <a:lnSpc>
                <a:spcPct val="80000"/>
              </a:lnSpc>
            </a:pPr>
            <a:r>
              <a:rPr lang="en-US" altLang="en-US" sz="1900" dirty="0"/>
              <a:t>Nurses’ Health Study</a:t>
            </a:r>
          </a:p>
          <a:p>
            <a:pPr lvl="1">
              <a:lnSpc>
                <a:spcPct val="80000"/>
              </a:lnSpc>
            </a:pPr>
            <a:r>
              <a:rPr lang="en-US" altLang="en-US" sz="1900" dirty="0"/>
              <a:t>Physicians’ Health Study</a:t>
            </a:r>
          </a:p>
          <a:p>
            <a:pPr lvl="1">
              <a:lnSpc>
                <a:spcPct val="80000"/>
              </a:lnSpc>
            </a:pPr>
            <a:r>
              <a:rPr lang="en-US" altLang="en-US" sz="1900" dirty="0"/>
              <a:t>Olmsted County, Minnesota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612775"/>
          </a:xfrm>
        </p:spPr>
        <p:txBody>
          <a:bodyPr/>
          <a:lstStyle/>
          <a:p>
            <a:r>
              <a:rPr lang="en-US" dirty="0" smtClean="0"/>
              <a:t>Recent JCO (Mar 16, 2015)</a:t>
            </a:r>
            <a:endParaRPr lang="en-US"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819213" cy="546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1330600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3130550" cy="600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5" y="762000"/>
            <a:ext cx="48291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962400"/>
            <a:ext cx="47529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1049090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09" y="457200"/>
            <a:ext cx="8926691"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
        <p:nvSpPr>
          <p:cNvPr id="2" name="TextBox 1"/>
          <p:cNvSpPr txBox="1"/>
          <p:nvPr/>
        </p:nvSpPr>
        <p:spPr>
          <a:xfrm>
            <a:off x="685800" y="5029200"/>
            <a:ext cx="6629400" cy="461665"/>
          </a:xfrm>
          <a:prstGeom prst="rect">
            <a:avLst/>
          </a:prstGeom>
          <a:noFill/>
        </p:spPr>
        <p:txBody>
          <a:bodyPr wrap="square" rtlCol="0">
            <a:spAutoFit/>
          </a:bodyPr>
          <a:lstStyle/>
          <a:p>
            <a:r>
              <a:rPr lang="en-US" sz="2400" dirty="0" smtClean="0"/>
              <a:t>Important:  hypothesis-driven!</a:t>
            </a:r>
            <a:endParaRPr lang="en-US" sz="2400" dirty="0"/>
          </a:p>
        </p:txBody>
      </p:sp>
    </p:spTree>
    <p:extLst>
      <p:ext uri="{BB962C8B-B14F-4D97-AF65-F5344CB8AC3E}">
        <p14:creationId xmlns:p14="http://schemas.microsoft.com/office/powerpoint/2010/main" val="11089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are good, but plenty are BAD</a:t>
            </a:r>
            <a:endParaRPr lang="en-US" sz="3200" dirty="0"/>
          </a:p>
        </p:txBody>
      </p:sp>
      <p:sp>
        <p:nvSpPr>
          <p:cNvPr id="3" name="Content Placeholder 2"/>
          <p:cNvSpPr>
            <a:spLocks noGrp="1"/>
          </p:cNvSpPr>
          <p:nvPr>
            <p:ph idx="1"/>
          </p:nvPr>
        </p:nvSpPr>
        <p:spPr/>
        <p:txBody>
          <a:bodyPr/>
          <a:lstStyle/>
          <a:p>
            <a:r>
              <a:rPr lang="en-US" sz="2000" dirty="0" smtClean="0"/>
              <a:t>Clinical trials are designed to detect a clinically meaningful difference</a:t>
            </a:r>
          </a:p>
          <a:p>
            <a:r>
              <a:rPr lang="en-US" sz="2000" dirty="0" smtClean="0"/>
              <a:t>In some observational studies, esp. retrospective, the sample size is pre-determined:</a:t>
            </a:r>
          </a:p>
          <a:p>
            <a:pPr lvl="1"/>
            <a:r>
              <a:rPr lang="en-US" sz="2000" dirty="0" smtClean="0"/>
              <a:t>Based on what is available within a timeframe (e.g. diagnosed with the last 10 years)</a:t>
            </a:r>
          </a:p>
          <a:p>
            <a:pPr lvl="1"/>
            <a:r>
              <a:rPr lang="en-US" sz="2000" dirty="0" smtClean="0"/>
              <a:t>Based on another scientific question (i.e. this is 2ndary data analysis)</a:t>
            </a:r>
          </a:p>
          <a:p>
            <a:pPr lvl="1"/>
            <a:r>
              <a:rPr lang="en-US" sz="2000" dirty="0" smtClean="0"/>
              <a:t>Based on yet as determined questions, so the sample size is very large to accommodate rare diseases (e.g. Framingham cohort study)</a:t>
            </a:r>
          </a:p>
          <a:p>
            <a:pPr lvl="1"/>
            <a:endParaRPr lang="en-US" sz="2000" dirty="0"/>
          </a:p>
        </p:txBody>
      </p:sp>
    </p:spTree>
    <p:extLst>
      <p:ext uri="{BB962C8B-B14F-4D97-AF65-F5344CB8AC3E}">
        <p14:creationId xmlns:p14="http://schemas.microsoft.com/office/powerpoint/2010/main" val="3560013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Cautionary remarks</a:t>
            </a:r>
            <a:endParaRPr lang="en-US" dirty="0"/>
          </a:p>
        </p:txBody>
      </p:sp>
      <p:sp>
        <p:nvSpPr>
          <p:cNvPr id="3" name="Content Placeholder 2"/>
          <p:cNvSpPr>
            <a:spLocks noGrp="1"/>
          </p:cNvSpPr>
          <p:nvPr>
            <p:ph idx="1"/>
          </p:nvPr>
        </p:nvSpPr>
        <p:spPr/>
        <p:txBody>
          <a:bodyPr/>
          <a:lstStyle/>
          <a:p>
            <a:r>
              <a:rPr lang="en-US" sz="2000" dirty="0" smtClean="0"/>
              <a:t>When the sample size is arbitrary, P-values should be interpreted with </a:t>
            </a:r>
            <a:r>
              <a:rPr lang="en-US" sz="2000" u="sng" dirty="0" smtClean="0"/>
              <a:t>great caution</a:t>
            </a:r>
            <a:r>
              <a:rPr lang="en-US" sz="2000" dirty="0" smtClean="0"/>
              <a:t>.</a:t>
            </a:r>
          </a:p>
          <a:p>
            <a:r>
              <a:rPr lang="en-US" sz="2000" dirty="0" smtClean="0"/>
              <a:t>The study is not appropriately ‘powered’ for a detectable difference.</a:t>
            </a:r>
          </a:p>
          <a:p>
            <a:pPr lvl="1"/>
            <a:r>
              <a:rPr lang="en-US" sz="1600" dirty="0" smtClean="0"/>
              <a:t>N too large for scientific question?  Small p-values may occur but clinical effect size is small.</a:t>
            </a:r>
          </a:p>
          <a:p>
            <a:pPr lvl="1"/>
            <a:r>
              <a:rPr lang="en-US" sz="1600" dirty="0" smtClean="0"/>
              <a:t>N too small for scientific question? Large p-values may occur, but clinical effect size is large.</a:t>
            </a:r>
          </a:p>
          <a:p>
            <a:r>
              <a:rPr lang="en-US" sz="2000" dirty="0" smtClean="0"/>
              <a:t>Focus on effect sizes and 95% confidence intervals</a:t>
            </a:r>
          </a:p>
          <a:p>
            <a:endParaRPr lang="en-US" sz="2000" dirty="0" smtClean="0"/>
          </a:p>
          <a:p>
            <a:pPr lvl="1"/>
            <a:endParaRPr lang="en-US" sz="2000" dirty="0"/>
          </a:p>
        </p:txBody>
      </p:sp>
    </p:spTree>
    <p:extLst>
      <p:ext uri="{BB962C8B-B14F-4D97-AF65-F5344CB8AC3E}">
        <p14:creationId xmlns:p14="http://schemas.microsoft.com/office/powerpoint/2010/main" val="350643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Cautionary Remarks</a:t>
            </a: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67500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
        <p:nvSpPr>
          <p:cNvPr id="3" name="Content Placeholder 2"/>
          <p:cNvSpPr>
            <a:spLocks noGrp="1"/>
          </p:cNvSpPr>
          <p:nvPr>
            <p:ph idx="1"/>
          </p:nvPr>
        </p:nvSpPr>
        <p:spPr>
          <a:xfrm>
            <a:off x="5791200" y="2209800"/>
            <a:ext cx="3046412" cy="4114800"/>
          </a:xfrm>
        </p:spPr>
        <p:txBody>
          <a:bodyPr/>
          <a:lstStyle/>
          <a:p>
            <a:r>
              <a:rPr lang="en-US" sz="1600" dirty="0">
                <a:solidFill>
                  <a:schemeClr val="tx1"/>
                </a:solidFill>
              </a:rPr>
              <a:t>Colorectal cancer outcome inequalities: </a:t>
            </a:r>
            <a:r>
              <a:rPr lang="en-US" sz="1600" dirty="0" smtClean="0">
                <a:solidFill>
                  <a:schemeClr val="tx1"/>
                </a:solidFill>
              </a:rPr>
              <a:t>association between </a:t>
            </a:r>
            <a:r>
              <a:rPr lang="en-US" sz="1600" dirty="0">
                <a:solidFill>
                  <a:schemeClr val="tx1"/>
                </a:solidFill>
              </a:rPr>
              <a:t>population density, race, and </a:t>
            </a:r>
            <a:r>
              <a:rPr lang="en-US" sz="1600" dirty="0" smtClean="0">
                <a:solidFill>
                  <a:schemeClr val="tx1"/>
                </a:solidFill>
              </a:rPr>
              <a:t>socioeconomic status. Rural and Remote Health, 2014.</a:t>
            </a:r>
          </a:p>
          <a:p>
            <a:r>
              <a:rPr lang="en-US" sz="1600" dirty="0">
                <a:solidFill>
                  <a:schemeClr val="tx1"/>
                </a:solidFill>
              </a:rPr>
              <a:t>A total of 176 011 patients were identified, with median age 71;</a:t>
            </a:r>
            <a:r>
              <a:rPr lang="en-US" sz="1600" dirty="0" smtClean="0">
                <a:solidFill>
                  <a:schemeClr val="tx1"/>
                </a:solidFill>
              </a:rPr>
              <a:t> </a:t>
            </a:r>
            <a:endParaRPr lang="en-US" sz="1600" dirty="0"/>
          </a:p>
        </p:txBody>
      </p:sp>
    </p:spTree>
    <p:extLst>
      <p:ext uri="{BB962C8B-B14F-4D97-AF65-F5344CB8AC3E}">
        <p14:creationId xmlns:p14="http://schemas.microsoft.com/office/powerpoint/2010/main" val="116289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r>
              <a:rPr lang="en-US" altLang="en-US"/>
              <a:t>Experimental Designs</a:t>
            </a:r>
          </a:p>
        </p:txBody>
      </p:sp>
      <p:sp>
        <p:nvSpPr>
          <p:cNvPr id="6147" name="Rectangle 3"/>
          <p:cNvSpPr>
            <a:spLocks noGrp="1" noChangeArrowheads="1"/>
          </p:cNvSpPr>
          <p:nvPr>
            <p:ph type="body" idx="1"/>
          </p:nvPr>
        </p:nvSpPr>
        <p:spPr>
          <a:xfrm>
            <a:off x="685800" y="1524000"/>
            <a:ext cx="7772400" cy="4572000"/>
          </a:xfrm>
        </p:spPr>
        <p:txBody>
          <a:bodyPr/>
          <a:lstStyle/>
          <a:p>
            <a:r>
              <a:rPr lang="en-US" altLang="en-US" dirty="0"/>
              <a:t>Exposure/treatments are controlled by design</a:t>
            </a:r>
          </a:p>
          <a:p>
            <a:pPr lvl="1"/>
            <a:r>
              <a:rPr lang="en-US" altLang="en-US" dirty="0"/>
              <a:t>dose levels fixed</a:t>
            </a:r>
          </a:p>
          <a:p>
            <a:pPr lvl="1"/>
            <a:r>
              <a:rPr lang="en-US" altLang="en-US" dirty="0"/>
              <a:t>time course fixed</a:t>
            </a:r>
          </a:p>
          <a:p>
            <a:pPr lvl="1"/>
            <a:r>
              <a:rPr lang="en-US" altLang="en-US" dirty="0"/>
              <a:t>systematic data collection</a:t>
            </a:r>
          </a:p>
          <a:p>
            <a:pPr lvl="1"/>
            <a:r>
              <a:rPr lang="en-US" altLang="en-US" dirty="0"/>
              <a:t>predefined sample size</a:t>
            </a:r>
          </a:p>
          <a:p>
            <a:pPr lvl="1"/>
            <a:r>
              <a:rPr lang="en-US" altLang="en-US" dirty="0"/>
              <a:t>usually randomized if comparative</a:t>
            </a:r>
          </a:p>
          <a:p>
            <a:pPr lvl="1"/>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7772400" cy="685800"/>
          </a:xfrm>
        </p:spPr>
        <p:txBody>
          <a:bodyPr/>
          <a:lstStyle/>
          <a:p>
            <a:r>
              <a:rPr lang="en-US" altLang="en-US" dirty="0" smtClean="0"/>
              <a:t>Example Article</a:t>
            </a:r>
            <a:endParaRPr lang="en-US" altLang="en-US" dirty="0"/>
          </a:p>
        </p:txBody>
      </p:sp>
      <p:sp>
        <p:nvSpPr>
          <p:cNvPr id="4099" name="Rectangle 3"/>
          <p:cNvSpPr>
            <a:spLocks noGrp="1" noChangeArrowheads="1"/>
          </p:cNvSpPr>
          <p:nvPr>
            <p:ph type="body" idx="1"/>
          </p:nvPr>
        </p:nvSpPr>
        <p:spPr>
          <a:xfrm>
            <a:off x="685800" y="1447800"/>
            <a:ext cx="8001000" cy="4648200"/>
          </a:xfrm>
        </p:spPr>
        <p:txBody>
          <a:bodyPr/>
          <a:lstStyle/>
          <a:p>
            <a:pPr>
              <a:lnSpc>
                <a:spcPct val="90000"/>
              </a:lnSpc>
              <a:buClr>
                <a:schemeClr val="tx1"/>
              </a:buClr>
              <a:buFont typeface="Wingdings" pitchFamily="2" charset="2"/>
              <a:buNone/>
            </a:pPr>
            <a:r>
              <a:rPr lang="en-US" altLang="en-US" sz="2500" dirty="0" err="1"/>
              <a:t>Rebbeck</a:t>
            </a:r>
            <a:r>
              <a:rPr lang="en-US" altLang="en-US" sz="2500" dirty="0"/>
              <a:t>, </a:t>
            </a:r>
            <a:r>
              <a:rPr lang="en-US" altLang="en-US" sz="2500" dirty="0" err="1"/>
              <a:t>Troxel</a:t>
            </a:r>
            <a:r>
              <a:rPr lang="en-US" altLang="en-US" sz="2500" dirty="0"/>
              <a:t>, Norman et al. (2007) A retrospective case-control study of the use of hormone-related supplements and association with breast cancer. </a:t>
            </a:r>
            <a:r>
              <a:rPr lang="en-US" altLang="en-US" sz="2500" dirty="0" err="1"/>
              <a:t>Int</a:t>
            </a:r>
            <a:r>
              <a:rPr lang="en-US" altLang="en-US" sz="2500" dirty="0"/>
              <a:t> J Cancer, 120, 1523-28.</a:t>
            </a:r>
          </a:p>
          <a:p>
            <a:pPr>
              <a:lnSpc>
                <a:spcPct val="90000"/>
              </a:lnSpc>
              <a:buClr>
                <a:schemeClr val="tx1"/>
              </a:buClr>
              <a:buFont typeface="Wingdings" pitchFamily="2" charset="2"/>
              <a:buNone/>
            </a:pPr>
            <a:endParaRPr lang="en-US" altLang="en-US" sz="2500" dirty="0"/>
          </a:p>
          <a:p>
            <a:pPr>
              <a:lnSpc>
                <a:spcPct val="90000"/>
              </a:lnSpc>
              <a:buClr>
                <a:schemeClr val="tx1"/>
              </a:buClr>
              <a:buFont typeface="Wingdings" pitchFamily="2" charset="2"/>
              <a:buNone/>
            </a:pPr>
            <a:r>
              <a:rPr lang="en-US" altLang="en-US" sz="2500" u="sng" dirty="0"/>
              <a:t>Study Design</a:t>
            </a:r>
            <a:r>
              <a:rPr lang="en-US" altLang="en-US" sz="2500" dirty="0"/>
              <a:t>:  </a:t>
            </a:r>
            <a:r>
              <a:rPr lang="en-US" altLang="en-US" sz="2500" dirty="0" smtClean="0"/>
              <a:t>population-based case-control </a:t>
            </a:r>
            <a:r>
              <a:rPr lang="en-US" altLang="en-US" sz="2500" dirty="0"/>
              <a:t>study.</a:t>
            </a:r>
          </a:p>
          <a:p>
            <a:pPr>
              <a:lnSpc>
                <a:spcPct val="90000"/>
              </a:lnSpc>
              <a:buClr>
                <a:schemeClr val="tx1"/>
              </a:buClr>
            </a:pPr>
            <a:r>
              <a:rPr lang="en-US" altLang="en-US" sz="2500" dirty="0"/>
              <a:t>	949 cases</a:t>
            </a:r>
          </a:p>
          <a:p>
            <a:pPr>
              <a:lnSpc>
                <a:spcPct val="90000"/>
              </a:lnSpc>
              <a:buClr>
                <a:schemeClr val="tx1"/>
              </a:buClr>
            </a:pPr>
            <a:r>
              <a:rPr lang="en-US" altLang="en-US" sz="2500" dirty="0"/>
              <a:t>	1524 </a:t>
            </a:r>
            <a:r>
              <a:rPr lang="en-US" altLang="en-US" sz="2500" dirty="0" smtClean="0"/>
              <a:t>controls</a:t>
            </a:r>
            <a:endParaRPr lang="en-US" altLang="en-US" sz="2500" dirty="0"/>
          </a:p>
          <a:p>
            <a:pPr>
              <a:lnSpc>
                <a:spcPct val="90000"/>
              </a:lnSpc>
              <a:buClr>
                <a:schemeClr val="tx1"/>
              </a:buClr>
            </a:pPr>
            <a:r>
              <a:rPr lang="en-US" altLang="en-US" sz="2500" dirty="0"/>
              <a:t>	Disease:  breast cancer</a:t>
            </a:r>
          </a:p>
          <a:p>
            <a:pPr>
              <a:lnSpc>
                <a:spcPct val="90000"/>
              </a:lnSpc>
              <a:buClr>
                <a:schemeClr val="tx1"/>
              </a:buClr>
            </a:pPr>
            <a:r>
              <a:rPr lang="en-US" altLang="en-US" sz="2500" dirty="0"/>
              <a:t>	Exposure:  </a:t>
            </a:r>
            <a:r>
              <a:rPr lang="en-US" altLang="en-US" sz="2500" dirty="0" smtClean="0"/>
              <a:t>hormone-related supplements</a:t>
            </a:r>
            <a:endParaRPr lang="en-US" altLang="en-US" sz="2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Hypothesis</a:t>
            </a:r>
            <a:endParaRPr lang="en-US" altLang="en-US" dirty="0"/>
          </a:p>
        </p:txBody>
      </p:sp>
      <p:sp>
        <p:nvSpPr>
          <p:cNvPr id="36867" name="Rectangle 3"/>
          <p:cNvSpPr>
            <a:spLocks noGrp="1" noChangeArrowheads="1"/>
          </p:cNvSpPr>
          <p:nvPr>
            <p:ph type="body" idx="1"/>
          </p:nvPr>
        </p:nvSpPr>
        <p:spPr/>
        <p:txBody>
          <a:bodyPr/>
          <a:lstStyle/>
          <a:p>
            <a:r>
              <a:rPr lang="en-US" b="1" dirty="0" smtClean="0"/>
              <a:t>Women who have diets rich in phytoestrogens may be at decreased risk of breast cancer.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Hormone-related supplements</a:t>
            </a:r>
            <a:endParaRPr lang="en-US" dirty="0"/>
          </a:p>
        </p:txBody>
      </p:sp>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323931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2039073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cases and controls?</a:t>
            </a:r>
            <a:endParaRPr lang="en-US" dirty="0"/>
          </a:p>
        </p:txBody>
      </p:sp>
      <p:sp>
        <p:nvSpPr>
          <p:cNvPr id="3" name="Content Placeholder 2"/>
          <p:cNvSpPr>
            <a:spLocks noGrp="1"/>
          </p:cNvSpPr>
          <p:nvPr>
            <p:ph idx="1"/>
          </p:nvPr>
        </p:nvSpPr>
        <p:spPr/>
        <p:txBody>
          <a:bodyPr/>
          <a:lstStyle/>
          <a:p>
            <a:r>
              <a:rPr lang="en-US" sz="2400" dirty="0" smtClean="0"/>
              <a:t>Cases: identified through active surveillance of 38 hospitals.</a:t>
            </a:r>
          </a:p>
          <a:p>
            <a:r>
              <a:rPr lang="en-US" sz="2400" dirty="0" smtClean="0"/>
              <a:t>Controls:</a:t>
            </a:r>
          </a:p>
          <a:p>
            <a:pPr lvl="1"/>
            <a:r>
              <a:rPr lang="en-US" sz="2400" dirty="0" smtClean="0"/>
              <a:t>“random-digit dialing” in the surrounding counties.</a:t>
            </a:r>
          </a:p>
          <a:p>
            <a:pPr lvl="1"/>
            <a:r>
              <a:rPr lang="en-US" sz="2400" dirty="0" smtClean="0"/>
              <a:t>Frequency matched on age (+/- 5 years) and race and date of interview (+/- 3 months).</a:t>
            </a:r>
          </a:p>
          <a:p>
            <a:pPr lvl="1"/>
            <a:r>
              <a:rPr lang="en-US" sz="2400" dirty="0" smtClean="0"/>
              <a:t>Changed from 1:1 ratio to 1:1.6 midway through to increase power</a:t>
            </a:r>
          </a:p>
          <a:p>
            <a:pPr lvl="1"/>
            <a:r>
              <a:rPr lang="en-US" sz="2400" dirty="0" smtClean="0"/>
              <a:t>Paid for participation?  Not mentioned.</a:t>
            </a:r>
            <a:endParaRPr lang="en-US" sz="2400" dirty="0"/>
          </a:p>
        </p:txBody>
      </p:sp>
    </p:spTree>
    <p:extLst>
      <p:ext uri="{BB962C8B-B14F-4D97-AF65-F5344CB8AC3E}">
        <p14:creationId xmlns:p14="http://schemas.microsoft.com/office/powerpoint/2010/main" val="1429102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Demographics</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8007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
        <p:nvSpPr>
          <p:cNvPr id="5" name="TextBox 4"/>
          <p:cNvSpPr txBox="1"/>
          <p:nvPr/>
        </p:nvSpPr>
        <p:spPr>
          <a:xfrm>
            <a:off x="5486400" y="838200"/>
            <a:ext cx="3350597" cy="646331"/>
          </a:xfrm>
          <a:prstGeom prst="rect">
            <a:avLst/>
          </a:prstGeom>
          <a:noFill/>
        </p:spPr>
        <p:txBody>
          <a:bodyPr wrap="none" rtlCol="0">
            <a:spAutoFit/>
          </a:bodyPr>
          <a:lstStyle/>
          <a:p>
            <a:r>
              <a:rPr lang="en-US" dirty="0" smtClean="0"/>
              <a:t>38% of subjects are cases;</a:t>
            </a:r>
          </a:p>
          <a:p>
            <a:r>
              <a:rPr lang="en-US" dirty="0" smtClean="0"/>
              <a:t>62% are controls.</a:t>
            </a:r>
            <a:endParaRPr lang="en-US" dirty="0"/>
          </a:p>
        </p:txBody>
      </p:sp>
    </p:spTree>
    <p:extLst>
      <p:ext uri="{BB962C8B-B14F-4D97-AF65-F5344CB8AC3E}">
        <p14:creationId xmlns:p14="http://schemas.microsoft.com/office/powerpoint/2010/main" val="656913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90678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6"/>
          <p:cNvSpPr>
            <a:spLocks noChangeArrowheads="1"/>
          </p:cNvSpPr>
          <p:nvPr/>
        </p:nvSpPr>
        <p:spPr bwMode="auto">
          <a:xfrm>
            <a:off x="7696200" y="2743200"/>
            <a:ext cx="1447800" cy="228600"/>
          </a:xfrm>
          <a:prstGeom prst="rect">
            <a:avLst/>
          </a:prstGeom>
          <a:noFill/>
          <a:ln w="12700" cap="sq">
            <a:solidFill>
              <a:srgbClr val="FF0000"/>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Rectangle 7"/>
          <p:cNvSpPr>
            <a:spLocks noChangeArrowheads="1"/>
          </p:cNvSpPr>
          <p:nvPr/>
        </p:nvSpPr>
        <p:spPr bwMode="auto">
          <a:xfrm>
            <a:off x="7696200" y="4038600"/>
            <a:ext cx="1447800" cy="228600"/>
          </a:xfrm>
          <a:prstGeom prst="rect">
            <a:avLst/>
          </a:prstGeom>
          <a:noFill/>
          <a:ln w="12700" cap="sq">
            <a:solidFill>
              <a:srgbClr val="FF0000"/>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8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2057400"/>
            <a:ext cx="18129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Main results: Black Cohosh</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Footnotes</a:t>
            </a:r>
            <a:endParaRPr lang="en-US" dirty="0"/>
          </a:p>
        </p:txBody>
      </p:sp>
      <p:sp>
        <p:nvSpPr>
          <p:cNvPr id="3" name="TextBox 2"/>
          <p:cNvSpPr txBox="1"/>
          <p:nvPr/>
        </p:nvSpPr>
        <p:spPr>
          <a:xfrm>
            <a:off x="788894" y="1447800"/>
            <a:ext cx="7974106" cy="3970318"/>
          </a:xfrm>
          <a:prstGeom prst="rect">
            <a:avLst/>
          </a:prstGeom>
          <a:noFill/>
        </p:spPr>
        <p:txBody>
          <a:bodyPr wrap="square" rtlCol="0">
            <a:spAutoFit/>
          </a:bodyPr>
          <a:lstStyle/>
          <a:p>
            <a:r>
              <a:rPr lang="en-US" dirty="0" smtClean="0"/>
              <a:t>1. The </a:t>
            </a:r>
            <a:r>
              <a:rPr lang="en-US" dirty="0"/>
              <a:t>odds ratio (OR) represents the relationship of herbal exposure and breast cancer risk as estimated from conditional logistic </a:t>
            </a:r>
            <a:r>
              <a:rPr lang="en-US" dirty="0" smtClean="0"/>
              <a:t>regression matched </a:t>
            </a:r>
            <a:r>
              <a:rPr lang="en-US" dirty="0"/>
              <a:t>on age and race, and adjusted for the following variables: (i) </a:t>
            </a:r>
            <a:r>
              <a:rPr lang="en-US" dirty="0" smtClean="0"/>
              <a:t>education, </a:t>
            </a:r>
            <a:r>
              <a:rPr lang="en-US" dirty="0"/>
              <a:t>(ii) age at first full-term pregnancy </a:t>
            </a:r>
            <a:r>
              <a:rPr lang="en-US" dirty="0" smtClean="0"/>
              <a:t>(</a:t>
            </a:r>
            <a:r>
              <a:rPr lang="en-US" dirty="0"/>
              <a:t>iii) menopause status (known natural, assumed natural at </a:t>
            </a:r>
            <a:r>
              <a:rPr lang="en-US" dirty="0" smtClean="0"/>
              <a:t>reference age </a:t>
            </a:r>
            <a:r>
              <a:rPr lang="en-US" dirty="0"/>
              <a:t>of 50 if menopausal status is unknown, and induced), (iv) family history of breast cancer (any vs. none), (v) time from </a:t>
            </a:r>
            <a:r>
              <a:rPr lang="en-US" dirty="0" smtClean="0"/>
              <a:t>diagnosis/ascertainment </a:t>
            </a:r>
            <a:r>
              <a:rPr lang="en-US" dirty="0"/>
              <a:t>to </a:t>
            </a:r>
            <a:r>
              <a:rPr lang="en-US" dirty="0" smtClean="0"/>
              <a:t>interview, (</a:t>
            </a:r>
            <a:r>
              <a:rPr lang="en-US" dirty="0"/>
              <a:t>vi) reference age as a continuous variable and (</a:t>
            </a:r>
            <a:r>
              <a:rPr lang="en-US" dirty="0" smtClean="0"/>
              <a:t>vii) ever </a:t>
            </a:r>
            <a:r>
              <a:rPr lang="en-US" dirty="0"/>
              <a:t>use of hormone </a:t>
            </a:r>
            <a:r>
              <a:rPr lang="en-US" dirty="0" smtClean="0"/>
              <a:t>replacement therapy.</a:t>
            </a:r>
          </a:p>
          <a:p>
            <a:r>
              <a:rPr lang="en-US" dirty="0" smtClean="0"/>
              <a:t>2. Values </a:t>
            </a:r>
            <a:r>
              <a:rPr lang="en-US" dirty="0"/>
              <a:t>within parentheses indicate </a:t>
            </a:r>
            <a:r>
              <a:rPr lang="en-US" dirty="0" smtClean="0"/>
              <a:t>percentages.</a:t>
            </a:r>
          </a:p>
          <a:p>
            <a:r>
              <a:rPr lang="en-US" dirty="0" smtClean="0"/>
              <a:t>3. Values </a:t>
            </a:r>
            <a:r>
              <a:rPr lang="en-US" dirty="0"/>
              <a:t>within square brackets indicate </a:t>
            </a:r>
            <a:r>
              <a:rPr lang="en-US" dirty="0" smtClean="0"/>
              <a:t>95% CIs.</a:t>
            </a:r>
          </a:p>
          <a:p>
            <a:r>
              <a:rPr lang="en-US" dirty="0" smtClean="0"/>
              <a:t>4. Odds </a:t>
            </a:r>
            <a:r>
              <a:rPr lang="en-US" dirty="0"/>
              <a:t>ratio associations not undertaken due to limited number of women who used this preparation.</a:t>
            </a:r>
          </a:p>
        </p:txBody>
      </p:sp>
    </p:spTree>
    <p:extLst>
      <p:ext uri="{BB962C8B-B14F-4D97-AF65-F5344CB8AC3E}">
        <p14:creationId xmlns:p14="http://schemas.microsoft.com/office/powerpoint/2010/main" val="2600740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altLang="en-US" sz="3200"/>
              <a:t>1. Most others were not as prevalent</a:t>
            </a:r>
            <a:br>
              <a:rPr lang="en-US" altLang="en-US" sz="3200"/>
            </a:br>
            <a:r>
              <a:rPr lang="en-US" altLang="en-US" sz="3200"/>
              <a:t>2. all others were in the same direction</a:t>
            </a: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90678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6"/>
          <p:cNvSpPr>
            <a:spLocks noChangeArrowheads="1"/>
          </p:cNvSpPr>
          <p:nvPr/>
        </p:nvSpPr>
        <p:spPr bwMode="auto">
          <a:xfrm>
            <a:off x="7696200" y="2743200"/>
            <a:ext cx="1447800" cy="228600"/>
          </a:xfrm>
          <a:prstGeom prst="rect">
            <a:avLst/>
          </a:prstGeom>
          <a:noFill/>
          <a:ln w="12700" cap="sq">
            <a:solidFill>
              <a:srgbClr val="FF0000"/>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Rectangle 7"/>
          <p:cNvSpPr>
            <a:spLocks noChangeArrowheads="1"/>
          </p:cNvSpPr>
          <p:nvPr/>
        </p:nvSpPr>
        <p:spPr bwMode="auto">
          <a:xfrm>
            <a:off x="7696200" y="4038600"/>
            <a:ext cx="1447800" cy="228600"/>
          </a:xfrm>
          <a:prstGeom prst="rect">
            <a:avLst/>
          </a:prstGeom>
          <a:noFill/>
          <a:ln w="12700" cap="sq">
            <a:solidFill>
              <a:srgbClr val="FF0000"/>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8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2057400"/>
            <a:ext cx="18129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75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to detect differences?</a:t>
            </a:r>
            <a:endParaRPr lang="en-US" dirty="0"/>
          </a:p>
        </p:txBody>
      </p:sp>
      <p:sp>
        <p:nvSpPr>
          <p:cNvPr id="3" name="Content Placeholder 2"/>
          <p:cNvSpPr>
            <a:spLocks noGrp="1"/>
          </p:cNvSpPr>
          <p:nvPr>
            <p:ph idx="1"/>
          </p:nvPr>
        </p:nvSpPr>
        <p:spPr/>
        <p:txBody>
          <a:bodyPr/>
          <a:lstStyle/>
          <a:p>
            <a:r>
              <a:rPr lang="en-US" dirty="0" smtClean="0"/>
              <a:t>Not mentioned.</a:t>
            </a:r>
          </a:p>
          <a:p>
            <a:r>
              <a:rPr lang="en-US" dirty="0" smtClean="0"/>
              <a:t>What is a significant difference?</a:t>
            </a:r>
            <a:endParaRPr lang="en-US" dirty="0"/>
          </a:p>
        </p:txBody>
      </p:sp>
    </p:spTree>
    <p:extLst>
      <p:ext uri="{BB962C8B-B14F-4D97-AF65-F5344CB8AC3E}">
        <p14:creationId xmlns:p14="http://schemas.microsoft.com/office/powerpoint/2010/main" val="3377463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Hypothesis</a:t>
            </a:r>
            <a:endParaRPr lang="en-US" altLang="en-US" dirty="0"/>
          </a:p>
        </p:txBody>
      </p:sp>
      <p:sp>
        <p:nvSpPr>
          <p:cNvPr id="36867" name="Rectangle 3"/>
          <p:cNvSpPr>
            <a:spLocks noGrp="1" noChangeArrowheads="1"/>
          </p:cNvSpPr>
          <p:nvPr>
            <p:ph type="body" idx="1"/>
          </p:nvPr>
        </p:nvSpPr>
        <p:spPr/>
        <p:txBody>
          <a:bodyPr/>
          <a:lstStyle/>
          <a:p>
            <a:r>
              <a:rPr lang="en-US" b="1" dirty="0" smtClean="0"/>
              <a:t>Women who have diets rich in phytoestrogens may be at decreased risk of breast cancer. </a:t>
            </a:r>
          </a:p>
          <a:p>
            <a:r>
              <a:rPr lang="en-US" altLang="en-US" dirty="0" smtClean="0"/>
              <a:t>What </a:t>
            </a:r>
            <a:r>
              <a:rPr lang="en-US" altLang="en-US" dirty="0"/>
              <a:t>about other health habits?</a:t>
            </a:r>
          </a:p>
          <a:p>
            <a:pPr lvl="1"/>
            <a:r>
              <a:rPr lang="en-US" altLang="en-US" dirty="0"/>
              <a:t>Diet?</a:t>
            </a:r>
          </a:p>
          <a:p>
            <a:pPr lvl="1"/>
            <a:r>
              <a:rPr lang="en-US" altLang="en-US" dirty="0"/>
              <a:t>Nutrition?</a:t>
            </a:r>
          </a:p>
          <a:p>
            <a:pPr lvl="1"/>
            <a:r>
              <a:rPr lang="en-US" altLang="en-US" dirty="0"/>
              <a:t>Exercise?</a:t>
            </a:r>
          </a:p>
          <a:p>
            <a:r>
              <a:rPr lang="en-US" altLang="en-US" dirty="0"/>
              <a:t>These might be related to HRS </a:t>
            </a:r>
            <a:r>
              <a:rPr lang="en-US" altLang="en-US" dirty="0" smtClean="0"/>
              <a:t>use</a:t>
            </a:r>
            <a:endParaRPr lang="en-US" altLang="en-US" dirty="0"/>
          </a:p>
        </p:txBody>
      </p:sp>
    </p:spTree>
    <p:extLst>
      <p:ext uri="{BB962C8B-B14F-4D97-AF65-F5344CB8AC3E}">
        <p14:creationId xmlns:p14="http://schemas.microsoft.com/office/powerpoint/2010/main" val="119845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304800"/>
            <a:ext cx="7772400" cy="1143000"/>
          </a:xfrm>
        </p:spPr>
        <p:txBody>
          <a:bodyPr/>
          <a:lstStyle/>
          <a:p>
            <a:r>
              <a:rPr lang="en-US" altLang="en-US" dirty="0"/>
              <a:t>Observational Studies</a:t>
            </a:r>
          </a:p>
        </p:txBody>
      </p:sp>
      <p:sp>
        <p:nvSpPr>
          <p:cNvPr id="7171" name="Rectangle 3"/>
          <p:cNvSpPr>
            <a:spLocks noGrp="1" noChangeArrowheads="1"/>
          </p:cNvSpPr>
          <p:nvPr>
            <p:ph type="body" idx="1"/>
          </p:nvPr>
        </p:nvSpPr>
        <p:spPr>
          <a:xfrm>
            <a:off x="838200" y="1676400"/>
            <a:ext cx="8077200" cy="4495800"/>
          </a:xfrm>
        </p:spPr>
        <p:txBody>
          <a:bodyPr/>
          <a:lstStyle/>
          <a:p>
            <a:r>
              <a:rPr lang="en-US" altLang="en-US" sz="3300" dirty="0"/>
              <a:t>“Sit back and watch”</a:t>
            </a:r>
          </a:p>
          <a:p>
            <a:pPr lvl="1"/>
            <a:r>
              <a:rPr lang="en-US" altLang="en-US" dirty="0"/>
              <a:t>no “control” over doses, treatments, exposures</a:t>
            </a:r>
          </a:p>
          <a:p>
            <a:pPr lvl="1"/>
            <a:r>
              <a:rPr lang="en-US" altLang="en-US" dirty="0"/>
              <a:t>individuals </a:t>
            </a:r>
            <a:r>
              <a:rPr lang="en-US" altLang="en-US" dirty="0" smtClean="0"/>
              <a:t>(patients or doctors) </a:t>
            </a:r>
            <a:r>
              <a:rPr lang="en-US" altLang="en-US" u="sng" dirty="0" smtClean="0"/>
              <a:t>select</a:t>
            </a:r>
            <a:r>
              <a:rPr lang="en-US" altLang="en-US" dirty="0" smtClean="0"/>
              <a:t> exposure based on a number of factors</a:t>
            </a:r>
          </a:p>
          <a:p>
            <a:pPr lvl="2"/>
            <a:r>
              <a:rPr lang="en-US" altLang="en-US" dirty="0" smtClean="0"/>
              <a:t>Generally not based on the flip of a coin.</a:t>
            </a:r>
            <a:endParaRPr lang="en-US" altLang="en-US" dirty="0"/>
          </a:p>
          <a:p>
            <a:r>
              <a:rPr lang="en-US" altLang="en-US" dirty="0"/>
              <a:t>Measurements</a:t>
            </a:r>
          </a:p>
          <a:p>
            <a:pPr lvl="1"/>
            <a:r>
              <a:rPr lang="en-US" altLang="en-US" dirty="0"/>
              <a:t>Exposures</a:t>
            </a:r>
          </a:p>
          <a:p>
            <a:pPr lvl="1"/>
            <a:r>
              <a:rPr lang="en-US" altLang="en-US" dirty="0"/>
              <a:t>Diagnoses</a:t>
            </a:r>
          </a:p>
          <a:p>
            <a:pPr lvl="1"/>
            <a:r>
              <a:rPr lang="en-US" altLang="en-US" dirty="0"/>
              <a:t>Often self-reported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438" y="1905000"/>
            <a:ext cx="762086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3022902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potential pitfalls of observational studies</a:t>
            </a:r>
            <a:endParaRPr lang="en-US" dirty="0"/>
          </a:p>
        </p:txBody>
      </p:sp>
      <p:sp>
        <p:nvSpPr>
          <p:cNvPr id="3" name="Content Placeholder 2"/>
          <p:cNvSpPr>
            <a:spLocks noGrp="1"/>
          </p:cNvSpPr>
          <p:nvPr>
            <p:ph idx="1"/>
          </p:nvPr>
        </p:nvSpPr>
        <p:spPr>
          <a:xfrm>
            <a:off x="1066800" y="1676400"/>
            <a:ext cx="7772400" cy="4114800"/>
          </a:xfrm>
        </p:spPr>
        <p:txBody>
          <a:bodyPr/>
          <a:lstStyle/>
          <a:p>
            <a:r>
              <a:rPr lang="en-US" altLang="en-US" sz="1800" i="1" dirty="0" smtClean="0"/>
              <a:t>Recursive Partitioning Identifies Patients at High and Low Risk for Ipsilateral Tumor Recurrence After Breast-Conserving Surgery and Radiation</a:t>
            </a:r>
            <a:r>
              <a:rPr lang="en-US" altLang="en-US" sz="1800" dirty="0" smtClean="0"/>
              <a:t>. Freedman, Hanlon, </a:t>
            </a:r>
            <a:r>
              <a:rPr lang="en-US" altLang="en-US" sz="1800" dirty="0" err="1" smtClean="0"/>
              <a:t>Fowble</a:t>
            </a:r>
            <a:r>
              <a:rPr lang="en-US" altLang="en-US" sz="1800" dirty="0" smtClean="0"/>
              <a:t>, Anderson, and </a:t>
            </a:r>
            <a:r>
              <a:rPr lang="en-US" altLang="en-US" sz="1800" dirty="0" err="1" smtClean="0"/>
              <a:t>Nicolaou</a:t>
            </a:r>
            <a:r>
              <a:rPr lang="en-US" altLang="en-US" sz="1800" dirty="0" smtClean="0"/>
              <a:t>, JCO, October 2002</a:t>
            </a:r>
          </a:p>
          <a:p>
            <a:r>
              <a:rPr lang="en-US" sz="1800" b="1" cap="all" dirty="0" smtClean="0">
                <a:solidFill>
                  <a:schemeClr val="tx1"/>
                </a:solidFill>
              </a:rPr>
              <a:t>PURPOSE: </a:t>
            </a:r>
            <a:r>
              <a:rPr lang="en-US" sz="1800" dirty="0" smtClean="0">
                <a:solidFill>
                  <a:schemeClr val="tx1"/>
                </a:solidFill>
              </a:rPr>
              <a:t>Recursive </a:t>
            </a:r>
            <a:r>
              <a:rPr lang="en-US" sz="1800" dirty="0">
                <a:solidFill>
                  <a:schemeClr val="tx1"/>
                </a:solidFill>
              </a:rPr>
              <a:t>partitioning analysis (RPA), a method of building decision trees of significant prognostic factors for outcome, was used to determine subgroups at significantly different risk for ipsilateral breast tumor recurrence (IBTR) in early-stage breast cancer</a:t>
            </a:r>
            <a:r>
              <a:rPr lang="en-US" sz="1800" dirty="0" smtClean="0">
                <a:solidFill>
                  <a:schemeClr val="tx1"/>
                </a:solidFill>
              </a:rPr>
              <a:t>.</a:t>
            </a:r>
          </a:p>
          <a:p>
            <a:r>
              <a:rPr lang="en-US" sz="1800" b="1" cap="all" dirty="0">
                <a:solidFill>
                  <a:schemeClr val="tx1"/>
                </a:solidFill>
                <a:latin typeface="+mn-lt"/>
                <a:ea typeface="+mn-ea"/>
                <a:cs typeface="+mn-cs"/>
              </a:rPr>
              <a:t>PATIENTS AND </a:t>
            </a:r>
            <a:r>
              <a:rPr lang="en-US" sz="1800" b="1" cap="all" dirty="0" smtClean="0">
                <a:solidFill>
                  <a:schemeClr val="tx1"/>
                </a:solidFill>
                <a:latin typeface="+mn-lt"/>
                <a:ea typeface="+mn-ea"/>
                <a:cs typeface="+mn-cs"/>
              </a:rPr>
              <a:t>METHODS: </a:t>
            </a:r>
            <a:r>
              <a:rPr lang="en-US" sz="1800" cap="all" dirty="0" smtClean="0">
                <a:solidFill>
                  <a:schemeClr val="tx1"/>
                </a:solidFill>
                <a:latin typeface="+mn-lt"/>
                <a:ea typeface="+mn-ea"/>
                <a:cs typeface="+mn-cs"/>
              </a:rPr>
              <a:t>912</a:t>
            </a:r>
            <a:r>
              <a:rPr lang="en-US" sz="1800" dirty="0" smtClean="0">
                <a:solidFill>
                  <a:schemeClr val="tx1"/>
                </a:solidFill>
                <a:latin typeface="+mn-lt"/>
                <a:ea typeface="+mn-ea"/>
                <a:cs typeface="+mn-cs"/>
              </a:rPr>
              <a:t> </a:t>
            </a:r>
            <a:r>
              <a:rPr lang="en-US" sz="1800" dirty="0">
                <a:solidFill>
                  <a:schemeClr val="tx1"/>
                </a:solidFill>
                <a:latin typeface="+mn-lt"/>
                <a:ea typeface="+mn-ea"/>
                <a:cs typeface="+mn-cs"/>
              </a:rPr>
              <a:t>women underwent breast-conserving surgery, axillary dissection, and radiation. Systemic therapy was chemotherapy with or without </a:t>
            </a:r>
            <a:r>
              <a:rPr lang="en-US" sz="1800" dirty="0" err="1">
                <a:solidFill>
                  <a:schemeClr val="tx1"/>
                </a:solidFill>
                <a:latin typeface="+mn-lt"/>
                <a:ea typeface="+mn-ea"/>
                <a:cs typeface="+mn-cs"/>
              </a:rPr>
              <a:t>tamoxifen</a:t>
            </a:r>
            <a:r>
              <a:rPr lang="en-US" sz="1800" dirty="0">
                <a:solidFill>
                  <a:schemeClr val="tx1"/>
                </a:solidFill>
                <a:latin typeface="+mn-lt"/>
                <a:ea typeface="+mn-ea"/>
                <a:cs typeface="+mn-cs"/>
              </a:rPr>
              <a:t> in 32%, </a:t>
            </a:r>
            <a:r>
              <a:rPr lang="en-US" sz="1800" dirty="0" err="1">
                <a:solidFill>
                  <a:schemeClr val="tx1"/>
                </a:solidFill>
                <a:latin typeface="+mn-lt"/>
                <a:ea typeface="+mn-ea"/>
                <a:cs typeface="+mn-cs"/>
              </a:rPr>
              <a:t>tamoxifen</a:t>
            </a:r>
            <a:r>
              <a:rPr lang="en-US" sz="1800" dirty="0">
                <a:solidFill>
                  <a:schemeClr val="tx1"/>
                </a:solidFill>
                <a:latin typeface="+mn-lt"/>
                <a:ea typeface="+mn-ea"/>
                <a:cs typeface="+mn-cs"/>
              </a:rPr>
              <a:t> in 27%, or none in 41%. RPA was used to create a decision tree according to predictive variables that classify patients by IBTR risk, and the Kaplan-Meier method was used to calculate 10-year risks. Median follow-up was 5.9 years.</a:t>
            </a:r>
            <a:endParaRPr lang="en-US" sz="1800" dirty="0">
              <a:solidFill>
                <a:schemeClr val="tx1"/>
              </a:solidFill>
            </a:endParaRPr>
          </a:p>
          <a:p>
            <a:endParaRPr lang="en-US" sz="1800" dirty="0"/>
          </a:p>
        </p:txBody>
      </p:sp>
    </p:spTree>
    <p:extLst>
      <p:ext uri="{BB962C8B-B14F-4D97-AF65-F5344CB8AC3E}">
        <p14:creationId xmlns:p14="http://schemas.microsoft.com/office/powerpoint/2010/main" val="372681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modeling example</a:t>
            </a:r>
            <a:endParaRPr lang="en-US" dirty="0"/>
          </a:p>
        </p:txBody>
      </p:sp>
      <p:sp>
        <p:nvSpPr>
          <p:cNvPr id="3" name="Content Placeholder 2"/>
          <p:cNvSpPr>
            <a:spLocks noGrp="1"/>
          </p:cNvSpPr>
          <p:nvPr>
            <p:ph idx="1"/>
          </p:nvPr>
        </p:nvSpPr>
        <p:spPr>
          <a:xfrm>
            <a:off x="990600" y="1600200"/>
            <a:ext cx="7696200" cy="4114800"/>
          </a:xfrm>
        </p:spPr>
        <p:txBody>
          <a:bodyPr/>
          <a:lstStyle/>
          <a:p>
            <a:pPr>
              <a:lnSpc>
                <a:spcPct val="90000"/>
              </a:lnSpc>
            </a:pPr>
            <a:r>
              <a:rPr lang="en-US" altLang="en-US" sz="2400" dirty="0" smtClean="0"/>
              <a:t>Analytic Method:  Recursive Partitioning Analysis</a:t>
            </a:r>
          </a:p>
          <a:p>
            <a:pPr>
              <a:lnSpc>
                <a:spcPct val="90000"/>
              </a:lnSpc>
            </a:pPr>
            <a:r>
              <a:rPr lang="en-US" altLang="en-US" sz="2400" dirty="0" smtClean="0"/>
              <a:t>“Supervised classification” method</a:t>
            </a:r>
          </a:p>
          <a:p>
            <a:pPr>
              <a:lnSpc>
                <a:spcPct val="90000"/>
              </a:lnSpc>
            </a:pPr>
            <a:r>
              <a:rPr lang="en-US" altLang="en-US" sz="2400" dirty="0" smtClean="0"/>
              <a:t>General ideas of RPA</a:t>
            </a:r>
          </a:p>
          <a:p>
            <a:pPr lvl="1">
              <a:lnSpc>
                <a:spcPct val="90000"/>
              </a:lnSpc>
            </a:pPr>
            <a:r>
              <a:rPr lang="en-US" altLang="en-US" sz="1800" dirty="0" smtClean="0"/>
              <a:t>Build a “tree” for diagnostic profiling that can distinguish amongst groups of patients</a:t>
            </a:r>
          </a:p>
          <a:p>
            <a:pPr lvl="1">
              <a:lnSpc>
                <a:spcPct val="90000"/>
              </a:lnSpc>
            </a:pPr>
            <a:r>
              <a:rPr lang="en-US" altLang="en-US" sz="1800" dirty="0" smtClean="0"/>
              <a:t>Example: </a:t>
            </a:r>
          </a:p>
          <a:p>
            <a:pPr lvl="2">
              <a:lnSpc>
                <a:spcPct val="90000"/>
              </a:lnSpc>
            </a:pPr>
            <a:r>
              <a:rPr lang="en-US" altLang="en-US" sz="1600" dirty="0" smtClean="0"/>
              <a:t>useful for diagnosing based on symptom profiles versus more invasive approach.</a:t>
            </a:r>
          </a:p>
          <a:p>
            <a:pPr lvl="2">
              <a:lnSpc>
                <a:spcPct val="90000"/>
              </a:lnSpc>
            </a:pPr>
            <a:r>
              <a:rPr lang="en-US" altLang="en-US" sz="1600" dirty="0" smtClean="0"/>
              <a:t>Useful for predicting survival based on symptom profile</a:t>
            </a:r>
          </a:p>
          <a:p>
            <a:pPr lvl="1">
              <a:lnSpc>
                <a:spcPct val="90000"/>
              </a:lnSpc>
            </a:pPr>
            <a:r>
              <a:rPr lang="en-US" altLang="en-US" sz="1800" dirty="0" smtClean="0"/>
              <a:t>Variables are based on their ability to “differentiate” types of patients.</a:t>
            </a:r>
          </a:p>
          <a:p>
            <a:pPr lvl="2">
              <a:lnSpc>
                <a:spcPct val="90000"/>
              </a:lnSpc>
            </a:pPr>
            <a:r>
              <a:rPr lang="en-US" altLang="en-US" sz="1600" dirty="0" smtClean="0"/>
              <a:t>In some cases, you might want to differentiate sub-types (e.g. build molecular profiles to differentiate squamous versus adenocarcinoma of the lung)</a:t>
            </a:r>
          </a:p>
          <a:p>
            <a:pPr lvl="2">
              <a:lnSpc>
                <a:spcPct val="90000"/>
              </a:lnSpc>
            </a:pPr>
            <a:r>
              <a:rPr lang="en-US" altLang="en-US" sz="1600" b="1" dirty="0" smtClean="0">
                <a:solidFill>
                  <a:schemeClr val="tx2"/>
                </a:solidFill>
              </a:rPr>
              <a:t>In this case, differentiation is based on length of time to IBTR (survival outcome).</a:t>
            </a:r>
            <a:endParaRPr lang="en-US" altLang="en-US" sz="1600" b="1" dirty="0">
              <a:solidFill>
                <a:schemeClr val="tx2"/>
              </a:solidFill>
            </a:endParaRPr>
          </a:p>
        </p:txBody>
      </p:sp>
    </p:spTree>
    <p:extLst>
      <p:ext uri="{BB962C8B-B14F-4D97-AF65-F5344CB8AC3E}">
        <p14:creationId xmlns:p14="http://schemas.microsoft.com/office/powerpoint/2010/main" val="4253190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7882" y="1143000"/>
            <a:ext cx="4267200" cy="4953000"/>
          </a:xfrm>
          <a:prstGeom prst="rect">
            <a:avLst/>
          </a:prstGeom>
          <a:solidFill>
            <a:schemeClr val="bg1"/>
          </a:solidFill>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80000"/>
              </a:lnSpc>
            </a:pPr>
            <a:r>
              <a:rPr lang="en-US" altLang="en-US" sz="1800" kern="0" dirty="0" smtClean="0"/>
              <a:t>The root node contains the whole sample</a:t>
            </a:r>
          </a:p>
          <a:p>
            <a:pPr eaLnBrk="1" hangingPunct="1">
              <a:lnSpc>
                <a:spcPct val="80000"/>
              </a:lnSpc>
            </a:pPr>
            <a:r>
              <a:rPr lang="en-US" altLang="en-US" sz="1800" kern="0" dirty="0" smtClean="0"/>
              <a:t>From there, the tree is the “grown”. </a:t>
            </a:r>
          </a:p>
          <a:p>
            <a:pPr eaLnBrk="1" hangingPunct="1">
              <a:lnSpc>
                <a:spcPct val="80000"/>
              </a:lnSpc>
            </a:pPr>
            <a:r>
              <a:rPr lang="en-US" altLang="en-US" sz="1800" kern="0" dirty="0" smtClean="0"/>
              <a:t>The root node is partitioned into two nodes in the next layer using the predictor variable that makes the best separation based on the log rank statistic.  This may cause a continuous variable to be dichotomized (e.g. age &lt; 55 versus </a:t>
            </a:r>
            <a:r>
              <a:rPr lang="en-US" altLang="en-US" sz="1800" kern="0" dirty="0">
                <a:sym typeface="WP MathA" pitchFamily="2" charset="2"/>
              </a:rPr>
              <a:t>&gt;</a:t>
            </a:r>
            <a:r>
              <a:rPr lang="en-US" altLang="en-US" sz="1800" kern="0" dirty="0" smtClean="0">
                <a:sym typeface="WP MathA" pitchFamily="2" charset="2"/>
              </a:rPr>
              <a:t>55)</a:t>
            </a:r>
          </a:p>
          <a:p>
            <a:pPr eaLnBrk="1" hangingPunct="1">
              <a:lnSpc>
                <a:spcPct val="80000"/>
              </a:lnSpc>
            </a:pPr>
            <a:r>
              <a:rPr lang="en-US" altLang="en-US" sz="1800" kern="0" dirty="0" smtClean="0"/>
              <a:t>For each branch, the algorithm then looks for the next variable which creates the broadest separation.</a:t>
            </a:r>
          </a:p>
          <a:p>
            <a:pPr eaLnBrk="1" hangingPunct="1">
              <a:lnSpc>
                <a:spcPct val="80000"/>
              </a:lnSpc>
            </a:pPr>
            <a:r>
              <a:rPr lang="en-US" altLang="en-US" sz="1800" kern="0" dirty="0" smtClean="0"/>
              <a:t>The aim is to make the “terminal nodes” (i.e. the nodes which have no </a:t>
            </a:r>
            <a:r>
              <a:rPr lang="en-US" altLang="en-US" sz="1800" kern="0" dirty="0" err="1" smtClean="0"/>
              <a:t>offsprings</a:t>
            </a:r>
            <a:r>
              <a:rPr lang="en-US" altLang="en-US" sz="1800" kern="0" dirty="0" smtClean="0"/>
              <a:t>) as homogeneous as possible. </a:t>
            </a:r>
            <a:endParaRPr lang="en-US" altLang="en-US" sz="1800" kern="0" dirty="0"/>
          </a:p>
        </p:txBody>
      </p:sp>
      <p:sp>
        <p:nvSpPr>
          <p:cNvPr id="5" name="Text Box 5"/>
          <p:cNvSpPr txBox="1">
            <a:spLocks noChangeArrowheads="1"/>
          </p:cNvSpPr>
          <p:nvPr/>
        </p:nvSpPr>
        <p:spPr bwMode="auto">
          <a:xfrm>
            <a:off x="2438400" y="381000"/>
            <a:ext cx="37861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en-US" sz="3200">
                <a:solidFill>
                  <a:schemeClr val="tx2"/>
                </a:solidFill>
              </a:rPr>
              <a:t>How is the tree built? </a:t>
            </a:r>
          </a:p>
        </p:txBody>
      </p:sp>
      <p:pic>
        <p:nvPicPr>
          <p:cNvPr id="6" name="Picture 9"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24400" y="1640541"/>
            <a:ext cx="4343400" cy="40386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7065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0"/>
            <a:ext cx="7772400" cy="762000"/>
          </a:xfrm>
          <a:prstGeom prst="rect">
            <a:avLst/>
          </a:prstGeom>
        </p:spPr>
        <p:txBody>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eaLnBrk="1" hangingPunct="1"/>
            <a:r>
              <a:rPr lang="en-US" altLang="en-US" sz="3200" kern="0" dirty="0" smtClean="0"/>
              <a:t>When does it stop?</a:t>
            </a:r>
            <a:endParaRPr lang="en-US" altLang="en-US" sz="3200" kern="0" dirty="0"/>
          </a:p>
        </p:txBody>
      </p:sp>
      <p:sp>
        <p:nvSpPr>
          <p:cNvPr id="3" name="Rectangle 3"/>
          <p:cNvSpPr txBox="1">
            <a:spLocks noChangeArrowheads="1"/>
          </p:cNvSpPr>
          <p:nvPr/>
        </p:nvSpPr>
        <p:spPr>
          <a:xfrm>
            <a:off x="685800" y="762000"/>
            <a:ext cx="8077200" cy="5867400"/>
          </a:xfrm>
          <a:prstGeom prst="rect">
            <a:avLst/>
          </a:prstGeom>
          <a:solidFill>
            <a:schemeClr val="bg1"/>
          </a:solidFill>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90000"/>
              </a:lnSpc>
            </a:pPr>
            <a:r>
              <a:rPr lang="en-US" altLang="en-US" sz="2400" kern="0" dirty="0" smtClean="0"/>
              <a:t>It MUST stop if </a:t>
            </a:r>
          </a:p>
          <a:p>
            <a:pPr lvl="1" eaLnBrk="1" hangingPunct="1">
              <a:lnSpc>
                <a:spcPct val="90000"/>
              </a:lnSpc>
            </a:pPr>
            <a:r>
              <a:rPr lang="en-US" altLang="en-US" sz="2000" kern="0" dirty="0" smtClean="0"/>
              <a:t>All predictors have the same values for all subjects within a node</a:t>
            </a:r>
          </a:p>
          <a:p>
            <a:pPr lvl="1" eaLnBrk="1" hangingPunct="1">
              <a:lnSpc>
                <a:spcPct val="90000"/>
              </a:lnSpc>
            </a:pPr>
            <a:r>
              <a:rPr lang="en-US" altLang="en-US" sz="2000" kern="0" dirty="0" smtClean="0"/>
              <a:t> there is only one observation in each node</a:t>
            </a:r>
          </a:p>
          <a:p>
            <a:pPr lvl="1" eaLnBrk="1" hangingPunct="1">
              <a:lnSpc>
                <a:spcPct val="90000"/>
              </a:lnSpc>
            </a:pPr>
            <a:r>
              <a:rPr lang="en-US" altLang="en-US" sz="2000" kern="0" dirty="0" smtClean="0"/>
              <a:t>All subjects in a node have the same outcome</a:t>
            </a:r>
          </a:p>
          <a:p>
            <a:pPr eaLnBrk="1" hangingPunct="1">
              <a:lnSpc>
                <a:spcPct val="90000"/>
              </a:lnSpc>
            </a:pPr>
            <a:r>
              <a:rPr lang="en-US" altLang="en-US" sz="2400" kern="0" dirty="0" smtClean="0"/>
              <a:t>“Backward Pruning”</a:t>
            </a:r>
          </a:p>
          <a:p>
            <a:pPr lvl="1" eaLnBrk="1" hangingPunct="1">
              <a:lnSpc>
                <a:spcPct val="90000"/>
              </a:lnSpc>
            </a:pPr>
            <a:r>
              <a:rPr lang="en-US" altLang="en-US" sz="2000" kern="0" dirty="0" smtClean="0"/>
              <a:t>Test-statistics can be used to assess which are statistically significant nodes.  For example, the log rank statistic can be used to assess whether a split should be “pruned”</a:t>
            </a:r>
          </a:p>
          <a:p>
            <a:pPr lvl="1" eaLnBrk="1" hangingPunct="1">
              <a:lnSpc>
                <a:spcPct val="90000"/>
              </a:lnSpc>
            </a:pPr>
            <a:r>
              <a:rPr lang="en-US" altLang="en-US" sz="2000" kern="0" dirty="0" smtClean="0"/>
              <a:t>Zhang et al. (Statistics in Medicine, 1995) examine each tree to see</a:t>
            </a:r>
          </a:p>
          <a:p>
            <a:pPr lvl="2" eaLnBrk="1" hangingPunct="1">
              <a:lnSpc>
                <a:spcPct val="90000"/>
              </a:lnSpc>
            </a:pPr>
            <a:r>
              <a:rPr lang="en-US" altLang="en-US" sz="1800" kern="0" dirty="0" smtClean="0"/>
              <a:t>Which splits are superficial?</a:t>
            </a:r>
          </a:p>
          <a:p>
            <a:pPr lvl="2" eaLnBrk="1" hangingPunct="1">
              <a:lnSpc>
                <a:spcPct val="90000"/>
              </a:lnSpc>
            </a:pPr>
            <a:r>
              <a:rPr lang="en-US" altLang="en-US" sz="1800" kern="0" dirty="0" smtClean="0"/>
              <a:t>Which splits are scientifically unreasonable?</a:t>
            </a:r>
          </a:p>
          <a:p>
            <a:pPr lvl="2" eaLnBrk="1" hangingPunct="1">
              <a:lnSpc>
                <a:spcPct val="90000"/>
              </a:lnSpc>
            </a:pPr>
            <a:r>
              <a:rPr lang="en-US" altLang="en-US" sz="1800" kern="0" dirty="0" smtClean="0"/>
              <a:t>Which splits might require more data?</a:t>
            </a:r>
          </a:p>
          <a:p>
            <a:pPr lvl="1" eaLnBrk="1" hangingPunct="1">
              <a:lnSpc>
                <a:spcPct val="90000"/>
              </a:lnSpc>
            </a:pPr>
            <a:r>
              <a:rPr lang="en-US" altLang="en-US" sz="2000" kern="0" dirty="0" smtClean="0"/>
              <a:t>Pruning procedure is NOT completely automatic.</a:t>
            </a:r>
          </a:p>
          <a:p>
            <a:pPr lvl="1" eaLnBrk="1" hangingPunct="1">
              <a:lnSpc>
                <a:spcPct val="90000"/>
              </a:lnSpc>
            </a:pPr>
            <a:r>
              <a:rPr lang="en-US" altLang="en-US" sz="2000" kern="0" dirty="0" smtClean="0"/>
              <a:t>It is unclear if any pruning was done in the Freedman article.  If it was done, it was not explained and no guidelines for pruning were provided.</a:t>
            </a:r>
          </a:p>
          <a:p>
            <a:pPr lvl="2" eaLnBrk="1" hangingPunct="1">
              <a:lnSpc>
                <a:spcPct val="90000"/>
              </a:lnSpc>
            </a:pPr>
            <a:endParaRPr lang="en-US" altLang="en-US" sz="1800" kern="0" dirty="0"/>
          </a:p>
        </p:txBody>
      </p:sp>
    </p:spTree>
    <p:extLst>
      <p:ext uri="{BB962C8B-B14F-4D97-AF65-F5344CB8AC3E}">
        <p14:creationId xmlns:p14="http://schemas.microsoft.com/office/powerpoint/2010/main" val="1480217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762000"/>
            <a:ext cx="8229600" cy="5668963"/>
          </a:xfrm>
          <a:prstGeom prst="rect">
            <a:avLst/>
          </a:prstGeom>
          <a:solidFill>
            <a:schemeClr val="bg1"/>
          </a:solidFill>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80000"/>
              </a:lnSpc>
              <a:buFontTx/>
              <a:buNone/>
            </a:pPr>
            <a:r>
              <a:rPr lang="en-US" altLang="en-US" sz="2800" kern="0" smtClean="0"/>
              <a:t>Prognostic indicators of IBTR: </a:t>
            </a:r>
          </a:p>
          <a:p>
            <a:pPr lvl="1" eaLnBrk="1" hangingPunct="1">
              <a:lnSpc>
                <a:spcPct val="80000"/>
              </a:lnSpc>
            </a:pPr>
            <a:r>
              <a:rPr lang="en-US" altLang="en-US" sz="2400" kern="0" smtClean="0">
                <a:solidFill>
                  <a:schemeClr val="hlink"/>
                </a:solidFill>
              </a:rPr>
              <a:t>age (as a continuous variable),</a:t>
            </a:r>
            <a:r>
              <a:rPr lang="en-US" altLang="en-US" sz="2400" kern="0" smtClean="0"/>
              <a:t> </a:t>
            </a:r>
          </a:p>
          <a:p>
            <a:pPr lvl="1" eaLnBrk="1" hangingPunct="1">
              <a:lnSpc>
                <a:spcPct val="80000"/>
              </a:lnSpc>
            </a:pPr>
            <a:r>
              <a:rPr lang="en-US" altLang="en-US" sz="2400" kern="0" smtClean="0"/>
              <a:t>menopausal status, </a:t>
            </a:r>
          </a:p>
          <a:p>
            <a:pPr lvl="1" eaLnBrk="1" hangingPunct="1">
              <a:lnSpc>
                <a:spcPct val="80000"/>
              </a:lnSpc>
            </a:pPr>
            <a:r>
              <a:rPr lang="en-US" altLang="en-US" sz="2400" kern="0" smtClean="0"/>
              <a:t>race, </a:t>
            </a:r>
          </a:p>
          <a:p>
            <a:pPr lvl="1" eaLnBrk="1" hangingPunct="1">
              <a:lnSpc>
                <a:spcPct val="80000"/>
              </a:lnSpc>
            </a:pPr>
            <a:r>
              <a:rPr lang="en-US" altLang="en-US" sz="2400" kern="0" smtClean="0"/>
              <a:t>family history, </a:t>
            </a:r>
          </a:p>
          <a:p>
            <a:pPr lvl="1" eaLnBrk="1" hangingPunct="1">
              <a:lnSpc>
                <a:spcPct val="80000"/>
              </a:lnSpc>
            </a:pPr>
            <a:r>
              <a:rPr lang="en-US" altLang="en-US" sz="2400" kern="0" smtClean="0"/>
              <a:t>method of detection, </a:t>
            </a:r>
          </a:p>
          <a:p>
            <a:pPr lvl="1" eaLnBrk="1" hangingPunct="1">
              <a:lnSpc>
                <a:spcPct val="80000"/>
              </a:lnSpc>
            </a:pPr>
            <a:r>
              <a:rPr lang="en-US" altLang="en-US" sz="2400" kern="0" smtClean="0">
                <a:solidFill>
                  <a:schemeClr val="hlink"/>
                </a:solidFill>
              </a:rPr>
              <a:t>presence of EIC</a:t>
            </a:r>
            <a:r>
              <a:rPr lang="en-US" altLang="en-US" sz="2400" kern="0" smtClean="0"/>
              <a:t>, </a:t>
            </a:r>
          </a:p>
          <a:p>
            <a:pPr lvl="1" eaLnBrk="1" hangingPunct="1">
              <a:lnSpc>
                <a:spcPct val="80000"/>
              </a:lnSpc>
            </a:pPr>
            <a:r>
              <a:rPr lang="en-US" altLang="en-US" sz="2400" kern="0" smtClean="0">
                <a:solidFill>
                  <a:schemeClr val="hlink"/>
                </a:solidFill>
              </a:rPr>
              <a:t>margin status,</a:t>
            </a:r>
            <a:r>
              <a:rPr lang="en-US" altLang="en-US" sz="2400" kern="0" smtClean="0"/>
              <a:t> </a:t>
            </a:r>
          </a:p>
          <a:p>
            <a:pPr lvl="1" eaLnBrk="1" hangingPunct="1">
              <a:lnSpc>
                <a:spcPct val="80000"/>
              </a:lnSpc>
            </a:pPr>
            <a:r>
              <a:rPr lang="en-US" altLang="en-US" sz="2400" kern="0" smtClean="0">
                <a:solidFill>
                  <a:schemeClr val="hlink"/>
                </a:solidFill>
              </a:rPr>
              <a:t>ER status, </a:t>
            </a:r>
          </a:p>
          <a:p>
            <a:pPr lvl="1" eaLnBrk="1" hangingPunct="1">
              <a:lnSpc>
                <a:spcPct val="80000"/>
              </a:lnSpc>
            </a:pPr>
            <a:r>
              <a:rPr lang="en-US" altLang="en-US" sz="2400" kern="0" smtClean="0"/>
              <a:t>number of positive lymph nodes, </a:t>
            </a:r>
          </a:p>
          <a:p>
            <a:pPr lvl="1" eaLnBrk="1" hangingPunct="1">
              <a:lnSpc>
                <a:spcPct val="80000"/>
              </a:lnSpc>
            </a:pPr>
            <a:r>
              <a:rPr lang="en-US" altLang="en-US" sz="2400" kern="0" smtClean="0"/>
              <a:t>histology, </a:t>
            </a:r>
          </a:p>
          <a:p>
            <a:pPr lvl="1" eaLnBrk="1" hangingPunct="1">
              <a:lnSpc>
                <a:spcPct val="80000"/>
              </a:lnSpc>
            </a:pPr>
            <a:r>
              <a:rPr lang="en-US" altLang="en-US" sz="2400" kern="0" smtClean="0"/>
              <a:t>lobular carcinoma-in-situ (LCIS), </a:t>
            </a:r>
          </a:p>
          <a:p>
            <a:pPr lvl="1" eaLnBrk="1" hangingPunct="1">
              <a:lnSpc>
                <a:spcPct val="80000"/>
              </a:lnSpc>
            </a:pPr>
            <a:r>
              <a:rPr lang="en-US" altLang="en-US" sz="2400" kern="0" smtClean="0"/>
              <a:t>use of chemotherapy</a:t>
            </a:r>
            <a:r>
              <a:rPr lang="en-US" altLang="en-US" sz="2400" kern="0" smtClean="0">
                <a:solidFill>
                  <a:schemeClr val="hlink"/>
                </a:solidFill>
              </a:rPr>
              <a:t> </a:t>
            </a:r>
          </a:p>
          <a:p>
            <a:pPr lvl="1" eaLnBrk="1" hangingPunct="1">
              <a:lnSpc>
                <a:spcPct val="80000"/>
              </a:lnSpc>
            </a:pPr>
            <a:r>
              <a:rPr lang="en-US" altLang="en-US" sz="2400" kern="0" smtClean="0">
                <a:solidFill>
                  <a:schemeClr val="hlink"/>
                </a:solidFill>
              </a:rPr>
              <a:t>use of tamoxifen. </a:t>
            </a:r>
            <a:endParaRPr lang="en-US" altLang="en-US" sz="2400" kern="0">
              <a:solidFill>
                <a:schemeClr val="hlink"/>
              </a:solidFill>
            </a:endParaRPr>
          </a:p>
        </p:txBody>
      </p:sp>
    </p:spTree>
    <p:extLst>
      <p:ext uri="{BB962C8B-B14F-4D97-AF65-F5344CB8AC3E}">
        <p14:creationId xmlns:p14="http://schemas.microsoft.com/office/powerpoint/2010/main" val="3097249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271" y="125071"/>
            <a:ext cx="65532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482" y="304800"/>
            <a:ext cx="2657475" cy="1444625"/>
          </a:xfrm>
          <a:prstGeom prst="rect">
            <a:avLst/>
          </a:prstGeom>
          <a:solidFill>
            <a:schemeClr val="bg1"/>
          </a:solidFill>
          <a:ln>
            <a:noFill/>
          </a:ln>
          <a:effectLst/>
        </p:spPr>
      </p:pic>
      <p:sp>
        <p:nvSpPr>
          <p:cNvPr id="4" name="Text Box 5"/>
          <p:cNvSpPr txBox="1">
            <a:spLocks noChangeArrowheads="1"/>
          </p:cNvSpPr>
          <p:nvPr/>
        </p:nvSpPr>
        <p:spPr bwMode="auto">
          <a:xfrm>
            <a:off x="1143000" y="3429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0070C0"/>
                </a:solidFill>
              </a:rPr>
              <a:t>23%</a:t>
            </a:r>
          </a:p>
        </p:txBody>
      </p:sp>
      <p:sp>
        <p:nvSpPr>
          <p:cNvPr id="5" name="Text Box 6"/>
          <p:cNvSpPr txBox="1">
            <a:spLocks noChangeArrowheads="1"/>
          </p:cNvSpPr>
          <p:nvPr/>
        </p:nvSpPr>
        <p:spPr bwMode="auto">
          <a:xfrm>
            <a:off x="1676400" y="5181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0070C0"/>
                </a:solidFill>
              </a:rPr>
              <a:t>3%</a:t>
            </a:r>
          </a:p>
        </p:txBody>
      </p:sp>
      <p:sp>
        <p:nvSpPr>
          <p:cNvPr id="6" name="Text Box 7"/>
          <p:cNvSpPr txBox="1">
            <a:spLocks noChangeArrowheads="1"/>
          </p:cNvSpPr>
          <p:nvPr/>
        </p:nvSpPr>
        <p:spPr bwMode="auto">
          <a:xfrm>
            <a:off x="2743200" y="51816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a:solidFill>
                  <a:srgbClr val="0070C0"/>
                </a:solidFill>
              </a:rPr>
              <a:t>34%</a:t>
            </a:r>
          </a:p>
        </p:txBody>
      </p:sp>
      <p:sp>
        <p:nvSpPr>
          <p:cNvPr id="7" name="Text Box 8"/>
          <p:cNvSpPr txBox="1">
            <a:spLocks noChangeArrowheads="1"/>
          </p:cNvSpPr>
          <p:nvPr/>
        </p:nvSpPr>
        <p:spPr bwMode="auto">
          <a:xfrm>
            <a:off x="4419600" y="6171729"/>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rgbClr val="0070C0"/>
                </a:solidFill>
              </a:rPr>
              <a:t>20%</a:t>
            </a:r>
          </a:p>
        </p:txBody>
      </p:sp>
      <p:sp>
        <p:nvSpPr>
          <p:cNvPr id="8" name="Text Box 9"/>
          <p:cNvSpPr txBox="1">
            <a:spLocks noChangeArrowheads="1"/>
          </p:cNvSpPr>
          <p:nvPr/>
        </p:nvSpPr>
        <p:spPr bwMode="auto">
          <a:xfrm>
            <a:off x="5638799" y="621789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0070C0"/>
                </a:solidFill>
              </a:rPr>
              <a:t>5%</a:t>
            </a:r>
          </a:p>
        </p:txBody>
      </p:sp>
      <p:sp>
        <p:nvSpPr>
          <p:cNvPr id="9" name="Text Box 10"/>
          <p:cNvSpPr txBox="1">
            <a:spLocks noChangeArrowheads="1"/>
          </p:cNvSpPr>
          <p:nvPr/>
        </p:nvSpPr>
        <p:spPr bwMode="auto">
          <a:xfrm>
            <a:off x="6790765" y="3209784"/>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0070C0"/>
                </a:solidFill>
              </a:rPr>
              <a:t>2%</a:t>
            </a:r>
          </a:p>
        </p:txBody>
      </p:sp>
      <p:sp>
        <p:nvSpPr>
          <p:cNvPr id="10" name="Text Box 11"/>
          <p:cNvSpPr txBox="1">
            <a:spLocks noChangeArrowheads="1"/>
          </p:cNvSpPr>
          <p:nvPr/>
        </p:nvSpPr>
        <p:spPr bwMode="auto">
          <a:xfrm>
            <a:off x="5476904" y="324564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0070C0"/>
                </a:solidFill>
              </a:rPr>
              <a:t>5%</a:t>
            </a:r>
          </a:p>
        </p:txBody>
      </p:sp>
      <p:sp>
        <p:nvSpPr>
          <p:cNvPr id="11" name="Text Box 12"/>
          <p:cNvSpPr txBox="1">
            <a:spLocks noChangeArrowheads="1"/>
          </p:cNvSpPr>
          <p:nvPr/>
        </p:nvSpPr>
        <p:spPr bwMode="auto">
          <a:xfrm>
            <a:off x="3733800" y="5257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0070C0"/>
                </a:solidFill>
              </a:rPr>
              <a:t>9%</a:t>
            </a:r>
          </a:p>
        </p:txBody>
      </p:sp>
      <p:sp>
        <p:nvSpPr>
          <p:cNvPr id="12" name="Text Box 14"/>
          <p:cNvSpPr txBox="1">
            <a:spLocks noChangeArrowheads="1"/>
          </p:cNvSpPr>
          <p:nvPr/>
        </p:nvSpPr>
        <p:spPr bwMode="auto">
          <a:xfrm>
            <a:off x="1143000" y="3733800"/>
            <a:ext cx="918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0070C0"/>
                </a:solidFill>
              </a:rPr>
              <a:t>(5,41)</a:t>
            </a:r>
          </a:p>
        </p:txBody>
      </p:sp>
      <p:sp>
        <p:nvSpPr>
          <p:cNvPr id="13" name="Text Box 15"/>
          <p:cNvSpPr txBox="1">
            <a:spLocks noChangeArrowheads="1"/>
          </p:cNvSpPr>
          <p:nvPr/>
        </p:nvSpPr>
        <p:spPr bwMode="auto">
          <a:xfrm>
            <a:off x="1524000" y="5486400"/>
            <a:ext cx="8755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0070C0"/>
                </a:solidFill>
              </a:rPr>
              <a:t>(-3,9)</a:t>
            </a:r>
          </a:p>
        </p:txBody>
      </p:sp>
      <p:sp>
        <p:nvSpPr>
          <p:cNvPr id="14" name="Text Box 16"/>
          <p:cNvSpPr txBox="1">
            <a:spLocks noChangeArrowheads="1"/>
          </p:cNvSpPr>
          <p:nvPr/>
        </p:nvSpPr>
        <p:spPr bwMode="auto">
          <a:xfrm>
            <a:off x="5943599" y="3223231"/>
            <a:ext cx="771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70C0"/>
                </a:solidFill>
              </a:rPr>
              <a:t>(1,9)</a:t>
            </a:r>
          </a:p>
        </p:txBody>
      </p:sp>
      <p:sp>
        <p:nvSpPr>
          <p:cNvPr id="15" name="Text Box 17"/>
          <p:cNvSpPr txBox="1">
            <a:spLocks noChangeArrowheads="1"/>
          </p:cNvSpPr>
          <p:nvPr/>
        </p:nvSpPr>
        <p:spPr bwMode="auto">
          <a:xfrm>
            <a:off x="7316690" y="3198620"/>
            <a:ext cx="8755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70C0"/>
                </a:solidFill>
              </a:rPr>
              <a:t>(-2,6)</a:t>
            </a:r>
          </a:p>
        </p:txBody>
      </p:sp>
      <p:sp>
        <p:nvSpPr>
          <p:cNvPr id="16" name="Text Box 18"/>
          <p:cNvSpPr txBox="1">
            <a:spLocks noChangeArrowheads="1"/>
          </p:cNvSpPr>
          <p:nvPr/>
        </p:nvSpPr>
        <p:spPr bwMode="auto">
          <a:xfrm>
            <a:off x="5382445" y="6465332"/>
            <a:ext cx="1023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70C0"/>
                </a:solidFill>
              </a:rPr>
              <a:t>(-1,11)</a:t>
            </a:r>
          </a:p>
        </p:txBody>
      </p:sp>
      <p:sp>
        <p:nvSpPr>
          <p:cNvPr id="17" name="Text Box 19"/>
          <p:cNvSpPr txBox="1">
            <a:spLocks noChangeArrowheads="1"/>
          </p:cNvSpPr>
          <p:nvPr/>
        </p:nvSpPr>
        <p:spPr bwMode="auto">
          <a:xfrm>
            <a:off x="4267200" y="6465332"/>
            <a:ext cx="1066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70C0"/>
                </a:solidFill>
              </a:rPr>
              <a:t>(10,30)</a:t>
            </a:r>
          </a:p>
        </p:txBody>
      </p:sp>
      <p:sp>
        <p:nvSpPr>
          <p:cNvPr id="18" name="Text Box 20"/>
          <p:cNvSpPr txBox="1">
            <a:spLocks noChangeArrowheads="1"/>
          </p:cNvSpPr>
          <p:nvPr/>
        </p:nvSpPr>
        <p:spPr bwMode="auto">
          <a:xfrm>
            <a:off x="2559424" y="5503489"/>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rgbClr val="0070C0"/>
                </a:solidFill>
              </a:rPr>
              <a:t>(-8,76)</a:t>
            </a:r>
          </a:p>
        </p:txBody>
      </p:sp>
      <p:sp>
        <p:nvSpPr>
          <p:cNvPr id="19" name="Text Box 21"/>
          <p:cNvSpPr txBox="1">
            <a:spLocks noChangeArrowheads="1"/>
          </p:cNvSpPr>
          <p:nvPr/>
        </p:nvSpPr>
        <p:spPr bwMode="auto">
          <a:xfrm>
            <a:off x="3581400" y="5562600"/>
            <a:ext cx="918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0070C0"/>
                </a:solidFill>
              </a:rPr>
              <a:t>(1,17)</a:t>
            </a:r>
          </a:p>
        </p:txBody>
      </p:sp>
    </p:spTree>
    <p:extLst>
      <p:ext uri="{BB962C8B-B14F-4D97-AF65-F5344CB8AC3E}">
        <p14:creationId xmlns:p14="http://schemas.microsoft.com/office/powerpoint/2010/main" val="3971995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905000"/>
            <a:ext cx="4572000" cy="4247317"/>
          </a:xfrm>
          <a:prstGeom prst="rect">
            <a:avLst/>
          </a:prstGeom>
        </p:spPr>
        <p:txBody>
          <a:bodyPr>
            <a:spAutoFit/>
          </a:bodyPr>
          <a:lstStyle/>
          <a:p>
            <a:r>
              <a:rPr lang="en-US" b="1" cap="all" dirty="0"/>
              <a:t>CONCLUSION:</a:t>
            </a:r>
          </a:p>
          <a:p>
            <a:r>
              <a:rPr lang="en-US" dirty="0"/>
              <a:t>This RPA showed that age &lt;/= 55 versus more than 55 years was the most significant factor for IBTR. Patients &lt;/= 35 years old had a low risk of IBTR when tumors were EIC-negative with negative margins. EIC was an independent factor for IBTR for ages &lt;/= 55 years. </a:t>
            </a:r>
            <a:r>
              <a:rPr lang="en-US" b="1" i="1" dirty="0"/>
              <a:t>Use of </a:t>
            </a:r>
            <a:r>
              <a:rPr lang="en-US" b="1" i="1" dirty="0" err="1"/>
              <a:t>tamoxifen</a:t>
            </a:r>
            <a:r>
              <a:rPr lang="en-US" b="1" i="1" dirty="0"/>
              <a:t> was the most significant factor for patients older than 55 years, but it </a:t>
            </a:r>
            <a:r>
              <a:rPr lang="en-US" b="1" i="1" u="sng" dirty="0"/>
              <a:t>resulted</a:t>
            </a:r>
            <a:r>
              <a:rPr lang="en-US" b="1" i="1" dirty="0"/>
              <a:t> in a greater absolute decrease in risk of IBTR for patients 36 to 55 years old.</a:t>
            </a:r>
          </a:p>
        </p:txBody>
      </p:sp>
      <p:sp>
        <p:nvSpPr>
          <p:cNvPr id="5" name="Title 4"/>
          <p:cNvSpPr>
            <a:spLocks noGrp="1"/>
          </p:cNvSpPr>
          <p:nvPr>
            <p:ph type="title"/>
          </p:nvPr>
        </p:nvSpPr>
        <p:spPr/>
        <p:txBody>
          <a:bodyPr/>
          <a:lstStyle/>
          <a:p>
            <a:r>
              <a:rPr lang="en-US" dirty="0" smtClean="0"/>
              <a:t>Author’s conclusions</a:t>
            </a:r>
            <a:endParaRPr lang="en-US" dirty="0"/>
          </a:p>
        </p:txBody>
      </p:sp>
    </p:spTree>
    <p:extLst>
      <p:ext uri="{BB962C8B-B14F-4D97-AF65-F5344CB8AC3E}">
        <p14:creationId xmlns:p14="http://schemas.microsoft.com/office/powerpoint/2010/main" val="1817493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 with this approach</a:t>
            </a:r>
            <a:endParaRPr lang="en-US" dirty="0"/>
          </a:p>
        </p:txBody>
      </p:sp>
      <p:sp>
        <p:nvSpPr>
          <p:cNvPr id="3" name="Content Placeholder 2"/>
          <p:cNvSpPr>
            <a:spLocks noGrp="1"/>
          </p:cNvSpPr>
          <p:nvPr>
            <p:ph idx="1"/>
          </p:nvPr>
        </p:nvSpPr>
        <p:spPr/>
        <p:txBody>
          <a:bodyPr/>
          <a:lstStyle/>
          <a:p>
            <a:pPr>
              <a:lnSpc>
                <a:spcPct val="80000"/>
              </a:lnSpc>
            </a:pPr>
            <a:r>
              <a:rPr lang="en-US" altLang="en-US" sz="2000" dirty="0" smtClean="0"/>
              <a:t>Many of age (as a continuous variable), menopausal status, race, family history, margin status, ER status, number of positive lymph nodes, histology, lobular carcinoma-in-situ (LCIS) are known risk factors for IBTR</a:t>
            </a:r>
          </a:p>
          <a:p>
            <a:pPr>
              <a:lnSpc>
                <a:spcPct val="80000"/>
              </a:lnSpc>
            </a:pPr>
            <a:r>
              <a:rPr lang="en-US" altLang="en-US" sz="2000" dirty="0" smtClean="0"/>
              <a:t>These factors are strongly predictive of whether or not a patient receives </a:t>
            </a:r>
            <a:r>
              <a:rPr lang="en-US" altLang="en-US" sz="2000" dirty="0" err="1" smtClean="0"/>
              <a:t>tamoxifen</a:t>
            </a:r>
            <a:r>
              <a:rPr lang="en-US" altLang="en-US" sz="2000" dirty="0" smtClean="0"/>
              <a:t> and/or chemotherapy.</a:t>
            </a:r>
          </a:p>
          <a:p>
            <a:pPr>
              <a:lnSpc>
                <a:spcPct val="80000"/>
              </a:lnSpc>
            </a:pPr>
            <a:r>
              <a:rPr lang="en-US" altLang="en-US" sz="2000" dirty="0" smtClean="0"/>
              <a:t>Why?  Oncologists will tend to give patients at high risk of recurrence adjuvant treatment.</a:t>
            </a:r>
          </a:p>
          <a:p>
            <a:pPr>
              <a:lnSpc>
                <a:spcPct val="80000"/>
              </a:lnSpc>
            </a:pPr>
            <a:r>
              <a:rPr lang="en-US" altLang="en-US" sz="2000" dirty="0" smtClean="0"/>
              <a:t>As a result:</a:t>
            </a:r>
          </a:p>
          <a:p>
            <a:pPr lvl="1">
              <a:lnSpc>
                <a:spcPct val="80000"/>
              </a:lnSpc>
            </a:pPr>
            <a:r>
              <a:rPr lang="en-US" altLang="en-US" sz="2000" dirty="0" smtClean="0"/>
              <a:t>Low risk women do not receive adjuvant therapy</a:t>
            </a:r>
          </a:p>
          <a:p>
            <a:pPr lvl="1">
              <a:lnSpc>
                <a:spcPct val="80000"/>
              </a:lnSpc>
            </a:pPr>
            <a:r>
              <a:rPr lang="en-US" altLang="en-US" sz="2000" dirty="0" smtClean="0"/>
              <a:t>High risk women do receive adjuvant therapy</a:t>
            </a:r>
          </a:p>
          <a:p>
            <a:pPr>
              <a:lnSpc>
                <a:spcPct val="80000"/>
              </a:lnSpc>
              <a:buFontTx/>
              <a:buNone/>
            </a:pPr>
            <a:endParaRPr lang="en-US" altLang="en-US" sz="2400" dirty="0" smtClean="0">
              <a:solidFill>
                <a:schemeClr val="hlink"/>
              </a:solidFill>
            </a:endParaRPr>
          </a:p>
          <a:p>
            <a:endParaRPr lang="en-US" dirty="0"/>
          </a:p>
        </p:txBody>
      </p:sp>
    </p:spTree>
    <p:extLst>
      <p:ext uri="{BB962C8B-B14F-4D97-AF65-F5344CB8AC3E}">
        <p14:creationId xmlns:p14="http://schemas.microsoft.com/office/powerpoint/2010/main" val="1776894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228600"/>
            <a:ext cx="7772400" cy="762000"/>
          </a:xfrm>
          <a:prstGeom prst="rect">
            <a:avLst/>
          </a:prstGeom>
        </p:spPr>
        <p:txBody>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eaLnBrk="1" hangingPunct="1"/>
            <a:r>
              <a:rPr lang="en-US" altLang="en-US" kern="0" smtClean="0"/>
              <a:t>Example</a:t>
            </a:r>
            <a:endParaRPr lang="en-US" altLang="en-US" kern="0" dirty="0"/>
          </a:p>
        </p:txBody>
      </p:sp>
      <p:graphicFrame>
        <p:nvGraphicFramePr>
          <p:cNvPr id="6" name="Group 93"/>
          <p:cNvGraphicFramePr>
            <a:graphicFrameLocks/>
          </p:cNvGraphicFramePr>
          <p:nvPr/>
        </p:nvGraphicFramePr>
        <p:xfrm>
          <a:off x="990600" y="3048000"/>
          <a:ext cx="5334000" cy="2161921"/>
        </p:xfrm>
        <a:graphic>
          <a:graphicData uri="http://schemas.openxmlformats.org/drawingml/2006/table">
            <a:tbl>
              <a:tblPr/>
              <a:tblGrid>
                <a:gridCol w="3429000"/>
                <a:gridCol w="1905000"/>
              </a:tblGrid>
              <a:tr h="5334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a:txBody>
                  <a:tcPr marT="18288"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IBTR rate</a:t>
                      </a:r>
                    </a:p>
                  </a:txBody>
                  <a:tcPr marT="18288"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10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High risk, no therapy</a:t>
                      </a:r>
                    </a:p>
                  </a:txBody>
                  <a:tcPr marT="18288"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25%</a:t>
                      </a:r>
                    </a:p>
                  </a:txBody>
                  <a:tcPr marT="18288"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545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High risk, therapy</a:t>
                      </a:r>
                    </a:p>
                  </a:txBody>
                  <a:tcPr marT="18288"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15%</a:t>
                      </a:r>
                    </a:p>
                  </a:txBody>
                  <a:tcPr marT="18288"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Low risk, no therapy</a:t>
                      </a:r>
                    </a:p>
                  </a:txBody>
                  <a:tcPr marT="18288"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5%</a:t>
                      </a:r>
                    </a:p>
                  </a:txBody>
                  <a:tcPr marT="18288"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Low risk,  therapy</a:t>
                      </a:r>
                    </a:p>
                  </a:txBody>
                  <a:tcPr marT="18288" marB="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rPr>
                        <a:t>4%</a:t>
                      </a:r>
                    </a:p>
                  </a:txBody>
                  <a:tcPr marT="18288" marB="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 name="Line 77"/>
          <p:cNvSpPr>
            <a:spLocks noChangeShapeType="1"/>
          </p:cNvSpPr>
          <p:nvPr/>
        </p:nvSpPr>
        <p:spPr bwMode="auto">
          <a:xfrm flipH="1" flipV="1">
            <a:off x="6400800" y="4114800"/>
            <a:ext cx="917575" cy="153988"/>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8"/>
          <p:cNvSpPr>
            <a:spLocks noChangeShapeType="1"/>
          </p:cNvSpPr>
          <p:nvPr/>
        </p:nvSpPr>
        <p:spPr bwMode="auto">
          <a:xfrm flipH="1">
            <a:off x="6400800" y="4267200"/>
            <a:ext cx="914400" cy="304800"/>
          </a:xfrm>
          <a:prstGeom prst="line">
            <a:avLst/>
          </a:prstGeom>
          <a:noFill/>
          <a:ln w="127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79"/>
          <p:cNvSpPr txBox="1">
            <a:spLocks noChangeArrowheads="1"/>
          </p:cNvSpPr>
          <p:nvPr/>
        </p:nvSpPr>
        <p:spPr bwMode="auto">
          <a:xfrm>
            <a:off x="7391400" y="2590800"/>
            <a:ext cx="15367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We are</a:t>
            </a:r>
          </a:p>
          <a:p>
            <a:r>
              <a:rPr lang="en-US" altLang="en-US"/>
              <a:t>comparing</a:t>
            </a:r>
          </a:p>
          <a:p>
            <a:r>
              <a:rPr lang="en-US" altLang="en-US"/>
              <a:t>these two </a:t>
            </a:r>
          </a:p>
          <a:p>
            <a:r>
              <a:rPr lang="en-US" altLang="en-US"/>
              <a:t>groups and</a:t>
            </a:r>
          </a:p>
          <a:p>
            <a:r>
              <a:rPr lang="en-US" altLang="en-US"/>
              <a:t>concluding</a:t>
            </a:r>
          </a:p>
          <a:p>
            <a:r>
              <a:rPr lang="en-US" altLang="en-US"/>
              <a:t>that the </a:t>
            </a:r>
          </a:p>
          <a:p>
            <a:r>
              <a:rPr lang="en-US" altLang="en-US"/>
              <a:t>difference </a:t>
            </a:r>
          </a:p>
          <a:p>
            <a:r>
              <a:rPr lang="en-US" altLang="en-US"/>
              <a:t>is due to </a:t>
            </a:r>
          </a:p>
          <a:p>
            <a:r>
              <a:rPr lang="en-US" altLang="en-US"/>
              <a:t>therapy</a:t>
            </a:r>
          </a:p>
        </p:txBody>
      </p:sp>
      <p:sp>
        <p:nvSpPr>
          <p:cNvPr id="10" name="Text Box 82"/>
          <p:cNvSpPr txBox="1">
            <a:spLocks noChangeArrowheads="1"/>
          </p:cNvSpPr>
          <p:nvPr/>
        </p:nvSpPr>
        <p:spPr bwMode="auto">
          <a:xfrm>
            <a:off x="1203325" y="5299075"/>
            <a:ext cx="56721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Adjuvant therapy is confounded with </a:t>
            </a:r>
          </a:p>
          <a:p>
            <a:r>
              <a:rPr lang="en-US" altLang="en-US">
                <a:solidFill>
                  <a:schemeClr val="hlink"/>
                </a:solidFill>
              </a:rPr>
              <a:t>risk (i.e., those with high risk are more likely</a:t>
            </a:r>
          </a:p>
          <a:p>
            <a:r>
              <a:rPr lang="en-US" altLang="en-US">
                <a:solidFill>
                  <a:schemeClr val="hlink"/>
                </a:solidFill>
              </a:rPr>
              <a:t>to get adjuvant therapy).</a:t>
            </a:r>
          </a:p>
        </p:txBody>
      </p:sp>
      <p:sp>
        <p:nvSpPr>
          <p:cNvPr id="11" name="Text Box 83"/>
          <p:cNvSpPr txBox="1">
            <a:spLocks noChangeArrowheads="1"/>
          </p:cNvSpPr>
          <p:nvPr/>
        </p:nvSpPr>
        <p:spPr bwMode="auto">
          <a:xfrm>
            <a:off x="1185396" y="986118"/>
            <a:ext cx="7508688" cy="1477328"/>
          </a:xfrm>
          <a:prstGeom prst="rect">
            <a:avLst/>
          </a:prstGeom>
          <a:solidFill>
            <a:schemeClr val="bg1"/>
          </a:solidFill>
          <a:ln>
            <a:noFill/>
          </a:ln>
          <a:effectLst/>
        </p:spPr>
        <p:txBody>
          <a:bodyPr wrap="square">
            <a:spAutoFit/>
          </a:bodyPr>
          <a:lstStyle/>
          <a:p>
            <a:r>
              <a:rPr lang="en-US" altLang="en-US" dirty="0">
                <a:solidFill>
                  <a:schemeClr val="hlink"/>
                </a:solidFill>
              </a:rPr>
              <a:t>High risk women may still tend to have IBTR even in presence </a:t>
            </a:r>
          </a:p>
          <a:p>
            <a:r>
              <a:rPr lang="en-US" altLang="en-US" dirty="0">
                <a:solidFill>
                  <a:schemeClr val="hlink"/>
                </a:solidFill>
              </a:rPr>
              <a:t>of </a:t>
            </a:r>
            <a:r>
              <a:rPr lang="en-US" altLang="en-US" dirty="0" err="1">
                <a:solidFill>
                  <a:schemeClr val="hlink"/>
                </a:solidFill>
              </a:rPr>
              <a:t>tamoxifen</a:t>
            </a:r>
            <a:r>
              <a:rPr lang="en-US" altLang="en-US" dirty="0">
                <a:solidFill>
                  <a:schemeClr val="hlink"/>
                </a:solidFill>
              </a:rPr>
              <a:t> or chemotherapy, but it might still be higher than </a:t>
            </a:r>
          </a:p>
          <a:p>
            <a:r>
              <a:rPr lang="en-US" altLang="en-US" dirty="0">
                <a:solidFill>
                  <a:schemeClr val="hlink"/>
                </a:solidFill>
              </a:rPr>
              <a:t>the rates in the low risk women</a:t>
            </a:r>
          </a:p>
          <a:p>
            <a:r>
              <a:rPr lang="en-US" altLang="en-US" dirty="0">
                <a:solidFill>
                  <a:schemeClr val="hlink"/>
                </a:solidFill>
              </a:rPr>
              <a:t>This could make it appear that adjuvant therapy is </a:t>
            </a:r>
          </a:p>
          <a:p>
            <a:r>
              <a:rPr lang="en-US" altLang="en-US" dirty="0">
                <a:solidFill>
                  <a:schemeClr val="hlink"/>
                </a:solidFill>
              </a:rPr>
              <a:t>related to poor IBTR outcomes</a:t>
            </a:r>
            <a:r>
              <a:rPr lang="en-US" altLang="en-US" dirty="0" smtClean="0">
                <a:solidFill>
                  <a:schemeClr val="hlink"/>
                </a:solidFill>
              </a:rPr>
              <a:t>!</a:t>
            </a:r>
            <a:endParaRPr lang="en-US" altLang="en-US" dirty="0"/>
          </a:p>
        </p:txBody>
      </p:sp>
    </p:spTree>
    <p:extLst>
      <p:ext uri="{BB962C8B-B14F-4D97-AF65-F5344CB8AC3E}">
        <p14:creationId xmlns:p14="http://schemas.microsoft.com/office/powerpoint/2010/main" val="37041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304800"/>
            <a:ext cx="7772400" cy="1143000"/>
          </a:xfrm>
        </p:spPr>
        <p:txBody>
          <a:bodyPr/>
          <a:lstStyle/>
          <a:p>
            <a:r>
              <a:rPr lang="en-US" altLang="en-US" sz="4000"/>
              <a:t>Prospective Cohort Studies</a:t>
            </a:r>
          </a:p>
        </p:txBody>
      </p:sp>
      <p:sp>
        <p:nvSpPr>
          <p:cNvPr id="31747" name="Rectangle 3"/>
          <p:cNvSpPr>
            <a:spLocks noGrp="1" noChangeArrowheads="1"/>
          </p:cNvSpPr>
          <p:nvPr>
            <p:ph type="body" idx="1"/>
          </p:nvPr>
        </p:nvSpPr>
        <p:spPr>
          <a:xfrm>
            <a:off x="838200" y="1981200"/>
            <a:ext cx="8077200" cy="4343400"/>
          </a:xfrm>
        </p:spPr>
        <p:txBody>
          <a:bodyPr/>
          <a:lstStyle/>
          <a:p>
            <a:pPr lvl="1"/>
            <a:r>
              <a:rPr lang="en-US" altLang="en-US"/>
              <a:t>E.g. Framingham study</a:t>
            </a:r>
          </a:p>
          <a:p>
            <a:pPr lvl="1"/>
            <a:r>
              <a:rPr lang="en-US" altLang="en-US"/>
              <a:t>population followed forward in time</a:t>
            </a:r>
          </a:p>
          <a:p>
            <a:pPr lvl="1"/>
            <a:r>
              <a:rPr lang="en-US" altLang="en-US"/>
              <a:t>assess exposures in the present tense </a:t>
            </a:r>
          </a:p>
          <a:p>
            <a:pPr lvl="1"/>
            <a:r>
              <a:rPr lang="en-US" altLang="en-US"/>
              <a:t>watch for disease in the future</a:t>
            </a:r>
          </a:p>
          <a:p>
            <a:pPr lvl="1"/>
            <a:r>
              <a:rPr lang="en-US" altLang="en-US"/>
              <a:t>usually a “representative”(random) sample, but sometimes sampling is based on exposure</a:t>
            </a:r>
          </a:p>
          <a:p>
            <a:pPr lvl="1"/>
            <a:r>
              <a:rPr lang="en-US" altLang="en-US" b="1"/>
              <a:t>goal is to compare exposed and unexposed individuals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609600"/>
            <a:ext cx="7543800" cy="1143000"/>
          </a:xfrm>
          <a:prstGeom prst="rect">
            <a:avLst/>
          </a:prstGeom>
          <a:solidFill>
            <a:schemeClr val="bg1"/>
          </a:solidFill>
        </p:spPr>
        <p:txBody>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eaLnBrk="1" hangingPunct="1"/>
            <a:r>
              <a:rPr lang="en-US" altLang="en-US" kern="0" dirty="0" smtClean="0"/>
              <a:t>As a result…..</a:t>
            </a:r>
            <a:endParaRPr lang="en-US" altLang="en-US" kern="0" dirty="0"/>
          </a:p>
        </p:txBody>
      </p:sp>
      <p:sp>
        <p:nvSpPr>
          <p:cNvPr id="3" name="Rectangle 3"/>
          <p:cNvSpPr txBox="1">
            <a:spLocks noChangeArrowheads="1"/>
          </p:cNvSpPr>
          <p:nvPr/>
        </p:nvSpPr>
        <p:spPr>
          <a:xfrm>
            <a:off x="1219200" y="1981200"/>
            <a:ext cx="7239000" cy="4114800"/>
          </a:xfrm>
          <a:prstGeom prst="rect">
            <a:avLst/>
          </a:prstGeom>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90000"/>
              </a:lnSpc>
            </a:pPr>
            <a:r>
              <a:rPr lang="en-US" altLang="en-US" kern="0" dirty="0" smtClean="0"/>
              <a:t>Authors conclude that only modest effect is seen from </a:t>
            </a:r>
            <a:r>
              <a:rPr lang="en-US" altLang="en-US" kern="0" dirty="0" err="1" smtClean="0"/>
              <a:t>tamoxifen</a:t>
            </a:r>
            <a:endParaRPr lang="en-US" altLang="en-US" kern="0" dirty="0" smtClean="0"/>
          </a:p>
          <a:p>
            <a:pPr eaLnBrk="1" hangingPunct="1">
              <a:lnSpc>
                <a:spcPct val="90000"/>
              </a:lnSpc>
            </a:pPr>
            <a:r>
              <a:rPr lang="en-US" altLang="en-US" kern="0" dirty="0" smtClean="0"/>
              <a:t>Chemotherapy does not appear in the tree (it is not predictive of outcomes based on the model)</a:t>
            </a:r>
          </a:p>
          <a:p>
            <a:pPr eaLnBrk="1" hangingPunct="1">
              <a:lnSpc>
                <a:spcPct val="90000"/>
              </a:lnSpc>
            </a:pPr>
            <a:r>
              <a:rPr lang="en-US" altLang="en-US" kern="0" dirty="0" smtClean="0"/>
              <a:t>For women less then 35, model suggests that chemotherapy and/or </a:t>
            </a:r>
            <a:r>
              <a:rPr lang="en-US" altLang="en-US" kern="0" dirty="0" err="1" smtClean="0"/>
              <a:t>tamoxifen</a:t>
            </a:r>
            <a:r>
              <a:rPr lang="en-US" altLang="en-US" kern="0" dirty="0" smtClean="0"/>
              <a:t> do not affect outcomes.</a:t>
            </a:r>
          </a:p>
          <a:p>
            <a:pPr eaLnBrk="1" hangingPunct="1">
              <a:lnSpc>
                <a:spcPct val="90000"/>
              </a:lnSpc>
            </a:pPr>
            <a:endParaRPr lang="en-US" altLang="en-US" kern="0" dirty="0"/>
          </a:p>
        </p:txBody>
      </p:sp>
    </p:spTree>
    <p:extLst>
      <p:ext uri="{BB962C8B-B14F-4D97-AF65-F5344CB8AC3E}">
        <p14:creationId xmlns:p14="http://schemas.microsoft.com/office/powerpoint/2010/main" val="438905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Avoiding pitfalls in retrospective analyses</a:t>
            </a:r>
            <a:endParaRPr lang="en-US" sz="2800" dirty="0"/>
          </a:p>
        </p:txBody>
      </p:sp>
      <p:sp>
        <p:nvSpPr>
          <p:cNvPr id="3" name="Content Placeholder 2"/>
          <p:cNvSpPr>
            <a:spLocks noGrp="1"/>
          </p:cNvSpPr>
          <p:nvPr>
            <p:ph idx="1"/>
          </p:nvPr>
        </p:nvSpPr>
        <p:spPr/>
        <p:txBody>
          <a:bodyPr/>
          <a:lstStyle/>
          <a:p>
            <a:r>
              <a:rPr lang="en-US" sz="2400" dirty="0" smtClean="0"/>
              <a:t>Jansen et al. Guidelines were developed for data collection from medical records for us in retrospective analyses., J of Clinical Epi (2005).</a:t>
            </a:r>
          </a:p>
          <a:p>
            <a:endParaRPr lang="en-US" sz="24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47815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1652706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538633" cy="658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lg" len="lg"/>
              </a14:hiddenLine>
            </a:ext>
          </a:extLst>
        </p:spPr>
      </p:pic>
    </p:spTree>
    <p:extLst>
      <p:ext uri="{BB962C8B-B14F-4D97-AF65-F5344CB8AC3E}">
        <p14:creationId xmlns:p14="http://schemas.microsoft.com/office/powerpoint/2010/main" val="3903609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Conclusion</a:t>
            </a:r>
            <a:endParaRPr lang="en-US" dirty="0"/>
          </a:p>
        </p:txBody>
      </p:sp>
      <p:sp>
        <p:nvSpPr>
          <p:cNvPr id="6" name="Content Placeholder 5"/>
          <p:cNvSpPr>
            <a:spLocks noGrp="1"/>
          </p:cNvSpPr>
          <p:nvPr>
            <p:ph idx="1"/>
          </p:nvPr>
        </p:nvSpPr>
        <p:spPr/>
        <p:txBody>
          <a:bodyPr/>
          <a:lstStyle/>
          <a:p>
            <a:pPr>
              <a:tabLst>
                <a:tab pos="2339975" algn="l"/>
              </a:tabLst>
            </a:pPr>
            <a:r>
              <a:rPr lang="en-US" sz="2000" dirty="0" smtClean="0">
                <a:solidFill>
                  <a:schemeClr val="tx1"/>
                </a:solidFill>
              </a:rPr>
              <a:t>With </a:t>
            </a:r>
            <a:r>
              <a:rPr lang="en-US" sz="2000" dirty="0">
                <a:solidFill>
                  <a:schemeClr val="tx1"/>
                </a:solidFill>
              </a:rPr>
              <a:t>guidelines for data collection, the quality of research data is enhanced. </a:t>
            </a:r>
            <a:r>
              <a:rPr lang="en-US" sz="2000" b="1" dirty="0">
                <a:solidFill>
                  <a:schemeClr val="tx1"/>
                </a:solidFill>
              </a:rPr>
              <a:t>A well-designed case record form and </a:t>
            </a:r>
            <a:r>
              <a:rPr lang="en-US" sz="2000" b="1" dirty="0" smtClean="0">
                <a:solidFill>
                  <a:schemeClr val="tx1"/>
                </a:solidFill>
              </a:rPr>
              <a:t>a handbook </a:t>
            </a:r>
            <a:r>
              <a:rPr lang="en-US" sz="2000" b="1" dirty="0">
                <a:solidFill>
                  <a:schemeClr val="tx1"/>
                </a:solidFill>
              </a:rPr>
              <a:t>for standardized data collection are essential for training the data collectors and for ensuring fastidious searching of </a:t>
            </a:r>
            <a:r>
              <a:rPr lang="en-US" sz="2000" b="1" dirty="0" smtClean="0">
                <a:solidFill>
                  <a:schemeClr val="tx1"/>
                </a:solidFill>
              </a:rPr>
              <a:t>the record</a:t>
            </a:r>
          </a:p>
          <a:p>
            <a:r>
              <a:rPr lang="en-US" sz="2000" dirty="0"/>
              <a:t>H</a:t>
            </a:r>
            <a:r>
              <a:rPr lang="en-US" sz="2000" dirty="0" smtClean="0">
                <a:solidFill>
                  <a:schemeClr val="tx1"/>
                </a:solidFill>
              </a:rPr>
              <a:t>owever</a:t>
            </a:r>
            <a:r>
              <a:rPr lang="en-US" sz="2000" dirty="0">
                <a:solidFill>
                  <a:schemeClr val="tx1"/>
                </a:solidFill>
              </a:rPr>
              <a:t>, certain kinds of information are not always well documented in patient </a:t>
            </a:r>
            <a:r>
              <a:rPr lang="en-US" sz="2000" dirty="0" smtClean="0">
                <a:solidFill>
                  <a:schemeClr val="tx1"/>
                </a:solidFill>
              </a:rPr>
              <a:t>records. </a:t>
            </a:r>
          </a:p>
          <a:p>
            <a:r>
              <a:rPr lang="en-US" sz="2000" dirty="0" smtClean="0">
                <a:solidFill>
                  <a:schemeClr val="tx1"/>
                </a:solidFill>
              </a:rPr>
              <a:t>It </a:t>
            </a:r>
            <a:r>
              <a:rPr lang="en-US" sz="2000" dirty="0">
                <a:solidFill>
                  <a:schemeClr val="tx1"/>
                </a:solidFill>
              </a:rPr>
              <a:t>is essential to </a:t>
            </a:r>
            <a:r>
              <a:rPr lang="en-US" sz="2000" b="1" dirty="0">
                <a:solidFill>
                  <a:schemeClr val="tx1"/>
                </a:solidFill>
              </a:rPr>
              <a:t>perform </a:t>
            </a:r>
            <a:r>
              <a:rPr lang="en-US" sz="2000" b="1" dirty="0" smtClean="0">
                <a:solidFill>
                  <a:schemeClr val="tx1"/>
                </a:solidFill>
              </a:rPr>
              <a:t>a pilot </a:t>
            </a:r>
            <a:r>
              <a:rPr lang="en-US" sz="2000" b="1" dirty="0">
                <a:solidFill>
                  <a:schemeClr val="tx1"/>
                </a:solidFill>
              </a:rPr>
              <a:t>study </a:t>
            </a:r>
            <a:r>
              <a:rPr lang="en-US" sz="2000" dirty="0">
                <a:solidFill>
                  <a:schemeClr val="tx1"/>
                </a:solidFill>
              </a:rPr>
              <a:t>to assess the study design and to use additional questionnaires. </a:t>
            </a:r>
            <a:endParaRPr lang="en-US" sz="2000" dirty="0"/>
          </a:p>
        </p:txBody>
      </p:sp>
    </p:spTree>
    <p:extLst>
      <p:ext uri="{BB962C8B-B14F-4D97-AF65-F5344CB8AC3E}">
        <p14:creationId xmlns:p14="http://schemas.microsoft.com/office/powerpoint/2010/main" val="1775771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most of chart reviews”</a:t>
            </a:r>
            <a:endParaRPr lang="en-US" dirty="0"/>
          </a:p>
        </p:txBody>
      </p:sp>
      <p:sp>
        <p:nvSpPr>
          <p:cNvPr id="3" name="Content Placeholder 2"/>
          <p:cNvSpPr>
            <a:spLocks noGrp="1"/>
          </p:cNvSpPr>
          <p:nvPr>
            <p:ph idx="1"/>
          </p:nvPr>
        </p:nvSpPr>
        <p:spPr/>
        <p:txBody>
          <a:bodyPr/>
          <a:lstStyle/>
          <a:p>
            <a:r>
              <a:rPr lang="en-US" dirty="0" smtClean="0"/>
              <a:t>Eddy Lang: Mining of Gold instead of Scooping Poop: How to make the most of chart reviews and other retrospective studies.</a:t>
            </a:r>
          </a:p>
          <a:p>
            <a:r>
              <a:rPr lang="en-US" dirty="0" smtClean="0"/>
              <a:t>MRR = Medical Record Review</a:t>
            </a:r>
          </a:p>
        </p:txBody>
      </p:sp>
    </p:spTree>
    <p:extLst>
      <p:ext uri="{BB962C8B-B14F-4D97-AF65-F5344CB8AC3E}">
        <p14:creationId xmlns:p14="http://schemas.microsoft.com/office/powerpoint/2010/main" val="1816590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reviews don’t get the respect they deserve”</a:t>
            </a:r>
            <a:endParaRPr lang="en-US" dirty="0"/>
          </a:p>
        </p:txBody>
      </p:sp>
      <p:sp>
        <p:nvSpPr>
          <p:cNvPr id="3" name="Content Placeholder 2"/>
          <p:cNvSpPr>
            <a:spLocks noGrp="1"/>
          </p:cNvSpPr>
          <p:nvPr>
            <p:ph idx="1"/>
          </p:nvPr>
        </p:nvSpPr>
        <p:spPr/>
        <p:txBody>
          <a:bodyPr/>
          <a:lstStyle/>
          <a:p>
            <a:r>
              <a:rPr lang="en-US" sz="2400" dirty="0" smtClean="0"/>
              <a:t>Why?  Historical pattern of</a:t>
            </a:r>
          </a:p>
          <a:p>
            <a:pPr lvl="1"/>
            <a:r>
              <a:rPr lang="en-US" sz="2400" dirty="0" smtClean="0"/>
              <a:t>Wrong questions</a:t>
            </a:r>
          </a:p>
          <a:p>
            <a:pPr lvl="1"/>
            <a:r>
              <a:rPr lang="en-US" sz="2400" dirty="0" smtClean="0"/>
              <a:t>Poor methods</a:t>
            </a:r>
          </a:p>
          <a:p>
            <a:pPr lvl="1"/>
            <a:r>
              <a:rPr lang="en-US" sz="2400" dirty="0" smtClean="0"/>
              <a:t>What happened vs. what was documented</a:t>
            </a:r>
          </a:p>
          <a:p>
            <a:pPr lvl="1"/>
            <a:r>
              <a:rPr lang="en-US" sz="2400" dirty="0" smtClean="0"/>
              <a:t>Missing data</a:t>
            </a:r>
          </a:p>
          <a:p>
            <a:pPr lvl="1"/>
            <a:r>
              <a:rPr lang="en-US" sz="2400" dirty="0" smtClean="0"/>
              <a:t>Case identification</a:t>
            </a:r>
          </a:p>
          <a:p>
            <a:r>
              <a:rPr lang="en-US" sz="2400" dirty="0" smtClean="0"/>
              <a:t>Important data regarding methodology often absent (e.g., abstractor training, </a:t>
            </a:r>
            <a:r>
              <a:rPr lang="en-US" sz="2400" dirty="0" err="1" smtClean="0"/>
              <a:t>std’ized</a:t>
            </a:r>
            <a:r>
              <a:rPr lang="en-US" sz="2400" dirty="0" smtClean="0"/>
              <a:t> abstraction forms, blinding, etc.). </a:t>
            </a:r>
            <a:endParaRPr lang="en-US" sz="2400" dirty="0"/>
          </a:p>
        </p:txBody>
      </p:sp>
    </p:spTree>
    <p:extLst>
      <p:ext uri="{BB962C8B-B14F-4D97-AF65-F5344CB8AC3E}">
        <p14:creationId xmlns:p14="http://schemas.microsoft.com/office/powerpoint/2010/main" val="23890262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Seven key ingredients of good MRR</a:t>
            </a:r>
            <a:endParaRPr lang="en-US" sz="3200" dirty="0"/>
          </a:p>
        </p:txBody>
      </p:sp>
      <p:sp>
        <p:nvSpPr>
          <p:cNvPr id="3" name="Content Placeholder 2"/>
          <p:cNvSpPr>
            <a:spLocks noGrp="1"/>
          </p:cNvSpPr>
          <p:nvPr>
            <p:ph idx="1"/>
          </p:nvPr>
        </p:nvSpPr>
        <p:spPr>
          <a:xfrm>
            <a:off x="1219200" y="1600200"/>
            <a:ext cx="7313612" cy="4114800"/>
          </a:xfrm>
        </p:spPr>
        <p:txBody>
          <a:bodyPr/>
          <a:lstStyle/>
          <a:p>
            <a:pPr marL="0" indent="0">
              <a:buNone/>
            </a:pPr>
            <a:r>
              <a:rPr lang="en-US" sz="1600" b="1" dirty="0"/>
              <a:t>1. Abstractor Training: Need to convince the reader that the people pulling the </a:t>
            </a:r>
            <a:r>
              <a:rPr lang="en-US" sz="1600" b="1" dirty="0" smtClean="0"/>
              <a:t>charts are trained</a:t>
            </a:r>
            <a:endParaRPr lang="en-US" sz="1600" b="1" dirty="0"/>
          </a:p>
          <a:p>
            <a:pPr lvl="1"/>
            <a:r>
              <a:rPr lang="en-US" sz="1600" dirty="0"/>
              <a:t>Describe the </a:t>
            </a:r>
            <a:r>
              <a:rPr lang="en-US" sz="1600" b="1" dirty="0"/>
              <a:t>Qualifications</a:t>
            </a:r>
            <a:r>
              <a:rPr lang="en-US" sz="1600" dirty="0"/>
              <a:t> and </a:t>
            </a:r>
            <a:r>
              <a:rPr lang="en-US" sz="1600" b="1" dirty="0"/>
              <a:t>Training procedure </a:t>
            </a:r>
            <a:r>
              <a:rPr lang="en-US" sz="1600" dirty="0"/>
              <a:t>for the data Abstractors</a:t>
            </a:r>
          </a:p>
          <a:p>
            <a:pPr lvl="1"/>
            <a:r>
              <a:rPr lang="en-US" sz="1600" dirty="0" smtClean="0"/>
              <a:t>Before </a:t>
            </a:r>
            <a:r>
              <a:rPr lang="en-US" sz="1600" dirty="0"/>
              <a:t>the study begins pull some </a:t>
            </a:r>
            <a:r>
              <a:rPr lang="en-US" sz="1600" b="1" dirty="0"/>
              <a:t>Trial charts</a:t>
            </a:r>
            <a:r>
              <a:rPr lang="en-US" sz="1600" dirty="0"/>
              <a:t> to </a:t>
            </a:r>
            <a:r>
              <a:rPr lang="en-US" sz="1600" b="1" dirty="0"/>
              <a:t>Test the data abstraction process</a:t>
            </a:r>
            <a:endParaRPr lang="en-US" sz="1600" dirty="0"/>
          </a:p>
          <a:p>
            <a:pPr marL="0" indent="0">
              <a:buNone/>
            </a:pPr>
            <a:r>
              <a:rPr lang="en-US" sz="1600" b="1" dirty="0"/>
              <a:t>2. Case Selection: Needs to be explicit and well described</a:t>
            </a:r>
          </a:p>
          <a:p>
            <a:pPr lvl="1"/>
            <a:r>
              <a:rPr lang="en-US" sz="1600" dirty="0"/>
              <a:t>Administrative codes is a start but has flaws</a:t>
            </a:r>
          </a:p>
          <a:p>
            <a:pPr lvl="2"/>
            <a:r>
              <a:rPr lang="en-US" sz="1600" dirty="0"/>
              <a:t>Often this can lead to a </a:t>
            </a:r>
            <a:r>
              <a:rPr lang="en-US" sz="1600" dirty="0" err="1"/>
              <a:t>substudy</a:t>
            </a:r>
            <a:r>
              <a:rPr lang="en-US" sz="1600" dirty="0"/>
              <a:t> [</a:t>
            </a:r>
            <a:r>
              <a:rPr lang="en-US" sz="1600" dirty="0" err="1"/>
              <a:t>i.e</a:t>
            </a:r>
            <a:r>
              <a:rPr lang="en-US" sz="1600" dirty="0"/>
              <a:t> do the ultimate codes reflect the </a:t>
            </a:r>
            <a:r>
              <a:rPr lang="en-US" sz="1600" dirty="0" err="1"/>
              <a:t>Dx</a:t>
            </a:r>
            <a:r>
              <a:rPr lang="en-US" sz="1600" dirty="0"/>
              <a:t>?]</a:t>
            </a:r>
          </a:p>
          <a:p>
            <a:pPr lvl="1"/>
            <a:r>
              <a:rPr lang="en-US" sz="1600" dirty="0"/>
              <a:t>Clear inclusion/exclusion criteria</a:t>
            </a:r>
          </a:p>
          <a:p>
            <a:pPr lvl="1"/>
            <a:r>
              <a:rPr lang="en-US" sz="1600" dirty="0"/>
              <a:t>Screening procedures must be solid</a:t>
            </a:r>
          </a:p>
          <a:p>
            <a:pPr marL="0" indent="0">
              <a:buNone/>
            </a:pPr>
            <a:r>
              <a:rPr lang="en-US" sz="1600" b="1" dirty="0"/>
              <a:t>3. Definition of the variables: Need to be done well</a:t>
            </a:r>
          </a:p>
          <a:p>
            <a:pPr lvl="1"/>
            <a:r>
              <a:rPr lang="en-US" sz="1600" dirty="0"/>
              <a:t>Dictionary – define things e.g. vitals signs … at triage? by the EP? on reassessment?</a:t>
            </a:r>
          </a:p>
          <a:p>
            <a:pPr lvl="1"/>
            <a:r>
              <a:rPr lang="en-US" sz="1600" dirty="0"/>
              <a:t>Timing and Source of the info needs to be described</a:t>
            </a:r>
          </a:p>
          <a:p>
            <a:pPr lvl="1"/>
            <a:r>
              <a:rPr lang="en-US" sz="1600" dirty="0"/>
              <a:t>Adjudication – how are you going to </a:t>
            </a:r>
            <a:r>
              <a:rPr lang="en-US" sz="1600" dirty="0" err="1"/>
              <a:t>categorise</a:t>
            </a:r>
            <a:r>
              <a:rPr lang="en-US" sz="1600" dirty="0"/>
              <a:t> contradictions and inconsistencies?</a:t>
            </a:r>
          </a:p>
        </p:txBody>
      </p:sp>
    </p:spTree>
    <p:extLst>
      <p:ext uri="{BB962C8B-B14F-4D97-AF65-F5344CB8AC3E}">
        <p14:creationId xmlns:p14="http://schemas.microsoft.com/office/powerpoint/2010/main" val="3952521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Seven key ingredients of good MRR</a:t>
            </a:r>
            <a:endParaRPr lang="en-US" sz="3200" dirty="0"/>
          </a:p>
        </p:txBody>
      </p:sp>
      <p:sp>
        <p:nvSpPr>
          <p:cNvPr id="3" name="Content Placeholder 2"/>
          <p:cNvSpPr>
            <a:spLocks noGrp="1"/>
          </p:cNvSpPr>
          <p:nvPr>
            <p:ph idx="1"/>
          </p:nvPr>
        </p:nvSpPr>
        <p:spPr>
          <a:xfrm>
            <a:off x="1219200" y="1600200"/>
            <a:ext cx="7313612" cy="4114800"/>
          </a:xfrm>
        </p:spPr>
        <p:txBody>
          <a:bodyPr/>
          <a:lstStyle/>
          <a:p>
            <a:pPr marL="0" indent="0">
              <a:buNone/>
            </a:pPr>
            <a:r>
              <a:rPr lang="en-US" sz="1600" b="1" dirty="0">
                <a:solidFill>
                  <a:schemeClr val="tx1"/>
                </a:solidFill>
                <a:latin typeface="+mn-lt"/>
                <a:ea typeface="+mn-ea"/>
                <a:cs typeface="+mn-cs"/>
              </a:rPr>
              <a:t>4. </a:t>
            </a:r>
            <a:r>
              <a:rPr lang="en-US" sz="1800" b="1" dirty="0">
                <a:solidFill>
                  <a:schemeClr val="tx1"/>
                </a:solidFill>
                <a:latin typeface="+mn-lt"/>
                <a:ea typeface="+mn-ea"/>
                <a:cs typeface="+mn-cs"/>
              </a:rPr>
              <a:t>Data Abstraction Tool: Make it good</a:t>
            </a:r>
          </a:p>
          <a:p>
            <a:pPr lvl="1"/>
            <a:r>
              <a:rPr lang="en-US" sz="1400" dirty="0">
                <a:solidFill>
                  <a:schemeClr val="tx1"/>
                </a:solidFill>
                <a:latin typeface="+mn-lt"/>
                <a:ea typeface="+mn-ea"/>
                <a:cs typeface="+mn-cs"/>
              </a:rPr>
              <a:t>need to have a </a:t>
            </a:r>
            <a:r>
              <a:rPr lang="en-US" sz="1400" dirty="0" err="1">
                <a:solidFill>
                  <a:schemeClr val="tx1"/>
                </a:solidFill>
                <a:latin typeface="+mn-lt"/>
                <a:ea typeface="+mn-ea"/>
                <a:cs typeface="+mn-cs"/>
              </a:rPr>
              <a:t>standardised</a:t>
            </a:r>
            <a:r>
              <a:rPr lang="en-US" sz="1400" dirty="0">
                <a:solidFill>
                  <a:schemeClr val="tx1"/>
                </a:solidFill>
                <a:latin typeface="+mn-lt"/>
                <a:ea typeface="+mn-ea"/>
                <a:cs typeface="+mn-cs"/>
              </a:rPr>
              <a:t> data abstraction tool – use your research staff here</a:t>
            </a:r>
          </a:p>
          <a:p>
            <a:pPr lvl="1"/>
            <a:r>
              <a:rPr lang="en-US" sz="1400" dirty="0">
                <a:solidFill>
                  <a:schemeClr val="tx1"/>
                </a:solidFill>
                <a:latin typeface="+mn-lt"/>
                <a:ea typeface="+mn-ea"/>
                <a:cs typeface="+mn-cs"/>
              </a:rPr>
              <a:t>need to have a uniform process of handling missing data  – need to think about what to do with missing or unclear data</a:t>
            </a:r>
          </a:p>
          <a:p>
            <a:pPr lvl="1"/>
            <a:r>
              <a:rPr lang="en-US" sz="1400" dirty="0">
                <a:solidFill>
                  <a:schemeClr val="tx1"/>
                </a:solidFill>
                <a:latin typeface="+mn-lt"/>
                <a:ea typeface="+mn-ea"/>
                <a:cs typeface="+mn-cs"/>
              </a:rPr>
              <a:t>Consider using software to manage data [e.g. Using </a:t>
            </a:r>
            <a:r>
              <a:rPr lang="en-US" sz="1400" dirty="0" smtClean="0">
                <a:solidFill>
                  <a:schemeClr val="tx1"/>
                </a:solidFill>
                <a:latin typeface="+mn-lt"/>
                <a:ea typeface="+mn-ea"/>
                <a:cs typeface="+mn-cs"/>
              </a:rPr>
              <a:t>Redcap]</a:t>
            </a:r>
            <a:endParaRPr lang="en-US" sz="1400" dirty="0">
              <a:solidFill>
                <a:schemeClr val="tx1"/>
              </a:solidFill>
              <a:latin typeface="+mn-lt"/>
              <a:ea typeface="+mn-ea"/>
              <a:cs typeface="+mn-cs"/>
            </a:endParaRPr>
          </a:p>
          <a:p>
            <a:pPr marL="0" indent="0">
              <a:buNone/>
            </a:pPr>
            <a:r>
              <a:rPr lang="en-US" sz="1800" b="1" dirty="0">
                <a:solidFill>
                  <a:schemeClr val="tx1"/>
                </a:solidFill>
                <a:latin typeface="+mn-lt"/>
                <a:ea typeface="+mn-ea"/>
                <a:cs typeface="+mn-cs"/>
              </a:rPr>
              <a:t>5. Blinding:</a:t>
            </a:r>
          </a:p>
          <a:p>
            <a:pPr lvl="1"/>
            <a:r>
              <a:rPr lang="en-US" sz="1400" dirty="0">
                <a:solidFill>
                  <a:schemeClr val="tx1"/>
                </a:solidFill>
                <a:latin typeface="+mn-lt"/>
                <a:ea typeface="+mn-ea"/>
                <a:cs typeface="+mn-cs"/>
              </a:rPr>
              <a:t>Are the abstractors unaware of the study hypothesis? – consider quizzing them afterwards to </a:t>
            </a:r>
            <a:r>
              <a:rPr lang="en-US" sz="1400" dirty="0" smtClean="0">
                <a:solidFill>
                  <a:schemeClr val="tx1"/>
                </a:solidFill>
                <a:latin typeface="+mn-lt"/>
                <a:ea typeface="+mn-ea"/>
                <a:cs typeface="+mn-cs"/>
              </a:rPr>
              <a:t>see.</a:t>
            </a:r>
            <a:endParaRPr lang="en-US" sz="1400" dirty="0">
              <a:solidFill>
                <a:schemeClr val="tx1"/>
              </a:solidFill>
              <a:latin typeface="+mn-lt"/>
              <a:ea typeface="+mn-ea"/>
              <a:cs typeface="+mn-cs"/>
            </a:endParaRPr>
          </a:p>
          <a:p>
            <a:pPr marL="0" indent="0">
              <a:buNone/>
            </a:pPr>
            <a:r>
              <a:rPr lang="en-US" sz="1800" b="1" dirty="0">
                <a:solidFill>
                  <a:schemeClr val="tx1"/>
                </a:solidFill>
                <a:latin typeface="+mn-lt"/>
                <a:ea typeface="+mn-ea"/>
                <a:cs typeface="+mn-cs"/>
              </a:rPr>
              <a:t>6. Quality Control</a:t>
            </a:r>
          </a:p>
          <a:p>
            <a:pPr lvl="1"/>
            <a:r>
              <a:rPr lang="en-US" sz="1400" dirty="0">
                <a:solidFill>
                  <a:schemeClr val="tx1"/>
                </a:solidFill>
                <a:latin typeface="+mn-lt"/>
                <a:ea typeface="+mn-ea"/>
                <a:cs typeface="+mn-cs"/>
              </a:rPr>
              <a:t>regular meetings to ensure standard process</a:t>
            </a:r>
          </a:p>
          <a:p>
            <a:pPr lvl="1"/>
            <a:r>
              <a:rPr lang="en-US" sz="1400" dirty="0">
                <a:solidFill>
                  <a:schemeClr val="tx1"/>
                </a:solidFill>
                <a:latin typeface="+mn-lt"/>
                <a:ea typeface="+mn-ea"/>
                <a:cs typeface="+mn-cs"/>
              </a:rPr>
              <a:t>need to monitor the abstractors work – consider audits</a:t>
            </a:r>
          </a:p>
          <a:p>
            <a:pPr lvl="1"/>
            <a:r>
              <a:rPr lang="en-US" sz="1400" dirty="0">
                <a:solidFill>
                  <a:schemeClr val="tx1"/>
                </a:solidFill>
                <a:latin typeface="+mn-lt"/>
                <a:ea typeface="+mn-ea"/>
                <a:cs typeface="+mn-cs"/>
              </a:rPr>
              <a:t>resolution of conflicting assessments</a:t>
            </a:r>
          </a:p>
          <a:p>
            <a:pPr marL="0" indent="0">
              <a:buNone/>
            </a:pPr>
            <a:r>
              <a:rPr lang="en-US" sz="1800" b="1" dirty="0">
                <a:solidFill>
                  <a:schemeClr val="tx1"/>
                </a:solidFill>
                <a:latin typeface="+mn-lt"/>
                <a:ea typeface="+mn-ea"/>
                <a:cs typeface="+mn-cs"/>
              </a:rPr>
              <a:t>7. Inter-rater reliability: Report inter-rater </a:t>
            </a:r>
            <a:r>
              <a:rPr lang="en-US" sz="1800" b="1" dirty="0" smtClean="0">
                <a:solidFill>
                  <a:schemeClr val="tx1"/>
                </a:solidFill>
                <a:latin typeface="+mn-lt"/>
                <a:ea typeface="+mn-ea"/>
                <a:cs typeface="+mn-cs"/>
              </a:rPr>
              <a:t>reliability</a:t>
            </a:r>
          </a:p>
          <a:p>
            <a:pPr lvl="1"/>
            <a:r>
              <a:rPr lang="en-US" sz="1400" dirty="0" smtClean="0">
                <a:solidFill>
                  <a:schemeClr val="tx1"/>
                </a:solidFill>
                <a:latin typeface="+mn-lt"/>
                <a:ea typeface="+mn-ea"/>
                <a:cs typeface="+mn-cs"/>
              </a:rPr>
              <a:t>reported on a sample of charts reviewed by another [blinded] reviewer</a:t>
            </a:r>
          </a:p>
          <a:p>
            <a:pPr marL="0" indent="0">
              <a:buNone/>
            </a:pPr>
            <a:endParaRPr lang="en-US" sz="1600" dirty="0"/>
          </a:p>
        </p:txBody>
      </p:sp>
    </p:spTree>
    <p:extLst>
      <p:ext uri="{BB962C8B-B14F-4D97-AF65-F5344CB8AC3E}">
        <p14:creationId xmlns:p14="http://schemas.microsoft.com/office/powerpoint/2010/main" val="1023560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studies….</a:t>
            </a:r>
            <a:endParaRPr lang="en-US" dirty="0"/>
          </a:p>
        </p:txBody>
      </p:sp>
      <p:sp>
        <p:nvSpPr>
          <p:cNvPr id="3" name="Content Placeholder 2"/>
          <p:cNvSpPr>
            <a:spLocks noGrp="1"/>
          </p:cNvSpPr>
          <p:nvPr>
            <p:ph idx="1"/>
          </p:nvPr>
        </p:nvSpPr>
        <p:spPr/>
        <p:txBody>
          <a:bodyPr/>
          <a:lstStyle/>
          <a:p>
            <a:r>
              <a:rPr lang="en-US" dirty="0" smtClean="0"/>
              <a:t>Read/interpret them with caution</a:t>
            </a:r>
          </a:p>
          <a:p>
            <a:pPr lvl="1"/>
            <a:r>
              <a:rPr lang="en-US" dirty="0" smtClean="0"/>
              <a:t>Pore over the methods section.</a:t>
            </a:r>
          </a:p>
          <a:p>
            <a:pPr lvl="1"/>
            <a:r>
              <a:rPr lang="en-US" dirty="0" smtClean="0"/>
              <a:t>Are the effect sizes meaningful?</a:t>
            </a:r>
          </a:p>
          <a:p>
            <a:pPr lvl="1"/>
            <a:r>
              <a:rPr lang="en-US" dirty="0" smtClean="0"/>
              <a:t>Are there inherent biases that have not been addressed?</a:t>
            </a:r>
          </a:p>
          <a:p>
            <a:r>
              <a:rPr lang="en-US" dirty="0" smtClean="0"/>
              <a:t>They can be done well!</a:t>
            </a:r>
          </a:p>
          <a:p>
            <a:pPr lvl="1"/>
            <a:r>
              <a:rPr lang="en-US" dirty="0" smtClean="0"/>
              <a:t>They should be hypothesis-driven</a:t>
            </a:r>
          </a:p>
          <a:p>
            <a:pPr lvl="1"/>
            <a:r>
              <a:rPr lang="en-US" dirty="0" smtClean="0"/>
              <a:t>Data collection methods should be carefully done AND described.</a:t>
            </a:r>
            <a:endParaRPr lang="en-US" dirty="0"/>
          </a:p>
        </p:txBody>
      </p:sp>
    </p:spTree>
    <p:extLst>
      <p:ext uri="{BB962C8B-B14F-4D97-AF65-F5344CB8AC3E}">
        <p14:creationId xmlns:p14="http://schemas.microsoft.com/office/powerpoint/2010/main" val="107198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1828800"/>
            <a:ext cx="7772400" cy="3733800"/>
          </a:xfrm>
        </p:spPr>
        <p:txBody>
          <a:bodyPr/>
          <a:lstStyle/>
          <a:p>
            <a:pPr lvl="1"/>
            <a:r>
              <a:rPr lang="en-US" altLang="en-US" sz="2000" dirty="0" smtClean="0"/>
              <a:t>population </a:t>
            </a:r>
            <a:r>
              <a:rPr lang="en-US" altLang="en-US" sz="2000" dirty="0"/>
              <a:t>followed backward in time</a:t>
            </a:r>
          </a:p>
          <a:p>
            <a:pPr lvl="1"/>
            <a:r>
              <a:rPr lang="en-US" altLang="en-US" sz="2000" dirty="0"/>
              <a:t>assess disease status in the present tense</a:t>
            </a:r>
          </a:p>
          <a:p>
            <a:pPr lvl="1"/>
            <a:r>
              <a:rPr lang="en-US" altLang="en-US" sz="2000" dirty="0"/>
              <a:t>look for exposure in the past</a:t>
            </a:r>
          </a:p>
          <a:p>
            <a:pPr lvl="1"/>
            <a:r>
              <a:rPr lang="en-US" altLang="en-US" sz="2000" dirty="0"/>
              <a:t>designed so that </a:t>
            </a:r>
            <a:r>
              <a:rPr lang="en-US" altLang="en-US" sz="2000" u="sng" dirty="0"/>
              <a:t>sampling is based on disease status</a:t>
            </a:r>
          </a:p>
          <a:p>
            <a:pPr lvl="1"/>
            <a:r>
              <a:rPr lang="en-US" altLang="en-US" sz="2000" dirty="0"/>
              <a:t>goal is to compare diseased and non-diseased </a:t>
            </a:r>
            <a:r>
              <a:rPr lang="en-US" altLang="en-US" sz="2000" dirty="0" smtClean="0"/>
              <a:t>individuals</a:t>
            </a:r>
          </a:p>
          <a:p>
            <a:pPr lvl="1"/>
            <a:r>
              <a:rPr lang="en-US" altLang="en-US" sz="2000" dirty="0" smtClean="0"/>
              <a:t>Expectation is that cases and controls are comparable</a:t>
            </a:r>
          </a:p>
          <a:p>
            <a:pPr lvl="2"/>
            <a:r>
              <a:rPr lang="en-US" altLang="en-US" sz="2000" dirty="0" smtClean="0"/>
              <a:t>How are controls identified?</a:t>
            </a:r>
          </a:p>
          <a:p>
            <a:pPr lvl="2"/>
            <a:r>
              <a:rPr lang="en-US" altLang="en-US" sz="2000" dirty="0" smtClean="0"/>
              <a:t>Can any differences be ‘adjusted for’?</a:t>
            </a:r>
            <a:endParaRPr lang="en-US" altLang="en-US" sz="2000" dirty="0"/>
          </a:p>
        </p:txBody>
      </p:sp>
      <p:sp>
        <p:nvSpPr>
          <p:cNvPr id="8196" name="Rectangle 4"/>
          <p:cNvSpPr>
            <a:spLocks noGrp="1" noChangeArrowheads="1"/>
          </p:cNvSpPr>
          <p:nvPr>
            <p:ph type="title"/>
          </p:nvPr>
        </p:nvSpPr>
        <p:spPr>
          <a:xfrm>
            <a:off x="685800" y="685800"/>
            <a:ext cx="7772400" cy="685800"/>
          </a:xfrm>
          <a:noFill/>
          <a:ln/>
        </p:spPr>
        <p:txBody>
          <a:bodyPr anchor="ctr"/>
          <a:lstStyle/>
          <a:p>
            <a:r>
              <a:rPr lang="en-US" altLang="en-US"/>
              <a:t>Case-Control Studies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r>
              <a:rPr lang="en-US" altLang="en-US"/>
              <a:t>Designs</a:t>
            </a:r>
          </a:p>
        </p:txBody>
      </p:sp>
      <p:sp>
        <p:nvSpPr>
          <p:cNvPr id="11267" name="Line 3"/>
          <p:cNvSpPr>
            <a:spLocks noChangeShapeType="1"/>
          </p:cNvSpPr>
          <p:nvPr/>
        </p:nvSpPr>
        <p:spPr bwMode="auto">
          <a:xfrm>
            <a:off x="1295400" y="1828800"/>
            <a:ext cx="0" cy="1371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1143000" y="3200400"/>
            <a:ext cx="86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itchFamily="18" charset="0"/>
              </a:rPr>
              <a:t>today</a:t>
            </a:r>
          </a:p>
        </p:txBody>
      </p:sp>
      <p:sp>
        <p:nvSpPr>
          <p:cNvPr id="11269" name="Line 5"/>
          <p:cNvSpPr>
            <a:spLocks noChangeShapeType="1"/>
          </p:cNvSpPr>
          <p:nvPr/>
        </p:nvSpPr>
        <p:spPr bwMode="auto">
          <a:xfrm>
            <a:off x="2286000" y="2133600"/>
            <a:ext cx="1600200" cy="0"/>
          </a:xfrm>
          <a:prstGeom prst="line">
            <a:avLst/>
          </a:prstGeom>
          <a:noFill/>
          <a:ln w="25400" cap="sq">
            <a:solidFill>
              <a:schemeClr val="tx1"/>
            </a:solidFill>
            <a:round/>
            <a:headEnd type="oval"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Line 8"/>
          <p:cNvSpPr>
            <a:spLocks noChangeShapeType="1"/>
          </p:cNvSpPr>
          <p:nvPr/>
        </p:nvSpPr>
        <p:spPr bwMode="auto">
          <a:xfrm>
            <a:off x="1295400" y="3200400"/>
            <a:ext cx="5410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Text Box 9"/>
          <p:cNvSpPr txBox="1">
            <a:spLocks noChangeArrowheads="1"/>
          </p:cNvSpPr>
          <p:nvPr/>
        </p:nvSpPr>
        <p:spPr bwMode="auto">
          <a:xfrm>
            <a:off x="6248400" y="32004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itchFamily="18" charset="0"/>
              </a:rPr>
              <a:t>future</a:t>
            </a:r>
          </a:p>
        </p:txBody>
      </p:sp>
      <p:sp>
        <p:nvSpPr>
          <p:cNvPr id="11276" name="Text Box 12"/>
          <p:cNvSpPr txBox="1">
            <a:spLocks noChangeArrowheads="1"/>
          </p:cNvSpPr>
          <p:nvPr/>
        </p:nvSpPr>
        <p:spPr bwMode="auto">
          <a:xfrm>
            <a:off x="3124200" y="19050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itchFamily="18" charset="0"/>
              </a:rPr>
              <a:t>D</a:t>
            </a:r>
            <a:endParaRPr lang="en-US" altLang="en-US" sz="2400">
              <a:latin typeface="Times New Roman" pitchFamily="18" charset="0"/>
            </a:endParaRPr>
          </a:p>
        </p:txBody>
      </p:sp>
      <p:sp>
        <p:nvSpPr>
          <p:cNvPr id="11277" name="Text Box 13"/>
          <p:cNvSpPr txBox="1">
            <a:spLocks noChangeArrowheads="1"/>
          </p:cNvSpPr>
          <p:nvPr/>
        </p:nvSpPr>
        <p:spPr bwMode="auto">
          <a:xfrm>
            <a:off x="4114800" y="2743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itchFamily="18" charset="0"/>
              </a:rPr>
              <a:t>D</a:t>
            </a:r>
            <a:endParaRPr lang="en-US" altLang="en-US" sz="2400">
              <a:latin typeface="Times New Roman" pitchFamily="18" charset="0"/>
            </a:endParaRPr>
          </a:p>
        </p:txBody>
      </p:sp>
      <p:sp>
        <p:nvSpPr>
          <p:cNvPr id="11278" name="Text Box 14"/>
          <p:cNvSpPr txBox="1">
            <a:spLocks noChangeArrowheads="1"/>
          </p:cNvSpPr>
          <p:nvPr/>
        </p:nvSpPr>
        <p:spPr bwMode="auto">
          <a:xfrm>
            <a:off x="1584325" y="1057275"/>
            <a:ext cx="3016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sng">
                <a:latin typeface="Times New Roman" pitchFamily="18" charset="0"/>
              </a:rPr>
              <a:t>Prospective Cohort:</a:t>
            </a:r>
            <a:endParaRPr lang="en-US" altLang="en-US" sz="2400">
              <a:latin typeface="Times New Roman" pitchFamily="18" charset="0"/>
            </a:endParaRPr>
          </a:p>
        </p:txBody>
      </p:sp>
      <p:sp>
        <p:nvSpPr>
          <p:cNvPr id="11280" name="Text Box 16"/>
          <p:cNvSpPr txBox="1">
            <a:spLocks noChangeArrowheads="1"/>
          </p:cNvSpPr>
          <p:nvPr/>
        </p:nvSpPr>
        <p:spPr bwMode="auto">
          <a:xfrm>
            <a:off x="1965325" y="23764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
        <p:nvSpPr>
          <p:cNvPr id="11281" name="Line 17"/>
          <p:cNvSpPr>
            <a:spLocks noChangeShapeType="1"/>
          </p:cNvSpPr>
          <p:nvPr/>
        </p:nvSpPr>
        <p:spPr bwMode="auto">
          <a:xfrm>
            <a:off x="3962400" y="2286000"/>
            <a:ext cx="2362200" cy="0"/>
          </a:xfrm>
          <a:prstGeom prst="line">
            <a:avLst/>
          </a:prstGeom>
          <a:noFill/>
          <a:ln w="25400" cap="sq">
            <a:solidFill>
              <a:schemeClr val="tx1"/>
            </a:solidFill>
            <a:round/>
            <a:headEnd type="oval"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Line 18"/>
          <p:cNvSpPr>
            <a:spLocks noChangeShapeType="1"/>
          </p:cNvSpPr>
          <p:nvPr/>
        </p:nvSpPr>
        <p:spPr bwMode="auto">
          <a:xfrm>
            <a:off x="1447800" y="2590800"/>
            <a:ext cx="4038600" cy="0"/>
          </a:xfrm>
          <a:prstGeom prst="line">
            <a:avLst/>
          </a:prstGeom>
          <a:noFill/>
          <a:ln w="25400" cap="sq">
            <a:solidFill>
              <a:schemeClr val="tx1"/>
            </a:solidFill>
            <a:round/>
            <a:headEnd type="oval"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Line 19"/>
          <p:cNvSpPr>
            <a:spLocks noChangeShapeType="1"/>
          </p:cNvSpPr>
          <p:nvPr/>
        </p:nvSpPr>
        <p:spPr bwMode="auto">
          <a:xfrm>
            <a:off x="1905000" y="2971800"/>
            <a:ext cx="3962400" cy="0"/>
          </a:xfrm>
          <a:prstGeom prst="line">
            <a:avLst/>
          </a:prstGeom>
          <a:noFill/>
          <a:ln w="25400" cap="sq">
            <a:solidFill>
              <a:schemeClr val="tx1"/>
            </a:solidFill>
            <a:round/>
            <a:headEnd type="oval"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Text Box 21"/>
          <p:cNvSpPr txBox="1">
            <a:spLocks noChangeArrowheads="1"/>
          </p:cNvSpPr>
          <p:nvPr/>
        </p:nvSpPr>
        <p:spPr bwMode="auto">
          <a:xfrm>
            <a:off x="3657600" y="5181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
        <p:nvSpPr>
          <p:cNvPr id="11286" name="Text Box 22"/>
          <p:cNvSpPr txBox="1">
            <a:spLocks noChangeArrowheads="1"/>
          </p:cNvSpPr>
          <p:nvPr/>
        </p:nvSpPr>
        <p:spPr bwMode="auto">
          <a:xfrm>
            <a:off x="2514600" y="19050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
        <p:nvSpPr>
          <p:cNvPr id="11301" name="Line 37"/>
          <p:cNvSpPr>
            <a:spLocks noChangeShapeType="1"/>
          </p:cNvSpPr>
          <p:nvPr/>
        </p:nvSpPr>
        <p:spPr bwMode="auto">
          <a:xfrm>
            <a:off x="1311275" y="4581525"/>
            <a:ext cx="0" cy="1371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2" name="Text Box 38"/>
          <p:cNvSpPr txBox="1">
            <a:spLocks noChangeArrowheads="1"/>
          </p:cNvSpPr>
          <p:nvPr/>
        </p:nvSpPr>
        <p:spPr bwMode="auto">
          <a:xfrm>
            <a:off x="1006475" y="6105525"/>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itchFamily="18" charset="0"/>
              </a:rPr>
              <a:t>past</a:t>
            </a:r>
          </a:p>
        </p:txBody>
      </p:sp>
      <p:sp>
        <p:nvSpPr>
          <p:cNvPr id="11304" name="Line 40"/>
          <p:cNvSpPr>
            <a:spLocks noChangeShapeType="1"/>
          </p:cNvSpPr>
          <p:nvPr/>
        </p:nvSpPr>
        <p:spPr bwMode="auto">
          <a:xfrm>
            <a:off x="1311275" y="5953125"/>
            <a:ext cx="5410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 name="Text Box 41"/>
          <p:cNvSpPr txBox="1">
            <a:spLocks noChangeArrowheads="1"/>
          </p:cNvSpPr>
          <p:nvPr/>
        </p:nvSpPr>
        <p:spPr bwMode="auto">
          <a:xfrm>
            <a:off x="6324600" y="6070600"/>
            <a:ext cx="86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itchFamily="18" charset="0"/>
              </a:rPr>
              <a:t>today</a:t>
            </a:r>
          </a:p>
        </p:txBody>
      </p:sp>
      <p:sp>
        <p:nvSpPr>
          <p:cNvPr id="11308" name="Text Box 44"/>
          <p:cNvSpPr txBox="1">
            <a:spLocks noChangeArrowheads="1"/>
          </p:cNvSpPr>
          <p:nvPr/>
        </p:nvSpPr>
        <p:spPr bwMode="auto">
          <a:xfrm>
            <a:off x="1600200" y="3810000"/>
            <a:ext cx="2176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sng">
                <a:latin typeface="Times New Roman" pitchFamily="18" charset="0"/>
              </a:rPr>
              <a:t>Case-Control:</a:t>
            </a:r>
            <a:endParaRPr lang="en-US" altLang="en-US" sz="2400">
              <a:latin typeface="Times New Roman" pitchFamily="18" charset="0"/>
            </a:endParaRPr>
          </a:p>
        </p:txBody>
      </p:sp>
      <p:sp>
        <p:nvSpPr>
          <p:cNvPr id="11315" name="Line 51"/>
          <p:cNvSpPr>
            <a:spLocks noChangeShapeType="1"/>
          </p:cNvSpPr>
          <p:nvPr/>
        </p:nvSpPr>
        <p:spPr bwMode="auto">
          <a:xfrm rot="10805527">
            <a:off x="3503613" y="4648200"/>
            <a:ext cx="2743200" cy="1588"/>
          </a:xfrm>
          <a:prstGeom prst="line">
            <a:avLst/>
          </a:prstGeom>
          <a:noFill/>
          <a:ln w="25400" cap="sq">
            <a:solidFill>
              <a:schemeClr val="tx1"/>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6" name="Line 52"/>
          <p:cNvSpPr>
            <a:spLocks noChangeShapeType="1"/>
          </p:cNvSpPr>
          <p:nvPr/>
        </p:nvSpPr>
        <p:spPr bwMode="auto">
          <a:xfrm rot="10805527">
            <a:off x="1981200" y="5103813"/>
            <a:ext cx="4267200" cy="1587"/>
          </a:xfrm>
          <a:prstGeom prst="line">
            <a:avLst/>
          </a:prstGeom>
          <a:noFill/>
          <a:ln w="254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7" name="Line 53"/>
          <p:cNvSpPr>
            <a:spLocks noChangeShapeType="1"/>
          </p:cNvSpPr>
          <p:nvPr/>
        </p:nvSpPr>
        <p:spPr bwMode="auto">
          <a:xfrm rot="10805527">
            <a:off x="3122613" y="5410200"/>
            <a:ext cx="3124200" cy="1588"/>
          </a:xfrm>
          <a:prstGeom prst="line">
            <a:avLst/>
          </a:prstGeom>
          <a:noFill/>
          <a:ln w="254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8" name="Line 54"/>
          <p:cNvSpPr>
            <a:spLocks noChangeShapeType="1"/>
          </p:cNvSpPr>
          <p:nvPr/>
        </p:nvSpPr>
        <p:spPr bwMode="auto">
          <a:xfrm rot="10805527">
            <a:off x="2362200" y="5791200"/>
            <a:ext cx="3962400" cy="1588"/>
          </a:xfrm>
          <a:prstGeom prst="line">
            <a:avLst/>
          </a:prstGeom>
          <a:noFill/>
          <a:ln w="254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9" name="Text Box 55"/>
          <p:cNvSpPr txBox="1">
            <a:spLocks noChangeArrowheads="1"/>
          </p:cNvSpPr>
          <p:nvPr/>
        </p:nvSpPr>
        <p:spPr bwMode="auto">
          <a:xfrm>
            <a:off x="6019800" y="4876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itchFamily="18" charset="0"/>
              </a:rPr>
              <a:t>D</a:t>
            </a:r>
            <a:endParaRPr lang="en-US" altLang="en-US" sz="2400">
              <a:latin typeface="Times New Roman" pitchFamily="18" charset="0"/>
            </a:endParaRPr>
          </a:p>
        </p:txBody>
      </p:sp>
      <p:sp>
        <p:nvSpPr>
          <p:cNvPr id="11320" name="Text Box 56"/>
          <p:cNvSpPr txBox="1">
            <a:spLocks noChangeArrowheads="1"/>
          </p:cNvSpPr>
          <p:nvPr/>
        </p:nvSpPr>
        <p:spPr bwMode="auto">
          <a:xfrm>
            <a:off x="6019800" y="4419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itchFamily="18" charset="0"/>
              </a:rPr>
              <a:t>D</a:t>
            </a:r>
            <a:endParaRPr lang="en-US" altLang="en-US" sz="2400">
              <a:latin typeface="Times New Roman" pitchFamily="18" charset="0"/>
            </a:endParaRPr>
          </a:p>
        </p:txBody>
      </p:sp>
      <p:sp>
        <p:nvSpPr>
          <p:cNvPr id="11321" name="Text Box 57"/>
          <p:cNvSpPr txBox="1">
            <a:spLocks noChangeArrowheads="1"/>
          </p:cNvSpPr>
          <p:nvPr/>
        </p:nvSpPr>
        <p:spPr bwMode="auto">
          <a:xfrm>
            <a:off x="4267200" y="4419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
        <p:nvSpPr>
          <p:cNvPr id="11322" name="Text Box 58"/>
          <p:cNvSpPr txBox="1">
            <a:spLocks noChangeArrowheads="1"/>
          </p:cNvSpPr>
          <p:nvPr/>
        </p:nvSpPr>
        <p:spPr bwMode="auto">
          <a:xfrm>
            <a:off x="3276600" y="23622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
        <p:nvSpPr>
          <p:cNvPr id="11323" name="Text Box 59"/>
          <p:cNvSpPr txBox="1">
            <a:spLocks noChangeArrowheads="1"/>
          </p:cNvSpPr>
          <p:nvPr/>
        </p:nvSpPr>
        <p:spPr bwMode="auto">
          <a:xfrm>
            <a:off x="3048000" y="56388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itchFamily="18" charset="0"/>
              </a:rPr>
              <a:t>X</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Retrospective cohort study	</a:t>
            </a:r>
            <a:endParaRPr lang="en-US" altLang="en-US" dirty="0"/>
          </a:p>
        </p:txBody>
      </p:sp>
      <p:sp>
        <p:nvSpPr>
          <p:cNvPr id="12291" name="Rectangle 3"/>
          <p:cNvSpPr>
            <a:spLocks noGrp="1" noChangeArrowheads="1"/>
          </p:cNvSpPr>
          <p:nvPr>
            <p:ph type="body" idx="1"/>
          </p:nvPr>
        </p:nvSpPr>
        <p:spPr/>
        <p:txBody>
          <a:bodyPr/>
          <a:lstStyle/>
          <a:p>
            <a:pPr lvl="1"/>
            <a:r>
              <a:rPr lang="en-US" altLang="en-US" dirty="0" smtClean="0"/>
              <a:t>Similar </a:t>
            </a:r>
            <a:r>
              <a:rPr lang="en-US" altLang="en-US" dirty="0"/>
              <a:t>to prospective cohort because sample tends to be “representative”</a:t>
            </a:r>
          </a:p>
          <a:p>
            <a:pPr lvl="1"/>
            <a:r>
              <a:rPr lang="en-US" altLang="en-US" dirty="0"/>
              <a:t>Sampling not based on case/disease status</a:t>
            </a:r>
          </a:p>
          <a:p>
            <a:pPr lvl="1"/>
            <a:r>
              <a:rPr lang="en-US" altLang="en-US" dirty="0"/>
              <a:t>uses historical data (“chart review”)</a:t>
            </a:r>
          </a:p>
          <a:p>
            <a:pPr lvl="1"/>
            <a:r>
              <a:rPr lang="en-US" altLang="en-US" dirty="0"/>
              <a:t>can be treated </a:t>
            </a:r>
            <a:r>
              <a:rPr lang="en-US" altLang="en-US" dirty="0" smtClean="0"/>
              <a:t>similarly to </a:t>
            </a:r>
            <a:r>
              <a:rPr lang="en-US" altLang="en-US" dirty="0"/>
              <a:t>prospective cohort study because we are comparing exposed and non-exposed populations</a:t>
            </a:r>
          </a:p>
          <a:p>
            <a:pPr lvl="1"/>
            <a:r>
              <a:rPr lang="en-US" altLang="en-US" u="sng" dirty="0" smtClean="0"/>
              <a:t>Caveat</a:t>
            </a:r>
            <a:r>
              <a:rPr lang="en-US" altLang="en-US" dirty="0" smtClean="0"/>
              <a:t>:  quality of data is usually not nearly as good as prospective cohort study.</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Key difference</a:t>
            </a:r>
          </a:p>
        </p:txBody>
      </p:sp>
      <p:sp>
        <p:nvSpPr>
          <p:cNvPr id="13315" name="Rectangle 3"/>
          <p:cNvSpPr>
            <a:spLocks noGrp="1" noChangeArrowheads="1"/>
          </p:cNvSpPr>
          <p:nvPr>
            <p:ph type="body" idx="1"/>
          </p:nvPr>
        </p:nvSpPr>
        <p:spPr/>
        <p:txBody>
          <a:bodyPr/>
          <a:lstStyle/>
          <a:p>
            <a:pPr algn="ctr">
              <a:lnSpc>
                <a:spcPct val="90000"/>
              </a:lnSpc>
            </a:pPr>
            <a:endParaRPr lang="en-US" altLang="en-US"/>
          </a:p>
          <a:p>
            <a:pPr algn="ctr">
              <a:lnSpc>
                <a:spcPct val="90000"/>
              </a:lnSpc>
              <a:buClr>
                <a:schemeClr val="tx1"/>
              </a:buClr>
              <a:buFont typeface="Wingdings" pitchFamily="2" charset="2"/>
              <a:buNone/>
            </a:pPr>
            <a:r>
              <a:rPr lang="en-US" altLang="en-US" u="sng"/>
              <a:t>WHO IS BEING COMPARED?</a:t>
            </a:r>
          </a:p>
          <a:p>
            <a:pPr algn="ctr">
              <a:lnSpc>
                <a:spcPct val="90000"/>
              </a:lnSpc>
              <a:buClr>
                <a:schemeClr val="tx1"/>
              </a:buClr>
              <a:buFont typeface="Wingdings" pitchFamily="2" charset="2"/>
              <a:buNone/>
            </a:pPr>
            <a:endParaRPr lang="en-US" altLang="en-US"/>
          </a:p>
          <a:p>
            <a:pPr algn="ctr">
              <a:lnSpc>
                <a:spcPct val="90000"/>
              </a:lnSpc>
              <a:buClr>
                <a:schemeClr val="tx1"/>
              </a:buClr>
              <a:buFont typeface="Wingdings" pitchFamily="2" charset="2"/>
              <a:buNone/>
            </a:pPr>
            <a:r>
              <a:rPr lang="en-US" altLang="en-US" b="1"/>
              <a:t>COHORT</a:t>
            </a:r>
            <a:r>
              <a:rPr lang="en-US" altLang="en-US"/>
              <a:t>:  </a:t>
            </a:r>
          </a:p>
          <a:p>
            <a:pPr algn="ctr">
              <a:lnSpc>
                <a:spcPct val="90000"/>
              </a:lnSpc>
              <a:buClr>
                <a:schemeClr val="tx1"/>
              </a:buClr>
              <a:buFont typeface="Wingdings" pitchFamily="2" charset="2"/>
              <a:buNone/>
            </a:pPr>
            <a:r>
              <a:rPr lang="en-US" altLang="en-US"/>
              <a:t>EXPOSED VS. UNEXPOSED</a:t>
            </a:r>
          </a:p>
          <a:p>
            <a:pPr algn="ctr">
              <a:lnSpc>
                <a:spcPct val="90000"/>
              </a:lnSpc>
              <a:buClr>
                <a:schemeClr val="tx1"/>
              </a:buClr>
              <a:buFont typeface="Wingdings" pitchFamily="2" charset="2"/>
              <a:buNone/>
            </a:pPr>
            <a:endParaRPr lang="en-US" altLang="en-US"/>
          </a:p>
          <a:p>
            <a:pPr algn="ctr">
              <a:lnSpc>
                <a:spcPct val="90000"/>
              </a:lnSpc>
              <a:buClr>
                <a:schemeClr val="tx1"/>
              </a:buClr>
              <a:buFont typeface="Wingdings" pitchFamily="2" charset="2"/>
              <a:buNone/>
            </a:pPr>
            <a:r>
              <a:rPr lang="en-US" altLang="en-US" b="1"/>
              <a:t>CASE-CONTROL</a:t>
            </a:r>
            <a:r>
              <a:rPr lang="en-US" altLang="en-US"/>
              <a:t>: </a:t>
            </a:r>
          </a:p>
          <a:p>
            <a:pPr algn="ctr">
              <a:lnSpc>
                <a:spcPct val="90000"/>
              </a:lnSpc>
              <a:buClr>
                <a:schemeClr val="tx1"/>
              </a:buClr>
              <a:buFont typeface="Wingdings" pitchFamily="2" charset="2"/>
              <a:buNone/>
            </a:pPr>
            <a:r>
              <a:rPr lang="en-US" altLang="en-US"/>
              <a:t>DISEASED VS. NON-DISEASED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1574</TotalTime>
  <Words>2828</Words>
  <Application>Microsoft Office PowerPoint</Application>
  <PresentationFormat>On-screen Show (4:3)</PresentationFormat>
  <Paragraphs>401</Paragraphs>
  <Slides>58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Times New Roman</vt:lpstr>
      <vt:lpstr>Arial</vt:lpstr>
      <vt:lpstr>Verdana</vt:lpstr>
      <vt:lpstr>Wingdings</vt:lpstr>
      <vt:lpstr>Eclipse</vt:lpstr>
      <vt:lpstr>CorelEquation! 2.0 Equation</vt:lpstr>
      <vt:lpstr>Microsoft Word Document</vt:lpstr>
      <vt:lpstr>Observational Studies</vt:lpstr>
      <vt:lpstr>Design Types</vt:lpstr>
      <vt:lpstr>Experimental Designs</vt:lpstr>
      <vt:lpstr>Observational Studies</vt:lpstr>
      <vt:lpstr>Prospective Cohort Studies</vt:lpstr>
      <vt:lpstr>Case-Control Studies</vt:lpstr>
      <vt:lpstr>Designs</vt:lpstr>
      <vt:lpstr>Retrospective cohort study </vt:lpstr>
      <vt:lpstr>Key difference</vt:lpstr>
      <vt:lpstr>Pros &amp; Cons:  Prospective cohort vs. case-control</vt:lpstr>
      <vt:lpstr>Case-Control and Cohort</vt:lpstr>
      <vt:lpstr>Measuring Risk </vt:lpstr>
      <vt:lpstr>Risk in Cohort Studies</vt:lpstr>
      <vt:lpstr>Risk in Cohort Studies</vt:lpstr>
      <vt:lpstr>Risk in Case-Control Studies</vt:lpstr>
      <vt:lpstr>Take Home Point</vt:lpstr>
      <vt:lpstr>Logistic Regression</vt:lpstr>
      <vt:lpstr>Why is logistic regression so important in observational studies?</vt:lpstr>
      <vt:lpstr>Why is logistic regression so important in observational studies?</vt:lpstr>
      <vt:lpstr>Examples</vt:lpstr>
      <vt:lpstr>Confounding</vt:lpstr>
      <vt:lpstr>Confounding</vt:lpstr>
      <vt:lpstr>Implications</vt:lpstr>
      <vt:lpstr>Recent JCO (Mar 16, 2015)</vt:lpstr>
      <vt:lpstr>PowerPoint Presentation</vt:lpstr>
      <vt:lpstr>PowerPoint Presentation</vt:lpstr>
      <vt:lpstr>Some are good, but plenty are BAD</vt:lpstr>
      <vt:lpstr>Cautionary remarks</vt:lpstr>
      <vt:lpstr>Cautionary Remarks</vt:lpstr>
      <vt:lpstr>Example Article</vt:lpstr>
      <vt:lpstr>Hypothesis</vt:lpstr>
      <vt:lpstr>Hormone-related supplements</vt:lpstr>
      <vt:lpstr>Identification of cases and controls?</vt:lpstr>
      <vt:lpstr>Demographics</vt:lpstr>
      <vt:lpstr>Main results: Black Cohosh</vt:lpstr>
      <vt:lpstr>Footnotes</vt:lpstr>
      <vt:lpstr>1. Most others were not as prevalent 2. all others were in the same direction</vt:lpstr>
      <vt:lpstr>Power to detect differences?</vt:lpstr>
      <vt:lpstr>Hypothesis</vt:lpstr>
      <vt:lpstr>Discussion</vt:lpstr>
      <vt:lpstr>Example of potential pitfalls of observational studies</vt:lpstr>
      <vt:lpstr>Prediction modeling example</vt:lpstr>
      <vt:lpstr>PowerPoint Presentation</vt:lpstr>
      <vt:lpstr>PowerPoint Presentation</vt:lpstr>
      <vt:lpstr>PowerPoint Presentation</vt:lpstr>
      <vt:lpstr>PowerPoint Presentation</vt:lpstr>
      <vt:lpstr>Author’s conclusions</vt:lpstr>
      <vt:lpstr>Problems with this approach</vt:lpstr>
      <vt:lpstr>PowerPoint Presentation</vt:lpstr>
      <vt:lpstr>PowerPoint Presentation</vt:lpstr>
      <vt:lpstr>Avoiding pitfalls in retrospective analyses</vt:lpstr>
      <vt:lpstr>PowerPoint Presentation</vt:lpstr>
      <vt:lpstr>Conclusion</vt:lpstr>
      <vt:lpstr>“Making the most of chart reviews”</vt:lpstr>
      <vt:lpstr>“Chart reviews don’t get the respect they deserve”</vt:lpstr>
      <vt:lpstr>Seven key ingredients of good MRR</vt:lpstr>
      <vt:lpstr>Seven key ingredients of good MRR</vt:lpstr>
      <vt:lpstr>Observational studies….</vt:lpstr>
    </vt:vector>
  </TitlesOfParts>
  <Company>Johns Hopkins Oncology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Observational Designs</dc:title>
  <dc:creator>Garreel</dc:creator>
  <cp:lastModifiedBy>Elizabeth Garrett-Mayer</cp:lastModifiedBy>
  <cp:revision>29</cp:revision>
  <cp:lastPrinted>2002-04-25T18:22:20Z</cp:lastPrinted>
  <dcterms:created xsi:type="dcterms:W3CDTF">2002-04-25T14:49:28Z</dcterms:created>
  <dcterms:modified xsi:type="dcterms:W3CDTF">2015-03-17T13:07:31Z</dcterms:modified>
</cp:coreProperties>
</file>