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1"/>
  </p:notesMasterIdLst>
  <p:sldIdLst>
    <p:sldId id="256" r:id="rId2"/>
    <p:sldId id="308" r:id="rId3"/>
    <p:sldId id="329" r:id="rId4"/>
    <p:sldId id="344" r:id="rId5"/>
    <p:sldId id="342" r:id="rId6"/>
    <p:sldId id="327" r:id="rId7"/>
    <p:sldId id="399" r:id="rId8"/>
    <p:sldId id="328" r:id="rId9"/>
    <p:sldId id="368" r:id="rId10"/>
    <p:sldId id="389" r:id="rId11"/>
    <p:sldId id="390" r:id="rId12"/>
    <p:sldId id="391" r:id="rId13"/>
    <p:sldId id="392" r:id="rId14"/>
    <p:sldId id="381" r:id="rId15"/>
    <p:sldId id="386" r:id="rId16"/>
    <p:sldId id="400" r:id="rId17"/>
    <p:sldId id="382" r:id="rId18"/>
    <p:sldId id="383" r:id="rId19"/>
    <p:sldId id="385" r:id="rId20"/>
    <p:sldId id="369" r:id="rId21"/>
    <p:sldId id="387" r:id="rId22"/>
    <p:sldId id="388" r:id="rId23"/>
    <p:sldId id="372" r:id="rId24"/>
    <p:sldId id="360" r:id="rId25"/>
    <p:sldId id="363" r:id="rId26"/>
    <p:sldId id="393" r:id="rId27"/>
    <p:sldId id="394" r:id="rId28"/>
    <p:sldId id="364" r:id="rId29"/>
    <p:sldId id="365" r:id="rId30"/>
    <p:sldId id="356" r:id="rId31"/>
    <p:sldId id="350" r:id="rId32"/>
    <p:sldId id="352" r:id="rId33"/>
    <p:sldId id="367" r:id="rId34"/>
    <p:sldId id="353" r:id="rId35"/>
    <p:sldId id="366" r:id="rId36"/>
    <p:sldId id="373" r:id="rId37"/>
    <p:sldId id="374" r:id="rId38"/>
    <p:sldId id="377" r:id="rId39"/>
    <p:sldId id="380" r:id="rId40"/>
    <p:sldId id="379" r:id="rId41"/>
    <p:sldId id="375" r:id="rId42"/>
    <p:sldId id="376" r:id="rId43"/>
    <p:sldId id="378" r:id="rId44"/>
    <p:sldId id="398" r:id="rId45"/>
    <p:sldId id="319" r:id="rId46"/>
    <p:sldId id="338" r:id="rId47"/>
    <p:sldId id="395" r:id="rId48"/>
    <p:sldId id="396" r:id="rId49"/>
    <p:sldId id="39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9" autoAdjust="0"/>
  </p:normalViewPr>
  <p:slideViewPr>
    <p:cSldViewPr snapToGrid="0" snapToObjects="1">
      <p:cViewPr varScale="1">
        <p:scale>
          <a:sx n="115" d="100"/>
          <a:sy n="115" d="100"/>
        </p:scale>
        <p:origin x="-97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36D51-4A59-4D48-8578-48A22AD5A400}" type="datetimeFigureOut">
              <a:rPr lang="en-US" smtClean="0"/>
              <a:t>3/4/15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D32AD-A57B-004A-9429-FAC103802BF7}" type="slidenum">
              <a:rPr lang="en-US" smtClean="0"/>
              <a:t>‹#›</a:t>
            </a:fld>
            <a:endParaRPr lang="en-US"/>
          </a:p>
        </p:txBody>
      </p:sp>
    </p:spTree>
    <p:extLst>
      <p:ext uri="{BB962C8B-B14F-4D97-AF65-F5344CB8AC3E}">
        <p14:creationId xmlns:p14="http://schemas.microsoft.com/office/powerpoint/2010/main" val="28513478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en-US">
              <a:cs typeface="+mn-cs"/>
            </a:endParaRPr>
          </a:p>
        </p:txBody>
      </p:sp>
      <p:sp>
        <p:nvSpPr>
          <p:cNvPr id="419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A05EA578-863C-9B4A-AFC0-34E065FE285E}" type="slidenum">
              <a:rPr lang="en-US" smtClean="0"/>
              <a:pPr>
                <a:defRPr/>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598433FC-EDEE-DF4D-B7BF-84FDC727CAAA}" type="slidenum">
              <a:rPr lang="en-US" smtClean="0"/>
              <a:pPr>
                <a:defRPr/>
              </a:pPr>
              <a:t>31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en-US">
              <a:cs typeface="+mn-cs"/>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FD04311-7D0B-4C40-BEC3-909F327900CD}" type="slidenum">
              <a:rPr lang="en-US" smtClean="0"/>
              <a:pPr>
                <a:defRPr/>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en-US">
              <a:cs typeface="+mn-cs"/>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FD04311-7D0B-4C40-BEC3-909F327900CD}" type="slidenum">
              <a:rPr lang="en-US" smtClean="0"/>
              <a:pPr>
                <a:defRPr/>
              </a:pPr>
              <a:t>34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en-US">
              <a:cs typeface="+mn-cs"/>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6FD04311-7D0B-4C40-BEC3-909F327900CD}" type="slidenum">
              <a:rPr lang="en-US" smtClean="0"/>
              <a:pPr>
                <a:defRPr/>
              </a:pPr>
              <a:t>35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DCACCE-B0A8-C144-9119-1C37AC264D43}" type="slidenum">
              <a:rPr lang="en-US" sz="1200"/>
              <a:pPr/>
              <a:t>46</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93B68-9F7D-46FA-A5CD-0BB468797C1C}" type="slidenum">
              <a:rPr lang="en-US"/>
              <a:pPr/>
              <a:t>47</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0"/>
            <a:ext cx="7848600" cy="1927225"/>
          </a:xfrm>
        </p:spPr>
        <p:txBody>
          <a:bodyPr anchor="b">
            <a:noAutofit/>
          </a:bodyPr>
          <a:lstStyle>
            <a:lvl1pPr>
              <a:defRPr sz="54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879015" y="4185420"/>
            <a:ext cx="5326035" cy="1438333"/>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7BEA7A-8DEB-F447-BAAE-D0C256648FAE}"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BEA7A-8DEB-F447-BAAE-D0C256648FAE}"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BEA7A-8DEB-F447-BAAE-D0C256648FAE}"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BEA7A-8DEB-F447-BAAE-D0C256648FAE}"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BEA7A-8DEB-F447-BAAE-D0C256648FAE}" type="datetimeFigureOut">
              <a:rPr lang="en-US" smtClean="0"/>
              <a:t>3/4/15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96E4-E1A2-3549-9601-EE7A9F58503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7BEA7A-8DEB-F447-BAAE-D0C256648FAE}" type="datetimeFigureOut">
              <a:rPr lang="en-US" smtClean="0"/>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7BEA7A-8DEB-F447-BAAE-D0C256648FAE}" type="datetimeFigureOut">
              <a:rPr lang="en-US" smtClean="0"/>
              <a:t>3/4/15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696E4-E1A2-3549-9601-EE7A9F58503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BEA7A-8DEB-F447-BAAE-D0C256648FAE}" type="datetimeFigureOut">
              <a:rPr lang="en-US" smtClean="0"/>
              <a:t>3/4/15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BEA7A-8DEB-F447-BAAE-D0C256648FAE}" type="datetimeFigureOut">
              <a:rPr lang="en-US" smtClean="0"/>
              <a:t>3/4/15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BEA7A-8DEB-F447-BAAE-D0C256648FAE}" type="datetimeFigureOut">
              <a:rPr lang="en-US" smtClean="0"/>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96E4-E1A2-3549-9601-EE7A9F58503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BEA7A-8DEB-F447-BAAE-D0C256648FAE}" type="datetimeFigureOut">
              <a:rPr lang="en-US" smtClean="0"/>
              <a:t>3/4/15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96E4-E1A2-3549-9601-EE7A9F5850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599"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7BEA7A-8DEB-F447-BAAE-D0C256648FAE}" type="datetimeFigureOut">
              <a:rPr lang="en-US" smtClean="0"/>
              <a:t>3/4/15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4696E4-E1A2-3549-9601-EE7A9F58503C}" type="slidenum">
              <a:rPr lang="en-US" smtClean="0"/>
              <a:t>‹#›</a:t>
            </a:fld>
            <a:endParaRPr lang="en-US"/>
          </a:p>
        </p:txBody>
      </p:sp>
      <p:pic>
        <p:nvPicPr>
          <p:cNvPr id="8" name="Picture 7" descr="Screen Shot 2014-03-25 at 3.02.41 P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01" y="5936130"/>
            <a:ext cx="1411744" cy="826978"/>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irb.healthsciencessc.org/HSS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mailto:youngsn@musc.edu" TargetMode="External"/><Relationship Id="rId5" Type="http://schemas.openxmlformats.org/officeDocument/2006/relationships/hyperlink" Target="mailto:roberkk@musc.edu" TargetMode="External"/><Relationship Id="rId6" Type="http://schemas.openxmlformats.org/officeDocument/2006/relationships/hyperlink" Target="mailto:duncank@musc.edu"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267" y="2264143"/>
            <a:ext cx="8430846" cy="814539"/>
          </a:xfrm>
        </p:spPr>
        <p:txBody>
          <a:bodyPr/>
          <a:lstStyle/>
          <a:p>
            <a:r>
              <a:rPr lang="en-US" sz="4400" b="1" dirty="0" smtClean="0"/>
              <a:t> Human Subjects Research</a:t>
            </a:r>
            <a:endParaRPr lang="en-US" sz="4400" b="1" dirty="0"/>
          </a:p>
        </p:txBody>
      </p:sp>
      <p:sp>
        <p:nvSpPr>
          <p:cNvPr id="3" name="Subtitle 2"/>
          <p:cNvSpPr>
            <a:spLocks noGrp="1"/>
          </p:cNvSpPr>
          <p:nvPr>
            <p:ph type="subTitle" idx="1"/>
          </p:nvPr>
        </p:nvSpPr>
        <p:spPr>
          <a:xfrm>
            <a:off x="502267" y="4185420"/>
            <a:ext cx="8067471" cy="1438333"/>
          </a:xfrm>
        </p:spPr>
        <p:txBody>
          <a:bodyPr>
            <a:normAutofit fontScale="70000" lnSpcReduction="20000"/>
          </a:bodyPr>
          <a:lstStyle/>
          <a:p>
            <a:r>
              <a:rPr lang="en-US" dirty="0" smtClean="0"/>
              <a:t>Susan Sonne, </a:t>
            </a:r>
            <a:r>
              <a:rPr lang="en-US" dirty="0" err="1" smtClean="0"/>
              <a:t>PharmD</a:t>
            </a:r>
            <a:r>
              <a:rPr lang="en-US" dirty="0" smtClean="0"/>
              <a:t>, BCPP</a:t>
            </a:r>
          </a:p>
          <a:p>
            <a:r>
              <a:rPr lang="en-US" dirty="0" smtClean="0"/>
              <a:t>Associate Professor of </a:t>
            </a:r>
            <a:r>
              <a:rPr lang="en-US" dirty="0" smtClean="0"/>
              <a:t>Psychiatry</a:t>
            </a:r>
          </a:p>
          <a:p>
            <a:r>
              <a:rPr lang="en-US" dirty="0" smtClean="0"/>
              <a:t>Associate Director of SCTR Regulatory Knowledge and Support Core</a:t>
            </a:r>
            <a:endParaRPr lang="en-US" dirty="0" smtClean="0"/>
          </a:p>
          <a:p>
            <a:r>
              <a:rPr lang="en-US" dirty="0" smtClean="0"/>
              <a:t>Chair, IRB II</a:t>
            </a:r>
            <a:endParaRPr lang="en-US" dirty="0"/>
          </a:p>
        </p:txBody>
      </p:sp>
      <p:sp>
        <p:nvSpPr>
          <p:cNvPr id="4" name="TextBox 3"/>
          <p:cNvSpPr txBox="1"/>
          <p:nvPr/>
        </p:nvSpPr>
        <p:spPr>
          <a:xfrm>
            <a:off x="743445" y="3184113"/>
            <a:ext cx="8799087" cy="461665"/>
          </a:xfrm>
          <a:prstGeom prst="rect">
            <a:avLst/>
          </a:prstGeom>
          <a:noFill/>
        </p:spPr>
        <p:txBody>
          <a:bodyPr wrap="square" rtlCol="0">
            <a:spAutoFit/>
          </a:bodyPr>
          <a:lstStyle/>
          <a:p>
            <a:r>
              <a:rPr lang="en-US" sz="2400" dirty="0" smtClean="0">
                <a:solidFill>
                  <a:srgbClr val="6279AD"/>
                </a:solidFill>
              </a:rPr>
              <a:t>Issues to consider for a successful IRB submission</a:t>
            </a:r>
            <a:endParaRPr lang="en-US" sz="2400" dirty="0">
              <a:solidFill>
                <a:srgbClr val="6279AD"/>
              </a:solidFill>
            </a:endParaRPr>
          </a:p>
        </p:txBody>
      </p:sp>
    </p:spTree>
    <p:extLst>
      <p:ext uri="{BB962C8B-B14F-4D97-AF65-F5344CB8AC3E}">
        <p14:creationId xmlns:p14="http://schemas.microsoft.com/office/powerpoint/2010/main" val="35440067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What is </a:t>
            </a:r>
            <a:r>
              <a:rPr lang="en-US" dirty="0" err="1"/>
              <a:t>eIRB</a:t>
            </a:r>
            <a:r>
              <a:rPr lang="en-US" dirty="0"/>
              <a:t> ?</a:t>
            </a:r>
          </a:p>
        </p:txBody>
      </p:sp>
      <p:sp>
        <p:nvSpPr>
          <p:cNvPr id="25602" name="Rectangle 3"/>
          <p:cNvSpPr>
            <a:spLocks noGrp="1" noChangeArrowheads="1"/>
          </p:cNvSpPr>
          <p:nvPr>
            <p:ph type="body" idx="1"/>
          </p:nvPr>
        </p:nvSpPr>
        <p:spPr/>
        <p:txBody>
          <a:bodyPr/>
          <a:lstStyle/>
          <a:p>
            <a:r>
              <a:rPr lang="en-US" sz="2400" dirty="0" err="1">
                <a:latin typeface="Arial" charset="0"/>
              </a:rPr>
              <a:t>eIRB</a:t>
            </a:r>
            <a:r>
              <a:rPr lang="en-US" sz="2400" dirty="0">
                <a:latin typeface="Arial" charset="0"/>
              </a:rPr>
              <a:t> is a web based system for IRB submissions and management.</a:t>
            </a:r>
          </a:p>
          <a:p>
            <a:pPr lvl="1"/>
            <a:r>
              <a:rPr lang="en-US" sz="2200" dirty="0">
                <a:latin typeface="Arial" charset="0"/>
              </a:rPr>
              <a:t>New Electronic Application System</a:t>
            </a:r>
          </a:p>
          <a:p>
            <a:pPr>
              <a:buFont typeface="Wingdings" charset="0"/>
              <a:buNone/>
            </a:pPr>
            <a:r>
              <a:rPr lang="en-US" sz="1800" dirty="0">
                <a:latin typeface="Arial" charset="0"/>
              </a:rPr>
              <a:t>   </a:t>
            </a:r>
            <a:r>
              <a:rPr lang="en-US" sz="2400" dirty="0">
                <a:latin typeface="Arial" charset="0"/>
                <a:hlinkClick r:id="rId2" tooltip="https://eirb.healthsciencessc.org/HSSC/"/>
              </a:rPr>
              <a:t>https://eirb.healthsciencessc.org/HSSC/</a:t>
            </a:r>
            <a:endParaRPr lang="en-US" sz="2400" dirty="0">
              <a:latin typeface="Arial" charset="0"/>
            </a:endParaRPr>
          </a:p>
          <a:p>
            <a:r>
              <a:rPr lang="en-US" sz="2400" dirty="0">
                <a:latin typeface="Arial" charset="0"/>
              </a:rPr>
              <a:t>The system uses </a:t>
            </a:r>
            <a:r>
              <a:rPr lang="en-US" sz="2400" dirty="0" err="1">
                <a:latin typeface="Arial" charset="0"/>
              </a:rPr>
              <a:t>smartforms</a:t>
            </a:r>
            <a:r>
              <a:rPr lang="en-US" sz="2400" dirty="0">
                <a:latin typeface="Arial" charset="0"/>
              </a:rPr>
              <a:t> to build applications based on answers provided by the research team.</a:t>
            </a:r>
          </a:p>
          <a:p>
            <a:pPr lvl="1"/>
            <a:r>
              <a:rPr lang="en-US" sz="2200" dirty="0">
                <a:latin typeface="Arial" charset="0"/>
              </a:rPr>
              <a:t>On-line </a:t>
            </a:r>
            <a:r>
              <a:rPr lang="ja-JP" altLang="en-US" sz="2200" dirty="0">
                <a:latin typeface="Arial" charset="0"/>
              </a:rPr>
              <a:t>“</a:t>
            </a:r>
            <a:r>
              <a:rPr lang="en-US" altLang="ja-JP" sz="2200" dirty="0">
                <a:latin typeface="Arial" charset="0"/>
              </a:rPr>
              <a:t>Smart</a:t>
            </a:r>
            <a:r>
              <a:rPr lang="ja-JP" altLang="en-US" sz="2200" dirty="0">
                <a:latin typeface="Arial" charset="0"/>
              </a:rPr>
              <a:t>”</a:t>
            </a:r>
            <a:r>
              <a:rPr lang="en-US" altLang="ja-JP" sz="2200" dirty="0">
                <a:latin typeface="Arial" charset="0"/>
              </a:rPr>
              <a:t> Forms (screens)-prompt for data as needed (similar to Map-R and Turbo-Tax)</a:t>
            </a:r>
          </a:p>
          <a:p>
            <a:endParaRPr lang="en-US" sz="2400" dirty="0">
              <a:latin typeface="Arial" charset="0"/>
            </a:endParaRPr>
          </a:p>
          <a:p>
            <a:endParaRPr lang="en-US" sz="2400" dirty="0">
              <a:latin typeface="Arial" charset="0"/>
            </a:endParaRPr>
          </a:p>
        </p:txBody>
      </p:sp>
    </p:spTree>
    <p:extLst>
      <p:ext uri="{BB962C8B-B14F-4D97-AF65-F5344CB8AC3E}">
        <p14:creationId xmlns:p14="http://schemas.microsoft.com/office/powerpoint/2010/main" val="4035251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err="1">
                <a:latin typeface="+mn-lt"/>
              </a:rPr>
              <a:t>eIRB</a:t>
            </a:r>
            <a:r>
              <a:rPr lang="en-US" dirty="0">
                <a:latin typeface="+mn-lt"/>
              </a:rPr>
              <a:t> Log In Screen</a:t>
            </a:r>
          </a:p>
        </p:txBody>
      </p:sp>
      <p:pic>
        <p:nvPicPr>
          <p:cNvPr id="491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371600"/>
            <a:ext cx="8458200" cy="5257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556428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914400" y="277813"/>
            <a:ext cx="7772400" cy="639762"/>
          </a:xfrm>
        </p:spPr>
        <p:txBody>
          <a:bodyPr>
            <a:normAutofit fontScale="90000"/>
          </a:bodyPr>
          <a:lstStyle/>
          <a:p>
            <a:r>
              <a:rPr lang="en-US" sz="3800" dirty="0"/>
              <a:t>Navigating to the Home Screen</a:t>
            </a:r>
          </a:p>
        </p:txBody>
      </p:sp>
      <p:pic>
        <p:nvPicPr>
          <p:cNvPr id="501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371600"/>
            <a:ext cx="8686800" cy="5334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0" name="Line 4"/>
          <p:cNvSpPr>
            <a:spLocks noChangeShapeType="1"/>
          </p:cNvSpPr>
          <p:nvPr/>
        </p:nvSpPr>
        <p:spPr bwMode="auto">
          <a:xfrm flipV="1">
            <a:off x="7086600" y="2133600"/>
            <a:ext cx="1066800" cy="1143000"/>
          </a:xfrm>
          <a:prstGeom prst="line">
            <a:avLst/>
          </a:prstGeom>
          <a:noFill/>
          <a:ln w="5715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50181" name="Text Box 5"/>
          <p:cNvSpPr txBox="1">
            <a:spLocks noChangeArrowheads="1"/>
          </p:cNvSpPr>
          <p:nvPr/>
        </p:nvSpPr>
        <p:spPr bwMode="auto">
          <a:xfrm>
            <a:off x="5791200" y="3276600"/>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b="1">
                <a:solidFill>
                  <a:schemeClr val="accent2"/>
                </a:solidFill>
                <a:latin typeface="Arial" charset="0"/>
                <a:cs typeface="+mn-cs"/>
              </a:rPr>
              <a:t>Select </a:t>
            </a:r>
            <a:r>
              <a:rPr lang="ja-JP" altLang="en-US" b="1">
                <a:solidFill>
                  <a:schemeClr val="accent2"/>
                </a:solidFill>
                <a:latin typeface="Arial"/>
                <a:cs typeface="+mn-cs"/>
              </a:rPr>
              <a:t>“</a:t>
            </a:r>
            <a:r>
              <a:rPr lang="en-US" b="1">
                <a:solidFill>
                  <a:schemeClr val="accent2"/>
                </a:solidFill>
                <a:latin typeface="Arial" charset="0"/>
                <a:cs typeface="+mn-cs"/>
              </a:rPr>
              <a:t>My Home</a:t>
            </a:r>
            <a:r>
              <a:rPr lang="ja-JP" altLang="en-US" b="1">
                <a:solidFill>
                  <a:schemeClr val="accent2"/>
                </a:solidFill>
                <a:latin typeface="Arial"/>
                <a:cs typeface="+mn-cs"/>
              </a:rPr>
              <a:t>”</a:t>
            </a:r>
            <a:endParaRPr lang="en-US" b="1">
              <a:solidFill>
                <a:schemeClr val="accent2"/>
              </a:solidFill>
              <a:latin typeface="Arial" charset="0"/>
              <a:cs typeface="+mn-cs"/>
            </a:endParaRPr>
          </a:p>
        </p:txBody>
      </p:sp>
    </p:spTree>
    <p:extLst>
      <p:ext uri="{BB962C8B-B14F-4D97-AF65-F5344CB8AC3E}">
        <p14:creationId xmlns:p14="http://schemas.microsoft.com/office/powerpoint/2010/main" val="3917751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 Shot 2015-03-04 at 4.31.03 PM.png"/>
          <p:cNvPicPr>
            <a:picLocks noGrp="1" noChangeAspect="1"/>
          </p:cNvPicPr>
          <p:nvPr>
            <p:ph idx="1"/>
          </p:nvPr>
        </p:nvPicPr>
        <p:blipFill>
          <a:blip r:embed="rId2">
            <a:extLst>
              <a:ext uri="{28A0092B-C50C-407E-A947-70E740481C1C}">
                <a14:useLocalDpi xmlns:a14="http://schemas.microsoft.com/office/drawing/2010/main" val="0"/>
              </a:ext>
            </a:extLst>
          </a:blip>
          <a:srcRect t="-31468" b="-31468"/>
          <a:stretch>
            <a:fillRect/>
          </a:stretch>
        </p:blipFill>
        <p:spPr>
          <a:xfrm>
            <a:off x="0" y="-964226"/>
            <a:ext cx="8917441" cy="6827024"/>
          </a:xfrm>
        </p:spPr>
      </p:pic>
      <p:sp>
        <p:nvSpPr>
          <p:cNvPr id="51203" name="Line 3"/>
          <p:cNvSpPr>
            <a:spLocks noChangeShapeType="1"/>
          </p:cNvSpPr>
          <p:nvPr/>
        </p:nvSpPr>
        <p:spPr bwMode="auto">
          <a:xfrm flipV="1">
            <a:off x="836995" y="3320130"/>
            <a:ext cx="0" cy="990600"/>
          </a:xfrm>
          <a:prstGeom prst="line">
            <a:avLst/>
          </a:prstGeom>
          <a:noFill/>
          <a:ln w="5715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51204" name="Line 4"/>
          <p:cNvSpPr>
            <a:spLocks noChangeShapeType="1"/>
          </p:cNvSpPr>
          <p:nvPr/>
        </p:nvSpPr>
        <p:spPr bwMode="auto">
          <a:xfrm flipH="1" flipV="1">
            <a:off x="757165" y="2465000"/>
            <a:ext cx="762000" cy="0"/>
          </a:xfrm>
          <a:prstGeom prst="line">
            <a:avLst/>
          </a:prstGeom>
          <a:noFill/>
          <a:ln w="5715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51205" name="Oval 5"/>
          <p:cNvSpPr>
            <a:spLocks noChangeArrowheads="1"/>
          </p:cNvSpPr>
          <p:nvPr/>
        </p:nvSpPr>
        <p:spPr bwMode="auto">
          <a:xfrm>
            <a:off x="1156315" y="2558145"/>
            <a:ext cx="609600" cy="381000"/>
          </a:xfrm>
          <a:prstGeom prst="ellipse">
            <a:avLst/>
          </a:prstGeom>
          <a:noFill/>
          <a:ln w="28575" cap="sq" cmpd="sng">
            <a:solidFill>
              <a:srgbClr val="FF0000"/>
            </a:solidFill>
            <a:round/>
            <a:headEnd type="none" w="sm" len="sm"/>
            <a:tailEnd type="none" w="sm" len="sm"/>
          </a:ln>
          <a:effectLst/>
          <a:extLst>
            <a:ext uri="{909E8E84-426E-40dd-AFC4-6F175D3DCCD1}">
              <a14:hiddenFill xmlns:a14="http://schemas.microsoft.com/office/drawing/2010/main">
                <a:solidFill>
                  <a:srgbClr val="000000">
                    <a:alpha val="33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06" name="Text Box 6"/>
          <p:cNvSpPr txBox="1">
            <a:spLocks noChangeArrowheads="1"/>
          </p:cNvSpPr>
          <p:nvPr/>
        </p:nvSpPr>
        <p:spPr bwMode="auto">
          <a:xfrm>
            <a:off x="152400" y="4535700"/>
            <a:ext cx="21339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b="1" dirty="0">
                <a:solidFill>
                  <a:srgbClr val="FF0000"/>
                </a:solidFill>
                <a:latin typeface="Arial" charset="0"/>
                <a:cs typeface="+mn-cs"/>
              </a:rPr>
              <a:t>Select New Study</a:t>
            </a:r>
          </a:p>
        </p:txBody>
      </p:sp>
      <p:sp>
        <p:nvSpPr>
          <p:cNvPr id="51207" name="Oval 7"/>
          <p:cNvSpPr>
            <a:spLocks noChangeArrowheads="1"/>
          </p:cNvSpPr>
          <p:nvPr/>
        </p:nvSpPr>
        <p:spPr bwMode="auto">
          <a:xfrm>
            <a:off x="7857065" y="252790"/>
            <a:ext cx="685800" cy="457200"/>
          </a:xfrm>
          <a:prstGeom prst="ellipse">
            <a:avLst/>
          </a:prstGeom>
          <a:noFill/>
          <a:ln w="57150" cap="sq">
            <a:solidFill>
              <a:srgbClr val="FF0000"/>
            </a:solidFill>
            <a:round/>
            <a:headEnd type="none" w="sm" len="sm"/>
            <a:tailEnd type="none" w="sm" len="sm"/>
          </a:ln>
          <a:effectLst/>
          <a:extLst>
            <a:ext uri="{909E8E84-426E-40dd-AFC4-6F175D3DCCD1}">
              <a14:hiddenFill xmlns:a14="http://schemas.microsoft.com/office/drawing/2010/main">
                <a:solidFill>
                  <a:srgbClr val="000000">
                    <a:alpha val="33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08" name="Rectangle 8"/>
          <p:cNvSpPr>
            <a:spLocks noChangeArrowheads="1"/>
          </p:cNvSpPr>
          <p:nvPr/>
        </p:nvSpPr>
        <p:spPr bwMode="auto">
          <a:xfrm>
            <a:off x="5867400" y="1066800"/>
            <a:ext cx="3276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cs typeface="+mn-cs"/>
              </a:rPr>
              <a:t>Select </a:t>
            </a:r>
            <a:r>
              <a:rPr lang="ja-JP" altLang="en-US" dirty="0">
                <a:latin typeface="Arial"/>
                <a:cs typeface="+mn-cs"/>
              </a:rPr>
              <a:t>“</a:t>
            </a:r>
            <a:r>
              <a:rPr lang="en-US" dirty="0">
                <a:latin typeface="Arial" charset="0"/>
                <a:cs typeface="+mn-cs"/>
              </a:rPr>
              <a:t>My Home</a:t>
            </a:r>
            <a:r>
              <a:rPr lang="ja-JP" altLang="en-US" dirty="0">
                <a:latin typeface="Arial"/>
                <a:cs typeface="+mn-cs"/>
              </a:rPr>
              <a:t>”</a:t>
            </a:r>
            <a:r>
              <a:rPr lang="en-US" dirty="0">
                <a:latin typeface="Arial" charset="0"/>
                <a:cs typeface="+mn-cs"/>
              </a:rPr>
              <a:t> to view your </a:t>
            </a:r>
          </a:p>
          <a:p>
            <a:pPr algn="ctr">
              <a:defRPr/>
            </a:pPr>
            <a:r>
              <a:rPr lang="en-US" dirty="0">
                <a:latin typeface="Arial" charset="0"/>
                <a:cs typeface="+mn-cs"/>
              </a:rPr>
              <a:t>Personal workspace</a:t>
            </a:r>
          </a:p>
        </p:txBody>
      </p:sp>
      <p:sp>
        <p:nvSpPr>
          <p:cNvPr id="51209" name="Line 9"/>
          <p:cNvSpPr>
            <a:spLocks noChangeShapeType="1"/>
          </p:cNvSpPr>
          <p:nvPr/>
        </p:nvSpPr>
        <p:spPr bwMode="auto">
          <a:xfrm flipV="1">
            <a:off x="8153400" y="685800"/>
            <a:ext cx="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 name="Rectangle 11"/>
          <p:cNvSpPr/>
          <p:nvPr/>
        </p:nvSpPr>
        <p:spPr>
          <a:xfrm>
            <a:off x="1245810" y="3592286"/>
            <a:ext cx="7671631" cy="931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0576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599" cy="762000"/>
          </a:xfrm>
        </p:spPr>
        <p:txBody>
          <a:bodyPr>
            <a:normAutofit/>
          </a:bodyPr>
          <a:lstStyle/>
          <a:p>
            <a:r>
              <a:rPr lang="en-US" sz="4400" b="1" dirty="0"/>
              <a:t>eIRB</a:t>
            </a:r>
          </a:p>
        </p:txBody>
      </p:sp>
      <p:sp>
        <p:nvSpPr>
          <p:cNvPr id="13315" name="Rectangle 3"/>
          <p:cNvSpPr>
            <a:spLocks noGrp="1" noChangeArrowheads="1"/>
          </p:cNvSpPr>
          <p:nvPr>
            <p:ph sz="quarter" idx="1"/>
          </p:nvPr>
        </p:nvSpPr>
        <p:spPr>
          <a:xfrm>
            <a:off x="457200" y="1600200"/>
            <a:ext cx="8686800" cy="5257800"/>
          </a:xfrm>
        </p:spPr>
        <p:txBody>
          <a:bodyPr/>
          <a:lstStyle/>
          <a:p>
            <a:pPr>
              <a:buNone/>
            </a:pPr>
            <a:endParaRPr lang="en-US" dirty="0"/>
          </a:p>
        </p:txBody>
      </p:sp>
      <p:pic>
        <p:nvPicPr>
          <p:cNvPr id="1026" name="Picture 2"/>
          <p:cNvPicPr>
            <a:picLocks noChangeAspect="1" noChangeArrowheads="1"/>
          </p:cNvPicPr>
          <p:nvPr/>
        </p:nvPicPr>
        <p:blipFill>
          <a:blip r:embed="rId2" cstate="print"/>
          <a:srcRect t="16000" r="1250" b="14000"/>
          <a:stretch>
            <a:fillRect/>
          </a:stretch>
        </p:blipFill>
        <p:spPr bwMode="auto">
          <a:xfrm>
            <a:off x="555" y="1405869"/>
            <a:ext cx="9157953" cy="5069045"/>
          </a:xfrm>
          <a:prstGeom prst="rect">
            <a:avLst/>
          </a:prstGeom>
          <a:noFill/>
          <a:ln w="9525">
            <a:noFill/>
            <a:miter lim="800000"/>
            <a:headEnd/>
            <a:tailEnd/>
          </a:ln>
        </p:spPr>
      </p:pic>
      <p:sp>
        <p:nvSpPr>
          <p:cNvPr id="2" name="Rectangle 1"/>
          <p:cNvSpPr/>
          <p:nvPr/>
        </p:nvSpPr>
        <p:spPr>
          <a:xfrm>
            <a:off x="7206142" y="5784604"/>
            <a:ext cx="1836047" cy="10733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42983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314446"/>
            <a:ext cx="7772400" cy="563562"/>
          </a:xfrm>
        </p:spPr>
        <p:txBody>
          <a:bodyPr>
            <a:normAutofit fontScale="90000"/>
          </a:bodyPr>
          <a:lstStyle/>
          <a:p>
            <a:r>
              <a:rPr lang="en-US" sz="3800" b="1" dirty="0" smtClean="0"/>
              <a:t>Select Review Type</a:t>
            </a:r>
            <a:endParaRPr lang="en-US" sz="3800" b="1" dirty="0"/>
          </a:p>
        </p:txBody>
      </p:sp>
      <p:sp>
        <p:nvSpPr>
          <p:cNvPr id="75779" name="Rectangle 3"/>
          <p:cNvSpPr>
            <a:spLocks noChangeArrowheads="1"/>
          </p:cNvSpPr>
          <p:nvPr/>
        </p:nvSpPr>
        <p:spPr bwMode="auto">
          <a:xfrm>
            <a:off x="457200" y="548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r>
              <a:rPr lang="en-US" sz="1500" b="1">
                <a:solidFill>
                  <a:schemeClr val="tx2"/>
                </a:solidFill>
                <a:latin typeface="Times New Roman" charset="0"/>
              </a:rPr>
              <a:t>It is at this point in the application where the smartforms split into different paths depending on how you answer the question in section 1.0.</a:t>
            </a:r>
          </a:p>
        </p:txBody>
      </p:sp>
      <p:pic>
        <p:nvPicPr>
          <p:cNvPr id="75780"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990600"/>
            <a:ext cx="8229600" cy="4525963"/>
          </a:xfrm>
        </p:spPr>
      </p:pic>
    </p:spTree>
    <p:extLst>
      <p:ext uri="{BB962C8B-B14F-4D97-AF65-F5344CB8AC3E}">
        <p14:creationId xmlns:p14="http://schemas.microsoft.com/office/powerpoint/2010/main" val="36092205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Exempt Research</a:t>
            </a:r>
            <a:endParaRPr lang="en-US" b="1" dirty="0"/>
          </a:p>
        </p:txBody>
      </p:sp>
      <p:sp>
        <p:nvSpPr>
          <p:cNvPr id="3" name="Content Placeholder 2"/>
          <p:cNvSpPr>
            <a:spLocks noGrp="1"/>
          </p:cNvSpPr>
          <p:nvPr>
            <p:ph idx="1"/>
          </p:nvPr>
        </p:nvSpPr>
        <p:spPr/>
        <p:txBody>
          <a:bodyPr>
            <a:normAutofit/>
          </a:bodyPr>
          <a:lstStyle/>
          <a:p>
            <a:r>
              <a:rPr lang="en-US" dirty="0" smtClean="0"/>
              <a:t>A type of human subjects research that has so little risk it is exempt from the federal regulations</a:t>
            </a:r>
          </a:p>
          <a:p>
            <a:r>
              <a:rPr lang="en-US" dirty="0" smtClean="0"/>
              <a:t>It must fit into one or more of the six </a:t>
            </a:r>
            <a:r>
              <a:rPr lang="en-US" dirty="0"/>
              <a:t>specific </a:t>
            </a:r>
            <a:r>
              <a:rPr lang="en-US" dirty="0" smtClean="0"/>
              <a:t>federally defined categories </a:t>
            </a:r>
            <a:r>
              <a:rPr lang="en-US" dirty="0"/>
              <a:t>of research </a:t>
            </a:r>
            <a:r>
              <a:rPr lang="en-US" dirty="0" smtClean="0"/>
              <a:t>set forth by the Office </a:t>
            </a:r>
            <a:r>
              <a:rPr lang="en-US" dirty="0"/>
              <a:t>of Human Research Protections </a:t>
            </a:r>
            <a:r>
              <a:rPr lang="en-US" dirty="0" smtClean="0"/>
              <a:t>(OHRP) </a:t>
            </a:r>
          </a:p>
          <a:p>
            <a:r>
              <a:rPr lang="en-US" dirty="0" smtClean="0"/>
              <a:t> </a:t>
            </a:r>
            <a:r>
              <a:rPr lang="en-US" dirty="0"/>
              <a:t>An exempt determination </a:t>
            </a:r>
            <a:r>
              <a:rPr lang="en-US" dirty="0" smtClean="0"/>
              <a:t>is made by the IRB</a:t>
            </a:r>
            <a:endParaRPr lang="en-US" dirty="0"/>
          </a:p>
        </p:txBody>
      </p:sp>
    </p:spTree>
    <p:extLst>
      <p:ext uri="{BB962C8B-B14F-4D97-AF65-F5344CB8AC3E}">
        <p14:creationId xmlns:p14="http://schemas.microsoft.com/office/powerpoint/2010/main" val="401136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08147"/>
            <a:ext cx="8229600" cy="334962"/>
          </a:xfrm>
        </p:spPr>
        <p:txBody>
          <a:bodyPr>
            <a:noAutofit/>
          </a:bodyPr>
          <a:lstStyle/>
          <a:p>
            <a:pPr eaLnBrk="1" hangingPunct="1">
              <a:defRPr/>
            </a:pPr>
            <a:r>
              <a:rPr lang="en-US" b="1" dirty="0" smtClean="0">
                <a:cs typeface="+mj-cs"/>
              </a:rPr>
              <a:t>Exempt Study Application</a:t>
            </a:r>
          </a:p>
        </p:txBody>
      </p:sp>
      <p:pic>
        <p:nvPicPr>
          <p:cNvPr id="194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914400"/>
            <a:ext cx="7543800" cy="5791200"/>
          </a:xfrm>
        </p:spPr>
      </p:pic>
      <p:sp>
        <p:nvSpPr>
          <p:cNvPr id="19460" name="Text Box 4"/>
          <p:cNvSpPr txBox="1">
            <a:spLocks noChangeArrowheads="1"/>
          </p:cNvSpPr>
          <p:nvPr/>
        </p:nvSpPr>
        <p:spPr bwMode="auto">
          <a:xfrm>
            <a:off x="136525" y="2651125"/>
            <a:ext cx="1314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cs typeface="+mn-cs"/>
              </a:rPr>
              <a:t>Choose a </a:t>
            </a:r>
          </a:p>
          <a:p>
            <a:pPr>
              <a:defRPr/>
            </a:pPr>
            <a:r>
              <a:rPr lang="en-US" sz="1600" b="1">
                <a:cs typeface="+mn-cs"/>
              </a:rPr>
              <a:t>Category </a:t>
            </a:r>
          </a:p>
          <a:p>
            <a:pPr>
              <a:defRPr/>
            </a:pPr>
            <a:r>
              <a:rPr lang="en-US" sz="1600" b="1">
                <a:cs typeface="+mn-cs"/>
              </a:rPr>
              <a:t>that applies</a:t>
            </a:r>
          </a:p>
          <a:p>
            <a:pPr>
              <a:defRPr/>
            </a:pPr>
            <a:r>
              <a:rPr lang="en-US" sz="1600" b="1">
                <a:cs typeface="+mn-cs"/>
              </a:rPr>
              <a:t> to your</a:t>
            </a:r>
          </a:p>
          <a:p>
            <a:pPr>
              <a:defRPr/>
            </a:pPr>
            <a:r>
              <a:rPr lang="en-US" sz="1600" b="1">
                <a:cs typeface="+mn-cs"/>
              </a:rPr>
              <a:t> study.</a:t>
            </a:r>
          </a:p>
        </p:txBody>
      </p:sp>
    </p:spTree>
    <p:extLst>
      <p:ext uri="{BB962C8B-B14F-4D97-AF65-F5344CB8AC3E}">
        <p14:creationId xmlns:p14="http://schemas.microsoft.com/office/powerpoint/2010/main" val="5181242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74025"/>
            <a:ext cx="8229600" cy="487362"/>
          </a:xfrm>
        </p:spPr>
        <p:txBody>
          <a:bodyPr>
            <a:normAutofit fontScale="90000"/>
          </a:bodyPr>
          <a:lstStyle/>
          <a:p>
            <a:pPr eaLnBrk="1" hangingPunct="1">
              <a:defRPr/>
            </a:pPr>
            <a:r>
              <a:rPr lang="en-US" sz="4000" b="1" dirty="0" smtClean="0">
                <a:cs typeface="+mj-cs"/>
              </a:rPr>
              <a:t>Exempt Study</a:t>
            </a:r>
          </a:p>
        </p:txBody>
      </p:sp>
      <p:pic>
        <p:nvPicPr>
          <p:cNvPr id="31749"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990600"/>
            <a:ext cx="8229600" cy="4876800"/>
          </a:xfrm>
        </p:spPr>
      </p:pic>
      <p:sp>
        <p:nvSpPr>
          <p:cNvPr id="31752" name="Line 8"/>
          <p:cNvSpPr>
            <a:spLocks noChangeShapeType="1"/>
          </p:cNvSpPr>
          <p:nvPr/>
        </p:nvSpPr>
        <p:spPr bwMode="auto">
          <a:xfrm flipV="1">
            <a:off x="7315200" y="1295400"/>
            <a:ext cx="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753" name="Rectangle 9"/>
          <p:cNvSpPr>
            <a:spLocks noChangeArrowheads="1"/>
          </p:cNvSpPr>
          <p:nvPr/>
        </p:nvSpPr>
        <p:spPr bwMode="auto">
          <a:xfrm>
            <a:off x="6172200" y="1981200"/>
            <a:ext cx="2286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Logged in as the PI</a:t>
            </a:r>
          </a:p>
        </p:txBody>
      </p:sp>
      <p:sp>
        <p:nvSpPr>
          <p:cNvPr id="31754" name="Line 10"/>
          <p:cNvSpPr>
            <a:spLocks noChangeShapeType="1"/>
          </p:cNvSpPr>
          <p:nvPr/>
        </p:nvSpPr>
        <p:spPr bwMode="auto">
          <a:xfrm flipH="1" flipV="1">
            <a:off x="1447800" y="3657600"/>
            <a:ext cx="1676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755" name="Rectangle 11"/>
          <p:cNvSpPr>
            <a:spLocks noChangeArrowheads="1"/>
          </p:cNvSpPr>
          <p:nvPr/>
        </p:nvSpPr>
        <p:spPr bwMode="auto">
          <a:xfrm>
            <a:off x="3276600" y="3962400"/>
            <a:ext cx="2514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Select Submit Study</a:t>
            </a:r>
          </a:p>
        </p:txBody>
      </p:sp>
    </p:spTree>
    <p:extLst>
      <p:ext uri="{BB962C8B-B14F-4D97-AF65-F5344CB8AC3E}">
        <p14:creationId xmlns:p14="http://schemas.microsoft.com/office/powerpoint/2010/main" val="29293097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914400" y="457200"/>
            <a:ext cx="7772400" cy="1143000"/>
          </a:xfrm>
        </p:spPr>
        <p:txBody>
          <a:bodyPr/>
          <a:lstStyle/>
          <a:p>
            <a:pPr eaLnBrk="1" hangingPunct="1"/>
            <a:r>
              <a:rPr lang="en-US" b="1" dirty="0" smtClean="0"/>
              <a:t>Expedited Research</a:t>
            </a:r>
            <a:endParaRPr lang="en-US" b="1" dirty="0"/>
          </a:p>
        </p:txBody>
      </p:sp>
      <p:sp>
        <p:nvSpPr>
          <p:cNvPr id="106499" name="Rectangle 3"/>
          <p:cNvSpPr>
            <a:spLocks noGrp="1" noChangeArrowheads="1"/>
          </p:cNvSpPr>
          <p:nvPr>
            <p:ph type="body" idx="4294967295"/>
          </p:nvPr>
        </p:nvSpPr>
        <p:spPr>
          <a:xfrm>
            <a:off x="914400" y="1600200"/>
            <a:ext cx="7772400" cy="5029200"/>
          </a:xfrm>
        </p:spPr>
        <p:txBody>
          <a:bodyPr/>
          <a:lstStyle/>
          <a:p>
            <a:pPr eaLnBrk="1" hangingPunct="1">
              <a:lnSpc>
                <a:spcPct val="90000"/>
              </a:lnSpc>
            </a:pPr>
            <a:r>
              <a:rPr lang="en-US" sz="2600" dirty="0"/>
              <a:t>Minimal risk to subjects</a:t>
            </a:r>
          </a:p>
          <a:p>
            <a:pPr eaLnBrk="1" hangingPunct="1">
              <a:lnSpc>
                <a:spcPct val="90000"/>
              </a:lnSpc>
            </a:pPr>
            <a:r>
              <a:rPr lang="en-US" sz="2600" dirty="0"/>
              <a:t>Does not mean </a:t>
            </a:r>
            <a:r>
              <a:rPr lang="ja-JP" altLang="en-US" sz="2600" dirty="0"/>
              <a:t>“</a:t>
            </a:r>
            <a:r>
              <a:rPr lang="en-US" sz="2600" dirty="0"/>
              <a:t>review light</a:t>
            </a:r>
            <a:r>
              <a:rPr lang="ja-JP" altLang="en-US" sz="2600" dirty="0"/>
              <a:t>”</a:t>
            </a:r>
            <a:endParaRPr lang="en-US" sz="2600" dirty="0"/>
          </a:p>
          <a:p>
            <a:pPr lvl="1" eaLnBrk="1" hangingPunct="1">
              <a:lnSpc>
                <a:spcPct val="90000"/>
              </a:lnSpc>
            </a:pPr>
            <a:r>
              <a:rPr lang="en-US" sz="2400" dirty="0"/>
              <a:t>Reviewed by Chair or designee, not the Full </a:t>
            </a:r>
            <a:r>
              <a:rPr lang="en-US" sz="2400" dirty="0" smtClean="0"/>
              <a:t>Board</a:t>
            </a:r>
          </a:p>
          <a:p>
            <a:pPr lvl="1" eaLnBrk="1" hangingPunct="1">
              <a:lnSpc>
                <a:spcPct val="90000"/>
              </a:lnSpc>
            </a:pPr>
            <a:r>
              <a:rPr lang="en-US" sz="2400" dirty="0" smtClean="0"/>
              <a:t>There is no deadline for submission</a:t>
            </a:r>
            <a:endParaRPr lang="en-US" sz="2400" dirty="0"/>
          </a:p>
          <a:p>
            <a:pPr lvl="1" eaLnBrk="1" hangingPunct="1">
              <a:lnSpc>
                <a:spcPct val="90000"/>
              </a:lnSpc>
            </a:pPr>
            <a:r>
              <a:rPr lang="en-US" sz="2400" dirty="0"/>
              <a:t>Examples </a:t>
            </a:r>
          </a:p>
          <a:p>
            <a:pPr lvl="2" eaLnBrk="1" hangingPunct="1">
              <a:lnSpc>
                <a:spcPct val="90000"/>
              </a:lnSpc>
            </a:pPr>
            <a:r>
              <a:rPr lang="en-US" sz="2400" dirty="0"/>
              <a:t>Studies involving venipuncture only</a:t>
            </a:r>
          </a:p>
          <a:p>
            <a:pPr lvl="2" eaLnBrk="1" hangingPunct="1">
              <a:lnSpc>
                <a:spcPct val="90000"/>
              </a:lnSpc>
            </a:pPr>
            <a:r>
              <a:rPr lang="en-US" sz="2400" dirty="0"/>
              <a:t>Prospective non-invasive collection of data / specimens</a:t>
            </a:r>
          </a:p>
          <a:p>
            <a:pPr lvl="2" eaLnBrk="1" hangingPunct="1">
              <a:lnSpc>
                <a:spcPct val="90000"/>
              </a:lnSpc>
            </a:pPr>
            <a:r>
              <a:rPr lang="en-US" sz="2400" dirty="0"/>
              <a:t>Collection of data from voice, video, digital, or image recordings made for research purposes.</a:t>
            </a:r>
          </a:p>
          <a:p>
            <a:pPr lvl="2" eaLnBrk="1" hangingPunct="1">
              <a:lnSpc>
                <a:spcPct val="90000"/>
              </a:lnSpc>
            </a:pPr>
            <a:r>
              <a:rPr lang="en-US" sz="2400" dirty="0"/>
              <a:t>Retrospective chart review in which identifiers must be documented</a:t>
            </a:r>
          </a:p>
        </p:txBody>
      </p:sp>
    </p:spTree>
    <p:extLst>
      <p:ext uri="{BB962C8B-B14F-4D97-AF65-F5344CB8AC3E}">
        <p14:creationId xmlns:p14="http://schemas.microsoft.com/office/powerpoint/2010/main" val="7997249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r>
              <a:rPr lang="en-US" b="1" dirty="0" smtClean="0"/>
              <a:t>Definition of Research</a:t>
            </a:r>
            <a:endParaRPr lang="en-US" b="1" dirty="0"/>
          </a:p>
        </p:txBody>
      </p:sp>
      <p:sp>
        <p:nvSpPr>
          <p:cNvPr id="3075" name="Rectangle 3"/>
          <p:cNvSpPr>
            <a:spLocks noGrp="1" noChangeArrowheads="1"/>
          </p:cNvSpPr>
          <p:nvPr>
            <p:ph sz="quarter" idx="1"/>
          </p:nvPr>
        </p:nvSpPr>
        <p:spPr/>
        <p:txBody>
          <a:bodyPr/>
          <a:lstStyle/>
          <a:p>
            <a:pPr>
              <a:spcBef>
                <a:spcPts val="0"/>
              </a:spcBef>
            </a:pPr>
            <a:r>
              <a:rPr lang="en-US" sz="3600" b="1" dirty="0" smtClean="0"/>
              <a:t>As defined by DHHS regulations:</a:t>
            </a:r>
          </a:p>
          <a:p>
            <a:pPr marL="280988" lvl="1" indent="-6350">
              <a:spcBef>
                <a:spcPts val="0"/>
              </a:spcBef>
              <a:buNone/>
              <a:tabLst>
                <a:tab pos="341313" algn="l"/>
              </a:tabLst>
            </a:pPr>
            <a:r>
              <a:rPr lang="en-US" sz="3200" dirty="0" smtClean="0">
                <a:solidFill>
                  <a:schemeClr val="tx1"/>
                </a:solidFill>
              </a:rPr>
              <a:t>A systematic investigation, including</a:t>
            </a:r>
          </a:p>
          <a:p>
            <a:pPr marL="280988" lvl="1" indent="-6350">
              <a:spcBef>
                <a:spcPts val="0"/>
              </a:spcBef>
              <a:buNone/>
              <a:tabLst>
                <a:tab pos="341313" algn="l"/>
              </a:tabLst>
            </a:pPr>
            <a:r>
              <a:rPr lang="en-US" sz="3200" dirty="0" smtClean="0">
                <a:solidFill>
                  <a:schemeClr val="tx1"/>
                </a:solidFill>
              </a:rPr>
              <a:t>research development, testing and</a:t>
            </a:r>
          </a:p>
          <a:p>
            <a:pPr marL="280988" lvl="1" indent="-6350">
              <a:spcBef>
                <a:spcPts val="0"/>
              </a:spcBef>
              <a:buNone/>
              <a:tabLst>
                <a:tab pos="341313" algn="l"/>
              </a:tabLst>
            </a:pPr>
            <a:r>
              <a:rPr lang="en-US" sz="3200" dirty="0" smtClean="0">
                <a:solidFill>
                  <a:schemeClr val="tx1"/>
                </a:solidFill>
              </a:rPr>
              <a:t>evaluation designed to develop or contribute</a:t>
            </a:r>
            <a:r>
              <a:rPr lang="en-US" sz="3200" dirty="0"/>
              <a:t> </a:t>
            </a:r>
            <a:r>
              <a:rPr lang="en-US" sz="3200" dirty="0" smtClean="0">
                <a:solidFill>
                  <a:schemeClr val="tx1"/>
                </a:solidFill>
              </a:rPr>
              <a:t>to generalizable knowledge </a:t>
            </a:r>
          </a:p>
          <a:p>
            <a:pPr marL="280988" lvl="1" indent="-6350">
              <a:spcBef>
                <a:spcPts val="0"/>
              </a:spcBef>
              <a:buNone/>
              <a:tabLst>
                <a:tab pos="341313" algn="l"/>
              </a:tabLst>
            </a:pPr>
            <a:r>
              <a:rPr lang="en-US" sz="3200" dirty="0" smtClean="0">
                <a:solidFill>
                  <a:schemeClr val="tx1"/>
                </a:solidFill>
              </a:rPr>
              <a:t>[45 CFR 46.102(d)].</a:t>
            </a:r>
            <a:endParaRPr lang="en-US" sz="3200" dirty="0">
              <a:solidFill>
                <a:schemeClr val="tx1"/>
              </a:solidFill>
            </a:endParaRPr>
          </a:p>
        </p:txBody>
      </p:sp>
    </p:spTree>
    <p:extLst>
      <p:ext uri="{BB962C8B-B14F-4D97-AF65-F5344CB8AC3E}">
        <p14:creationId xmlns:p14="http://schemas.microsoft.com/office/powerpoint/2010/main" val="25074899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4000" b="1" dirty="0"/>
              <a:t>Minimal Risk</a:t>
            </a:r>
          </a:p>
        </p:txBody>
      </p:sp>
      <p:sp>
        <p:nvSpPr>
          <p:cNvPr id="13315" name="Rectangle 3"/>
          <p:cNvSpPr>
            <a:spLocks noGrp="1" noChangeArrowheads="1"/>
          </p:cNvSpPr>
          <p:nvPr>
            <p:ph type="body" idx="1"/>
          </p:nvPr>
        </p:nvSpPr>
        <p:spPr/>
        <p:txBody>
          <a:bodyPr>
            <a:normAutofit/>
          </a:bodyPr>
          <a:lstStyle/>
          <a:p>
            <a:pPr eaLnBrk="1" hangingPunct="1"/>
            <a:r>
              <a:rPr lang="en-US" sz="2800" dirty="0"/>
              <a:t>A risk is minimal when the probability and magnitude of harm or discomfort anticipated in the research is no greater than that ordinarily encountered in daily life or during the performance of routine physical or psychological examinations or tests</a:t>
            </a:r>
            <a:r>
              <a:rPr lang="en-US" sz="2800" dirty="0" smtClean="0"/>
              <a:t>.</a:t>
            </a:r>
          </a:p>
          <a:p>
            <a:pPr eaLnBrk="1" hangingPunct="1"/>
            <a:r>
              <a:rPr lang="en-US" sz="2800" dirty="0" smtClean="0"/>
              <a:t>Examples include:  MRIs, chart reviews, surveys, interviews, blood draws, collection of left-over biological materia</a:t>
            </a:r>
            <a:r>
              <a:rPr lang="en-US" sz="2800" dirty="0"/>
              <a:t>l</a:t>
            </a:r>
          </a:p>
        </p:txBody>
      </p:sp>
    </p:spTree>
    <p:extLst>
      <p:ext uri="{BB962C8B-B14F-4D97-AF65-F5344CB8AC3E}">
        <p14:creationId xmlns:p14="http://schemas.microsoft.com/office/powerpoint/2010/main" val="10707732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14400" y="326657"/>
            <a:ext cx="7772400" cy="487362"/>
          </a:xfrm>
        </p:spPr>
        <p:txBody>
          <a:bodyPr>
            <a:normAutofit fontScale="90000"/>
          </a:bodyPr>
          <a:lstStyle/>
          <a:p>
            <a:r>
              <a:rPr lang="en-US" sz="3800" b="1" dirty="0"/>
              <a:t>Expedited Study</a:t>
            </a:r>
          </a:p>
        </p:txBody>
      </p:sp>
      <p:pic>
        <p:nvPicPr>
          <p:cNvPr id="778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990600"/>
            <a:ext cx="7543800" cy="5562600"/>
          </a:xfrm>
        </p:spPr>
      </p:pic>
      <p:sp>
        <p:nvSpPr>
          <p:cNvPr id="77828" name="Rectangle 4"/>
          <p:cNvSpPr>
            <a:spLocks noChangeArrowheads="1"/>
          </p:cNvSpPr>
          <p:nvPr/>
        </p:nvSpPr>
        <p:spPr bwMode="auto">
          <a:xfrm>
            <a:off x="5562600" y="73266"/>
            <a:ext cx="301047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r>
              <a:rPr lang="en-US" sz="1500" b="1" dirty="0">
                <a:solidFill>
                  <a:schemeClr val="tx2"/>
                </a:solidFill>
              </a:rPr>
              <a:t>Select the category(s) that applies to your study.</a:t>
            </a:r>
          </a:p>
        </p:txBody>
      </p:sp>
    </p:spTree>
    <p:extLst>
      <p:ext uri="{BB962C8B-B14F-4D97-AF65-F5344CB8AC3E}">
        <p14:creationId xmlns:p14="http://schemas.microsoft.com/office/powerpoint/2010/main" val="37055156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914400" y="277813"/>
            <a:ext cx="7772400" cy="715962"/>
          </a:xfrm>
        </p:spPr>
        <p:txBody>
          <a:bodyPr>
            <a:normAutofit/>
          </a:bodyPr>
          <a:lstStyle/>
          <a:p>
            <a:r>
              <a:rPr lang="en-US" b="1" dirty="0"/>
              <a:t>Expedited Study</a:t>
            </a:r>
          </a:p>
        </p:txBody>
      </p:sp>
      <p:pic>
        <p:nvPicPr>
          <p:cNvPr id="10547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5029200"/>
          </a:xfrm>
        </p:spPr>
      </p:pic>
      <p:sp>
        <p:nvSpPr>
          <p:cNvPr id="105476" name="Line 4"/>
          <p:cNvSpPr>
            <a:spLocks noChangeShapeType="1"/>
          </p:cNvSpPr>
          <p:nvPr/>
        </p:nvSpPr>
        <p:spPr bwMode="auto">
          <a:xfrm flipV="1">
            <a:off x="7391400" y="1981200"/>
            <a:ext cx="0" cy="838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77" name="Rectangle 5"/>
          <p:cNvSpPr>
            <a:spLocks noChangeArrowheads="1"/>
          </p:cNvSpPr>
          <p:nvPr/>
        </p:nvSpPr>
        <p:spPr bwMode="auto">
          <a:xfrm>
            <a:off x="6477000" y="2895600"/>
            <a:ext cx="19812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Arial" charset="0"/>
              </a:rPr>
              <a:t>Logged in as the PI</a:t>
            </a:r>
          </a:p>
        </p:txBody>
      </p:sp>
      <p:sp>
        <p:nvSpPr>
          <p:cNvPr id="105478" name="Line 6"/>
          <p:cNvSpPr>
            <a:spLocks noChangeShapeType="1"/>
          </p:cNvSpPr>
          <p:nvPr/>
        </p:nvSpPr>
        <p:spPr bwMode="auto">
          <a:xfrm flipH="1" flipV="1">
            <a:off x="1447800" y="4419600"/>
            <a:ext cx="129540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5479" name="Rectangle 7"/>
          <p:cNvSpPr>
            <a:spLocks noChangeArrowheads="1"/>
          </p:cNvSpPr>
          <p:nvPr/>
        </p:nvSpPr>
        <p:spPr bwMode="auto">
          <a:xfrm>
            <a:off x="2819400" y="4648200"/>
            <a:ext cx="23622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Arial" charset="0"/>
              </a:rPr>
              <a:t>Submit Study</a:t>
            </a:r>
          </a:p>
        </p:txBody>
      </p:sp>
    </p:spTree>
    <p:extLst>
      <p:ext uri="{BB962C8B-B14F-4D97-AF65-F5344CB8AC3E}">
        <p14:creationId xmlns:p14="http://schemas.microsoft.com/office/powerpoint/2010/main" val="2092371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533400"/>
            <a:ext cx="7772400" cy="1143000"/>
          </a:xfrm>
        </p:spPr>
        <p:txBody>
          <a:bodyPr>
            <a:normAutofit/>
          </a:bodyPr>
          <a:lstStyle/>
          <a:p>
            <a:pPr eaLnBrk="1" hangingPunct="1"/>
            <a:r>
              <a:rPr lang="en-US" sz="4000" b="1" dirty="0">
                <a:ea typeface="ＭＳ Ｐゴシック" charset="0"/>
                <a:cs typeface="ＭＳ Ｐゴシック" charset="0"/>
              </a:rPr>
              <a:t>Full </a:t>
            </a:r>
            <a:r>
              <a:rPr lang="en-US" sz="4000" b="1" dirty="0" smtClean="0">
                <a:ea typeface="ＭＳ Ｐゴシック" charset="0"/>
                <a:cs typeface="ＭＳ Ｐゴシック" charset="0"/>
              </a:rPr>
              <a:t>Board Review</a:t>
            </a:r>
            <a:endParaRPr lang="en-US" sz="4000" b="1" dirty="0">
              <a:ea typeface="ＭＳ Ｐゴシック" charset="0"/>
              <a:cs typeface="ＭＳ Ｐゴシック" charset="0"/>
            </a:endParaRPr>
          </a:p>
        </p:txBody>
      </p:sp>
      <p:sp>
        <p:nvSpPr>
          <p:cNvPr id="29699" name="Rectangle 3"/>
          <p:cNvSpPr>
            <a:spLocks noGrp="1" noChangeArrowheads="1"/>
          </p:cNvSpPr>
          <p:nvPr>
            <p:ph type="body" idx="1"/>
          </p:nvPr>
        </p:nvSpPr>
        <p:spPr/>
        <p:txBody>
          <a:bodyPr>
            <a:normAutofit/>
          </a:bodyPr>
          <a:lstStyle/>
          <a:p>
            <a:pPr eaLnBrk="1" hangingPunct="1"/>
            <a:r>
              <a:rPr lang="en-US" sz="2800" dirty="0">
                <a:ea typeface="ＭＳ Ｐゴシック" charset="0"/>
                <a:cs typeface="ＭＳ Ｐゴシック" charset="0"/>
              </a:rPr>
              <a:t>Greater than minimal risk to </a:t>
            </a:r>
            <a:r>
              <a:rPr lang="en-US" sz="2800" dirty="0" smtClean="0">
                <a:ea typeface="ＭＳ Ｐゴシック" charset="0"/>
                <a:cs typeface="ＭＳ Ｐゴシック" charset="0"/>
              </a:rPr>
              <a:t>subjects</a:t>
            </a:r>
          </a:p>
          <a:p>
            <a:pPr lvl="1"/>
            <a:r>
              <a:rPr lang="en-US" sz="2400" dirty="0">
                <a:ea typeface="ＭＳ Ｐゴシック" charset="0"/>
              </a:rPr>
              <a:t>Investigational drugs/devices</a:t>
            </a:r>
          </a:p>
          <a:p>
            <a:pPr lvl="1"/>
            <a:r>
              <a:rPr lang="en-US" sz="2400" dirty="0">
                <a:ea typeface="ＭＳ Ｐゴシック" charset="0"/>
              </a:rPr>
              <a:t>Sensitive </a:t>
            </a:r>
            <a:r>
              <a:rPr lang="en-US" sz="2400" dirty="0" smtClean="0">
                <a:ea typeface="ＭＳ Ｐゴシック" charset="0"/>
              </a:rPr>
              <a:t>issues</a:t>
            </a:r>
            <a:endParaRPr lang="en-US" sz="2600" dirty="0" smtClean="0">
              <a:ea typeface="ＭＳ Ｐゴシック" charset="0"/>
              <a:cs typeface="ＭＳ Ｐゴシック" charset="0"/>
            </a:endParaRPr>
          </a:p>
          <a:p>
            <a:pPr eaLnBrk="1" hangingPunct="1"/>
            <a:r>
              <a:rPr lang="en-US" sz="2800" dirty="0" smtClean="0">
                <a:ea typeface="ＭＳ Ｐゴシック" charset="0"/>
                <a:cs typeface="ＭＳ Ｐゴシック" charset="0"/>
              </a:rPr>
              <a:t>Does not fit expedited review categories</a:t>
            </a:r>
            <a:endParaRPr lang="en-US" sz="2800" dirty="0">
              <a:ea typeface="ＭＳ Ｐゴシック" charset="0"/>
              <a:cs typeface="ＭＳ Ｐゴシック" charset="0"/>
            </a:endParaRPr>
          </a:p>
          <a:p>
            <a:pPr eaLnBrk="1" hangingPunct="1"/>
            <a:r>
              <a:rPr lang="en-US" sz="2800" dirty="0">
                <a:ea typeface="ＭＳ Ｐゴシック" charset="0"/>
                <a:cs typeface="ＭＳ Ｐゴシック" charset="0"/>
              </a:rPr>
              <a:t>Reviewed by Full Board at </a:t>
            </a:r>
            <a:r>
              <a:rPr lang="en-US" sz="2800" dirty="0" smtClean="0">
                <a:ea typeface="ＭＳ Ｐゴシック" charset="0"/>
                <a:cs typeface="ＭＳ Ｐゴシック" charset="0"/>
              </a:rPr>
              <a:t>convened</a:t>
            </a: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32538715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1625" y="46038"/>
            <a:ext cx="8510588" cy="1325562"/>
          </a:xfrm>
        </p:spPr>
        <p:txBody>
          <a:bodyPr/>
          <a:lstStyle/>
          <a:p>
            <a:pPr eaLnBrk="1" hangingPunct="1"/>
            <a:r>
              <a:rPr lang="en-US" b="1" dirty="0">
                <a:effectLst/>
                <a:latin typeface="Arial" charset="0"/>
                <a:ea typeface="ＭＳ Ｐゴシック" charset="0"/>
                <a:cs typeface="ＭＳ Ｐゴシック" charset="0"/>
              </a:rPr>
              <a:t>Submitting an IRB Application</a:t>
            </a:r>
          </a:p>
        </p:txBody>
      </p:sp>
      <p:sp>
        <p:nvSpPr>
          <p:cNvPr id="3" name="Content Placeholder 2"/>
          <p:cNvSpPr>
            <a:spLocks noGrp="1"/>
          </p:cNvSpPr>
          <p:nvPr>
            <p:ph idx="1"/>
          </p:nvPr>
        </p:nvSpPr>
        <p:spPr>
          <a:xfrm>
            <a:off x="304800" y="1371600"/>
            <a:ext cx="8540750" cy="5181600"/>
          </a:xfrm>
        </p:spPr>
        <p:txBody>
          <a:bodyPr/>
          <a:lstStyle/>
          <a:p>
            <a:pPr eaLnBrk="1" hangingPunct="1">
              <a:defRPr/>
            </a:pPr>
            <a:r>
              <a:rPr lang="en-US" dirty="0">
                <a:effectLst/>
                <a:latin typeface="Arial" charset="0"/>
                <a:ea typeface="ＭＳ Ｐゴシック" charset="0"/>
                <a:cs typeface="ＭＳ Ｐゴシック" charset="0"/>
              </a:rPr>
              <a:t>Pay attention to </a:t>
            </a:r>
            <a:r>
              <a:rPr lang="en-US" dirty="0" smtClean="0">
                <a:effectLst/>
                <a:latin typeface="Arial" charset="0"/>
                <a:ea typeface="ＭＳ Ｐゴシック" charset="0"/>
                <a:cs typeface="ＭＳ Ｐゴシック" charset="0"/>
              </a:rPr>
              <a:t>deadlines (full board only)!</a:t>
            </a:r>
            <a:endParaRPr lang="en-US" dirty="0">
              <a:effectLst/>
              <a:latin typeface="Arial" charset="0"/>
              <a:ea typeface="ＭＳ Ｐゴシック" charset="0"/>
              <a:cs typeface="ＭＳ Ｐゴシック" charset="0"/>
            </a:endParaRPr>
          </a:p>
          <a:p>
            <a:pPr eaLnBrk="1" hangingPunct="1">
              <a:defRPr/>
            </a:pPr>
            <a:r>
              <a:rPr lang="en-US" dirty="0">
                <a:effectLst/>
                <a:latin typeface="Arial" charset="0"/>
                <a:ea typeface="ＭＳ Ｐゴシック" charset="0"/>
                <a:cs typeface="ＭＳ Ｐゴシック" charset="0"/>
              </a:rPr>
              <a:t>Clearly articulate what you are doing for research purposes</a:t>
            </a:r>
          </a:p>
          <a:p>
            <a:pPr eaLnBrk="1" hangingPunct="1">
              <a:defRPr/>
            </a:pPr>
            <a:r>
              <a:rPr lang="en-US" dirty="0">
                <a:effectLst/>
                <a:latin typeface="Arial" charset="0"/>
                <a:ea typeface="ＭＳ Ｐゴシック" charset="0"/>
                <a:cs typeface="ＭＳ Ｐゴシック" charset="0"/>
              </a:rPr>
              <a:t>Do a mental walk through of your study</a:t>
            </a:r>
          </a:p>
          <a:p>
            <a:pPr lvl="1" eaLnBrk="1" hangingPunct="1">
              <a:defRPr/>
            </a:pPr>
            <a:r>
              <a:rPr lang="en-US" dirty="0">
                <a:effectLst/>
                <a:latin typeface="Arial" charset="0"/>
                <a:ea typeface="ＭＳ Ｐゴシック" charset="0"/>
              </a:rPr>
              <a:t>Where will it be done?  By whom?</a:t>
            </a:r>
          </a:p>
          <a:p>
            <a:pPr lvl="1" eaLnBrk="1" hangingPunct="1">
              <a:defRPr/>
            </a:pPr>
            <a:r>
              <a:rPr lang="en-US" dirty="0">
                <a:effectLst/>
                <a:latin typeface="Arial" charset="0"/>
                <a:ea typeface="ＭＳ Ｐゴシック" charset="0"/>
              </a:rPr>
              <a:t>How will you enroll participants?  How will you determine inclusion/exclusion criteria?</a:t>
            </a:r>
          </a:p>
          <a:p>
            <a:pPr lvl="1" eaLnBrk="1" hangingPunct="1">
              <a:defRPr/>
            </a:pPr>
            <a:r>
              <a:rPr lang="en-US" dirty="0">
                <a:effectLst/>
                <a:latin typeface="Arial" charset="0"/>
                <a:ea typeface="ＭＳ Ｐゴシック" charset="0"/>
              </a:rPr>
              <a:t>What will participants do?  In what order?</a:t>
            </a:r>
          </a:p>
          <a:p>
            <a:pPr lvl="1" eaLnBrk="1" hangingPunct="1">
              <a:defRPr/>
            </a:pPr>
            <a:r>
              <a:rPr lang="en-US" dirty="0">
                <a:effectLst/>
                <a:latin typeface="Arial" charset="0"/>
                <a:ea typeface="ＭＳ Ｐゴシック" charset="0"/>
              </a:rPr>
              <a:t>What data do you need? How/where will data be stored?</a:t>
            </a:r>
          </a:p>
          <a:p>
            <a:pPr lvl="1" eaLnBrk="1" hangingPunct="1">
              <a:defRPr/>
            </a:pPr>
            <a:endParaRPr lang="en-US" dirty="0">
              <a:latin typeface="Arial" charset="0"/>
              <a:ea typeface="ＭＳ Ｐゴシック" charset="0"/>
            </a:endParaRPr>
          </a:p>
        </p:txBody>
      </p:sp>
    </p:spTree>
    <p:extLst>
      <p:ext uri="{BB962C8B-B14F-4D97-AF65-F5344CB8AC3E}">
        <p14:creationId xmlns:p14="http://schemas.microsoft.com/office/powerpoint/2010/main" val="327741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153650"/>
            <a:ext cx="7772400" cy="1143000"/>
          </a:xfrm>
        </p:spPr>
        <p:txBody>
          <a:bodyPr/>
          <a:lstStyle/>
          <a:p>
            <a:pPr eaLnBrk="1" hangingPunct="1"/>
            <a:r>
              <a:rPr lang="en-US" sz="4000" b="1" dirty="0">
                <a:effectLst/>
                <a:latin typeface="Arial" charset="0"/>
                <a:ea typeface="ＭＳ Ｐゴシック" charset="0"/>
                <a:cs typeface="ＭＳ Ｐゴシック" charset="0"/>
              </a:rPr>
              <a:t>What information is reviewed?</a:t>
            </a:r>
          </a:p>
        </p:txBody>
      </p:sp>
      <p:sp>
        <p:nvSpPr>
          <p:cNvPr id="28674" name="Rectangle 3"/>
          <p:cNvSpPr>
            <a:spLocks noGrp="1" noChangeArrowheads="1"/>
          </p:cNvSpPr>
          <p:nvPr>
            <p:ph type="body" idx="1"/>
          </p:nvPr>
        </p:nvSpPr>
        <p:spPr>
          <a:xfrm>
            <a:off x="990600" y="1219200"/>
            <a:ext cx="7772400" cy="5638800"/>
          </a:xfrm>
        </p:spPr>
        <p:txBody>
          <a:bodyPr>
            <a:normAutofit fontScale="92500" lnSpcReduction="20000"/>
          </a:bodyPr>
          <a:lstStyle/>
          <a:p>
            <a:pPr eaLnBrk="1" hangingPunct="1">
              <a:lnSpc>
                <a:spcPct val="110000"/>
              </a:lnSpc>
            </a:pPr>
            <a:r>
              <a:rPr lang="en-US" sz="3000" dirty="0">
                <a:effectLst/>
                <a:latin typeface="Arial" charset="0"/>
                <a:ea typeface="ＭＳ Ｐゴシック" charset="0"/>
                <a:cs typeface="ＭＳ Ｐゴシック" charset="0"/>
              </a:rPr>
              <a:t>Protocol</a:t>
            </a:r>
          </a:p>
          <a:p>
            <a:pPr eaLnBrk="1" hangingPunct="1">
              <a:lnSpc>
                <a:spcPct val="110000"/>
              </a:lnSpc>
            </a:pPr>
            <a:r>
              <a:rPr lang="en-US" sz="3000" dirty="0">
                <a:effectLst/>
                <a:latin typeface="Arial" charset="0"/>
                <a:ea typeface="ＭＳ Ｐゴシック" charset="0"/>
                <a:cs typeface="ＭＳ Ｐゴシック" charset="0"/>
              </a:rPr>
              <a:t>Informed Consent Document(s)</a:t>
            </a:r>
          </a:p>
          <a:p>
            <a:pPr eaLnBrk="1" hangingPunct="1">
              <a:lnSpc>
                <a:spcPct val="110000"/>
              </a:lnSpc>
            </a:pPr>
            <a:r>
              <a:rPr lang="en-US" sz="3000" dirty="0">
                <a:effectLst/>
                <a:latin typeface="Arial" charset="0"/>
                <a:ea typeface="ＭＳ Ｐゴシック" charset="0"/>
                <a:cs typeface="ＭＳ Ｐゴシック" charset="0"/>
              </a:rPr>
              <a:t>Informed Consent process</a:t>
            </a:r>
          </a:p>
          <a:p>
            <a:pPr eaLnBrk="1" hangingPunct="1">
              <a:lnSpc>
                <a:spcPct val="110000"/>
              </a:lnSpc>
            </a:pPr>
            <a:r>
              <a:rPr lang="en-US" sz="3000" dirty="0">
                <a:effectLst/>
                <a:latin typeface="Arial" charset="0"/>
                <a:ea typeface="ＭＳ Ｐゴシック" charset="0"/>
                <a:cs typeface="ＭＳ Ｐゴシック" charset="0"/>
              </a:rPr>
              <a:t>HIPAA Authorizations/Waivers</a:t>
            </a:r>
          </a:p>
          <a:p>
            <a:pPr eaLnBrk="1" hangingPunct="1">
              <a:lnSpc>
                <a:spcPct val="110000"/>
              </a:lnSpc>
            </a:pPr>
            <a:r>
              <a:rPr lang="en-US" sz="3000" dirty="0">
                <a:effectLst/>
                <a:latin typeface="Arial" charset="0"/>
                <a:ea typeface="ＭＳ Ｐゴシック" charset="0"/>
                <a:cs typeface="ＭＳ Ｐゴシック" charset="0"/>
              </a:rPr>
              <a:t>Personnel-including who will obtain consent</a:t>
            </a:r>
          </a:p>
          <a:p>
            <a:pPr eaLnBrk="1" hangingPunct="1">
              <a:lnSpc>
                <a:spcPct val="110000"/>
              </a:lnSpc>
            </a:pPr>
            <a:r>
              <a:rPr lang="en-US" sz="3000" dirty="0">
                <a:effectLst/>
                <a:latin typeface="Arial" charset="0"/>
                <a:ea typeface="ＭＳ Ｐゴシック" charset="0"/>
                <a:cs typeface="ＭＳ Ｐゴシック" charset="0"/>
              </a:rPr>
              <a:t>Recruitment process/plan</a:t>
            </a:r>
          </a:p>
          <a:p>
            <a:pPr eaLnBrk="1" hangingPunct="1">
              <a:lnSpc>
                <a:spcPct val="110000"/>
              </a:lnSpc>
            </a:pPr>
            <a:r>
              <a:rPr lang="en-US" sz="3000" dirty="0">
                <a:effectLst/>
                <a:latin typeface="Arial" charset="0"/>
                <a:ea typeface="ＭＳ Ｐゴシック" charset="0"/>
                <a:cs typeface="ＭＳ Ｐゴシック" charset="0"/>
              </a:rPr>
              <a:t>Advertisements</a:t>
            </a:r>
          </a:p>
          <a:p>
            <a:pPr eaLnBrk="1" hangingPunct="1">
              <a:lnSpc>
                <a:spcPct val="110000"/>
              </a:lnSpc>
            </a:pPr>
            <a:r>
              <a:rPr lang="en-US" sz="3000" dirty="0">
                <a:effectLst/>
                <a:latin typeface="Arial" charset="0"/>
                <a:ea typeface="ＭＳ Ｐゴシック" charset="0"/>
                <a:cs typeface="ＭＳ Ｐゴシック" charset="0"/>
              </a:rPr>
              <a:t>Investigator</a:t>
            </a:r>
            <a:r>
              <a:rPr lang="ja-JP" altLang="en-US" sz="3000" dirty="0">
                <a:effectLst/>
                <a:latin typeface="Arial" charset="0"/>
                <a:ea typeface="ＭＳ Ｐゴシック" charset="0"/>
                <a:cs typeface="ＭＳ Ｐゴシック" charset="0"/>
              </a:rPr>
              <a:t>’</a:t>
            </a:r>
            <a:r>
              <a:rPr lang="en-US" altLang="ja-JP" sz="3000" dirty="0">
                <a:effectLst/>
                <a:latin typeface="Arial" charset="0"/>
                <a:ea typeface="ＭＳ Ｐゴシック" charset="0"/>
                <a:cs typeface="ＭＳ Ｐゴシック" charset="0"/>
              </a:rPr>
              <a:t>s brochure</a:t>
            </a:r>
          </a:p>
          <a:p>
            <a:pPr eaLnBrk="1" hangingPunct="1">
              <a:lnSpc>
                <a:spcPct val="110000"/>
              </a:lnSpc>
            </a:pPr>
            <a:r>
              <a:rPr lang="en-US" sz="3000" dirty="0">
                <a:effectLst/>
                <a:latin typeface="Arial" charset="0"/>
                <a:ea typeface="ＭＳ Ｐゴシック" charset="0"/>
                <a:cs typeface="ＭＳ Ｐゴシック" charset="0"/>
              </a:rPr>
              <a:t>Compensation</a:t>
            </a:r>
          </a:p>
          <a:p>
            <a:pPr eaLnBrk="1" hangingPunct="1">
              <a:lnSpc>
                <a:spcPct val="110000"/>
              </a:lnSpc>
            </a:pPr>
            <a:r>
              <a:rPr lang="en-US" sz="3000" dirty="0">
                <a:effectLst/>
                <a:latin typeface="Arial" charset="0"/>
                <a:ea typeface="ＭＳ Ｐゴシック" charset="0"/>
                <a:cs typeface="ＭＳ Ｐゴシック" charset="0"/>
              </a:rPr>
              <a:t>IND/IDE information (if applicable)</a:t>
            </a:r>
          </a:p>
          <a:p>
            <a:pPr eaLnBrk="1" hangingPunct="1">
              <a:lnSpc>
                <a:spcPct val="110000"/>
              </a:lnSpc>
            </a:pPr>
            <a:r>
              <a:rPr lang="en-US" sz="3000" dirty="0">
                <a:effectLst/>
                <a:latin typeface="Arial" charset="0"/>
                <a:ea typeface="ＭＳ Ｐゴシック" charset="0"/>
                <a:cs typeface="ＭＳ Ｐゴシック" charset="0"/>
              </a:rPr>
              <a:t>Adverse events/DSMB</a:t>
            </a:r>
          </a:p>
        </p:txBody>
      </p:sp>
    </p:spTree>
    <p:extLst>
      <p:ext uri="{BB962C8B-B14F-4D97-AF65-F5344CB8AC3E}">
        <p14:creationId xmlns:p14="http://schemas.microsoft.com/office/powerpoint/2010/main" val="2907219759"/>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Website</a:t>
            </a:r>
            <a:endParaRPr lang="en-US" dirty="0"/>
          </a:p>
        </p:txBody>
      </p:sp>
      <p:pic>
        <p:nvPicPr>
          <p:cNvPr id="4" name="Content Placeholder 3" descr="Screen Shot 2015-03-04 at 4.49.12 PM.png"/>
          <p:cNvPicPr>
            <a:picLocks noGrp="1" noChangeAspect="1"/>
          </p:cNvPicPr>
          <p:nvPr>
            <p:ph idx="1"/>
          </p:nvPr>
        </p:nvPicPr>
        <p:blipFill>
          <a:blip r:embed="rId2">
            <a:extLst>
              <a:ext uri="{28A0092B-C50C-407E-A947-70E740481C1C}">
                <a14:useLocalDpi xmlns:a14="http://schemas.microsoft.com/office/drawing/2010/main" val="0"/>
              </a:ext>
            </a:extLst>
          </a:blip>
          <a:srcRect t="3009" b="3009"/>
          <a:stretch>
            <a:fillRect/>
          </a:stretch>
        </p:blipFill>
        <p:spPr/>
      </p:pic>
    </p:spTree>
    <p:extLst>
      <p:ext uri="{BB962C8B-B14F-4D97-AF65-F5344CB8AC3E}">
        <p14:creationId xmlns:p14="http://schemas.microsoft.com/office/powerpoint/2010/main" val="161656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640"/>
            <a:ext cx="8229599" cy="990600"/>
          </a:xfrm>
        </p:spPr>
        <p:txBody>
          <a:bodyPr/>
          <a:lstStyle/>
          <a:p>
            <a:r>
              <a:rPr lang="en-US" dirty="0" smtClean="0"/>
              <a:t>Example of IRB Forms Page</a:t>
            </a:r>
            <a:endParaRPr lang="en-US" dirty="0"/>
          </a:p>
        </p:txBody>
      </p:sp>
      <p:pic>
        <p:nvPicPr>
          <p:cNvPr id="4" name="Content Placeholder 3" descr="Screen Shot 2015-03-04 at 4.51.34 PM.png"/>
          <p:cNvPicPr>
            <a:picLocks noGrp="1" noChangeAspect="1"/>
          </p:cNvPicPr>
          <p:nvPr>
            <p:ph idx="1"/>
          </p:nvPr>
        </p:nvPicPr>
        <p:blipFill>
          <a:blip r:embed="rId2">
            <a:extLst>
              <a:ext uri="{28A0092B-C50C-407E-A947-70E740481C1C}">
                <a14:useLocalDpi xmlns:a14="http://schemas.microsoft.com/office/drawing/2010/main" val="0"/>
              </a:ext>
            </a:extLst>
          </a:blip>
          <a:srcRect t="9643" b="9643"/>
          <a:stretch>
            <a:fillRect/>
          </a:stretch>
        </p:blipFill>
        <p:spPr>
          <a:xfrm>
            <a:off x="47132" y="1467900"/>
            <a:ext cx="8229600" cy="4538431"/>
          </a:xfrm>
        </p:spPr>
      </p:pic>
    </p:spTree>
    <p:extLst>
      <p:ext uri="{BB962C8B-B14F-4D97-AF65-F5344CB8AC3E}">
        <p14:creationId xmlns:p14="http://schemas.microsoft.com/office/powerpoint/2010/main" val="3898497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b="1" dirty="0">
                <a:latin typeface="Arial"/>
                <a:ea typeface="ＭＳ Ｐゴシック" charset="0"/>
                <a:cs typeface="Arial"/>
              </a:rPr>
              <a:t>IRB </a:t>
            </a:r>
            <a:r>
              <a:rPr lang="en-US" b="1" dirty="0" smtClean="0">
                <a:latin typeface="Arial"/>
                <a:ea typeface="ＭＳ Ｐゴシック" charset="0"/>
                <a:cs typeface="Arial"/>
              </a:rPr>
              <a:t>Process</a:t>
            </a:r>
            <a:endParaRPr lang="en-US" b="1" dirty="0">
              <a:latin typeface="Arial"/>
              <a:ea typeface="ＭＳ Ｐゴシック" charset="0"/>
              <a:cs typeface="Arial"/>
            </a:endParaRPr>
          </a:p>
        </p:txBody>
      </p:sp>
      <p:sp>
        <p:nvSpPr>
          <p:cNvPr id="33794" name="Rectangle 3"/>
          <p:cNvSpPr>
            <a:spLocks noGrp="1" noChangeArrowheads="1"/>
          </p:cNvSpPr>
          <p:nvPr>
            <p:ph type="body" idx="1"/>
          </p:nvPr>
        </p:nvSpPr>
        <p:spPr>
          <a:xfrm>
            <a:off x="457200" y="1951684"/>
            <a:ext cx="8229600" cy="4525316"/>
          </a:xfrm>
        </p:spPr>
        <p:txBody>
          <a:bodyPr/>
          <a:lstStyle/>
          <a:p>
            <a:pPr eaLnBrk="1" hangingPunct="1"/>
            <a:r>
              <a:rPr lang="en-US" dirty="0">
                <a:latin typeface="Arial"/>
                <a:ea typeface="ＭＳ Ｐゴシック" charset="0"/>
                <a:cs typeface="Arial"/>
              </a:rPr>
              <a:t>Once submitted  - IRB </a:t>
            </a:r>
            <a:r>
              <a:rPr lang="en-US" dirty="0" smtClean="0">
                <a:latin typeface="Arial"/>
                <a:ea typeface="ＭＳ Ｐゴシック" charset="0"/>
                <a:cs typeface="Arial"/>
              </a:rPr>
              <a:t>staff checks </a:t>
            </a:r>
            <a:r>
              <a:rPr lang="en-US" dirty="0">
                <a:latin typeface="Arial"/>
                <a:ea typeface="ＭＳ Ｐゴシック" charset="0"/>
                <a:cs typeface="Arial"/>
              </a:rPr>
              <a:t>for completeness</a:t>
            </a:r>
          </a:p>
          <a:p>
            <a:pPr eaLnBrk="1" hangingPunct="1"/>
            <a:r>
              <a:rPr lang="en-US" dirty="0" smtClean="0">
                <a:latin typeface="Arial"/>
                <a:ea typeface="ＭＳ Ｐゴシック" charset="0"/>
                <a:cs typeface="Arial"/>
              </a:rPr>
              <a:t>Expedited </a:t>
            </a:r>
            <a:r>
              <a:rPr lang="en-US" dirty="0">
                <a:latin typeface="Arial"/>
                <a:ea typeface="ＭＳ Ｐゴシック" charset="0"/>
                <a:cs typeface="Arial"/>
              </a:rPr>
              <a:t>and Full Board applications are reviewed by IRB Administrator and Primary Reviewer(s)</a:t>
            </a:r>
          </a:p>
          <a:p>
            <a:pPr eaLnBrk="1" hangingPunct="1"/>
            <a:r>
              <a:rPr lang="en-US" dirty="0">
                <a:latin typeface="Arial"/>
                <a:ea typeface="ＭＳ Ｐゴシック" charset="0"/>
                <a:cs typeface="Arial"/>
              </a:rPr>
              <a:t>Comments/questions sent to PI </a:t>
            </a:r>
            <a:r>
              <a:rPr lang="en-US" sz="2400" dirty="0">
                <a:latin typeface="Arial"/>
                <a:ea typeface="ＭＳ Ｐゴシック" charset="0"/>
                <a:cs typeface="Arial"/>
              </a:rPr>
              <a:t>(via electronic database)</a:t>
            </a:r>
          </a:p>
          <a:p>
            <a:pPr eaLnBrk="1" hangingPunct="1"/>
            <a:r>
              <a:rPr lang="en-US" dirty="0">
                <a:latin typeface="Arial"/>
                <a:ea typeface="ＭＳ Ｐゴシック" charset="0"/>
                <a:cs typeface="Arial"/>
              </a:rPr>
              <a:t>PI provides response </a:t>
            </a:r>
            <a:r>
              <a:rPr lang="en-US" sz="2400" dirty="0">
                <a:latin typeface="Arial"/>
                <a:ea typeface="ＭＳ Ｐゴシック" charset="0"/>
                <a:cs typeface="Arial"/>
              </a:rPr>
              <a:t>(via electronic database – upload revised documents)</a:t>
            </a:r>
          </a:p>
          <a:p>
            <a:pPr eaLnBrk="1" hangingPunct="1">
              <a:lnSpc>
                <a:spcPct val="90000"/>
              </a:lnSpc>
            </a:pPr>
            <a:endParaRPr lang="en-US" dirty="0">
              <a:latin typeface="Arial" charset="0"/>
              <a:ea typeface="ＭＳ Ｐゴシック" charset="0"/>
              <a:cs typeface="ＭＳ Ｐゴシック" charset="0"/>
            </a:endParaRPr>
          </a:p>
          <a:p>
            <a:pPr eaLnBrk="1" hangingPunct="1">
              <a:lnSpc>
                <a:spcPct val="90000"/>
              </a:lnSpc>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5455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Autofit/>
          </a:bodyPr>
          <a:lstStyle/>
          <a:p>
            <a:pPr>
              <a:lnSpc>
                <a:spcPct val="90000"/>
              </a:lnSpc>
            </a:pPr>
            <a:r>
              <a:rPr lang="en-US" sz="3600" b="1" dirty="0">
                <a:latin typeface="Arial"/>
                <a:ea typeface="ＭＳ Ｐゴシック" charset="0"/>
                <a:cs typeface="Arial"/>
              </a:rPr>
              <a:t>What does IRB review after initial approval?</a:t>
            </a:r>
          </a:p>
        </p:txBody>
      </p:sp>
      <p:sp>
        <p:nvSpPr>
          <p:cNvPr id="35842" name="Rectangle 3"/>
          <p:cNvSpPr>
            <a:spLocks noGrp="1" noChangeArrowheads="1"/>
          </p:cNvSpPr>
          <p:nvPr>
            <p:ph type="body" idx="1"/>
          </p:nvPr>
        </p:nvSpPr>
        <p:spPr>
          <a:xfrm>
            <a:off x="914400" y="1600200"/>
            <a:ext cx="7772400" cy="4953000"/>
          </a:xfrm>
        </p:spPr>
        <p:txBody>
          <a:bodyPr/>
          <a:lstStyle/>
          <a:p>
            <a:pPr>
              <a:lnSpc>
                <a:spcPct val="90000"/>
              </a:lnSpc>
            </a:pPr>
            <a:r>
              <a:rPr lang="en-US" sz="2400" dirty="0">
                <a:latin typeface="Arial"/>
                <a:ea typeface="ＭＳ Ｐゴシック" charset="0"/>
                <a:cs typeface="Arial"/>
              </a:rPr>
              <a:t>Amendments</a:t>
            </a:r>
          </a:p>
          <a:p>
            <a:pPr lvl="1">
              <a:lnSpc>
                <a:spcPct val="90000"/>
              </a:lnSpc>
            </a:pPr>
            <a:r>
              <a:rPr lang="en-US" sz="2400" dirty="0">
                <a:latin typeface="Arial"/>
                <a:ea typeface="ＭＳ Ｐゴシック" charset="0"/>
                <a:cs typeface="Arial"/>
              </a:rPr>
              <a:t>Change in personnel</a:t>
            </a:r>
          </a:p>
          <a:p>
            <a:pPr lvl="1">
              <a:lnSpc>
                <a:spcPct val="90000"/>
              </a:lnSpc>
            </a:pPr>
            <a:r>
              <a:rPr lang="en-US" sz="2400" dirty="0">
                <a:latin typeface="Arial"/>
                <a:ea typeface="ＭＳ Ｐゴシック" charset="0"/>
                <a:cs typeface="Arial"/>
              </a:rPr>
              <a:t>Protocol Change</a:t>
            </a:r>
          </a:p>
          <a:p>
            <a:pPr lvl="1">
              <a:lnSpc>
                <a:spcPct val="90000"/>
              </a:lnSpc>
            </a:pPr>
            <a:r>
              <a:rPr lang="en-US" sz="2400" dirty="0">
                <a:latin typeface="Arial"/>
                <a:ea typeface="ＭＳ Ｐゴシック" charset="0"/>
                <a:cs typeface="Arial"/>
              </a:rPr>
              <a:t>Consent Change</a:t>
            </a:r>
          </a:p>
          <a:p>
            <a:pPr lvl="1">
              <a:lnSpc>
                <a:spcPct val="90000"/>
              </a:lnSpc>
            </a:pPr>
            <a:r>
              <a:rPr lang="en-US" sz="2400" dirty="0">
                <a:latin typeface="Arial"/>
                <a:ea typeface="ＭＳ Ｐゴシック" charset="0"/>
                <a:cs typeface="Arial"/>
              </a:rPr>
              <a:t>Changes in recruitment process</a:t>
            </a:r>
          </a:p>
          <a:p>
            <a:pPr lvl="1">
              <a:lnSpc>
                <a:spcPct val="90000"/>
              </a:lnSpc>
            </a:pPr>
            <a:r>
              <a:rPr lang="en-US" sz="2400" dirty="0">
                <a:latin typeface="Arial"/>
                <a:ea typeface="ＭＳ Ｐゴシック" charset="0"/>
                <a:cs typeface="Arial"/>
              </a:rPr>
              <a:t>Advertisements</a:t>
            </a:r>
          </a:p>
          <a:p>
            <a:pPr>
              <a:lnSpc>
                <a:spcPct val="90000"/>
              </a:lnSpc>
            </a:pPr>
            <a:r>
              <a:rPr lang="en-US" sz="2400" dirty="0">
                <a:latin typeface="Arial"/>
                <a:ea typeface="ＭＳ Ｐゴシック" charset="0"/>
                <a:cs typeface="Arial"/>
              </a:rPr>
              <a:t>Adverse events/ DSMB Reports</a:t>
            </a:r>
          </a:p>
          <a:p>
            <a:pPr>
              <a:lnSpc>
                <a:spcPct val="90000"/>
              </a:lnSpc>
            </a:pPr>
            <a:r>
              <a:rPr lang="en-US" sz="2400" dirty="0">
                <a:latin typeface="Arial"/>
                <a:ea typeface="ＭＳ Ｐゴシック" charset="0"/>
                <a:cs typeface="Arial"/>
              </a:rPr>
              <a:t>Protocol Violations</a:t>
            </a:r>
          </a:p>
          <a:p>
            <a:pPr>
              <a:lnSpc>
                <a:spcPct val="90000"/>
              </a:lnSpc>
            </a:pPr>
            <a:r>
              <a:rPr lang="en-US" sz="2400" dirty="0">
                <a:latin typeface="Arial"/>
                <a:ea typeface="ＭＳ Ｐゴシック" charset="0"/>
                <a:cs typeface="Arial"/>
              </a:rPr>
              <a:t>Updated investigator brochures</a:t>
            </a:r>
          </a:p>
          <a:p>
            <a:pPr>
              <a:lnSpc>
                <a:spcPct val="90000"/>
              </a:lnSpc>
            </a:pPr>
            <a:r>
              <a:rPr lang="en-US" sz="2400" dirty="0">
                <a:latin typeface="Arial"/>
                <a:ea typeface="ＭＳ Ｐゴシック" charset="0"/>
                <a:cs typeface="Arial"/>
              </a:rPr>
              <a:t>Continuing review applications</a:t>
            </a:r>
          </a:p>
          <a:p>
            <a:pPr>
              <a:lnSpc>
                <a:spcPct val="90000"/>
              </a:lnSpc>
            </a:pPr>
            <a:r>
              <a:rPr lang="en-US" sz="2400" dirty="0">
                <a:latin typeface="Arial"/>
                <a:ea typeface="ＭＳ Ｐゴシック" charset="0"/>
                <a:cs typeface="Arial"/>
              </a:rPr>
              <a:t>Unanticipated Problems</a:t>
            </a:r>
          </a:p>
          <a:p>
            <a:pPr>
              <a:lnSpc>
                <a:spcPct val="90000"/>
              </a:lnSpc>
            </a:pPr>
            <a:r>
              <a:rPr lang="en-US" sz="2400" dirty="0">
                <a:latin typeface="Arial"/>
                <a:ea typeface="ＭＳ Ｐゴシック" charset="0"/>
                <a:cs typeface="Arial"/>
              </a:rPr>
              <a:t>Audit findings and monitoring reports</a:t>
            </a:r>
          </a:p>
          <a:p>
            <a:pPr>
              <a:lnSpc>
                <a:spcPct val="90000"/>
              </a:lnSpc>
            </a:pPr>
            <a:endParaRPr lang="en-US" sz="2400"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5749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345143"/>
            <a:ext cx="8229599" cy="2567868"/>
          </a:xfrm>
        </p:spPr>
        <p:txBody>
          <a:bodyPr>
            <a:normAutofit/>
          </a:bodyPr>
          <a:lstStyle/>
          <a:p>
            <a:pPr eaLnBrk="1" hangingPunct="1"/>
            <a:r>
              <a:rPr lang="en-US" b="1" dirty="0" smtClean="0">
                <a:latin typeface="Arial"/>
                <a:ea typeface="ＭＳ Ｐゴシック" charset="0"/>
                <a:cs typeface="Arial"/>
              </a:rPr>
              <a:t>Human Subject</a:t>
            </a:r>
            <a:br>
              <a:rPr lang="en-US" b="1" dirty="0" smtClean="0">
                <a:latin typeface="Arial"/>
                <a:ea typeface="ＭＳ Ｐゴシック" charset="0"/>
                <a:cs typeface="Arial"/>
              </a:rPr>
            </a:br>
            <a:r>
              <a:rPr lang="en-US" sz="3800" b="1" dirty="0" smtClean="0">
                <a:latin typeface="Arial"/>
                <a:ea typeface="ＭＳ Ｐゴシック" charset="0"/>
                <a:cs typeface="Arial"/>
              </a:rPr>
              <a:t/>
            </a:r>
            <a:br>
              <a:rPr lang="en-US" sz="3800" b="1" dirty="0" smtClean="0">
                <a:latin typeface="Arial"/>
                <a:ea typeface="ＭＳ Ｐゴシック" charset="0"/>
                <a:cs typeface="Arial"/>
              </a:rPr>
            </a:br>
            <a:r>
              <a:rPr lang="en-US" sz="3600" b="1" dirty="0" smtClean="0">
                <a:solidFill>
                  <a:srgbClr val="292934"/>
                </a:solidFill>
                <a:latin typeface="Arial"/>
                <a:ea typeface="ＭＳ Ｐゴシック" charset="0"/>
                <a:cs typeface="Arial"/>
              </a:rPr>
              <a:t>Definition:</a:t>
            </a:r>
            <a:endParaRPr lang="en-US" sz="3600" dirty="0">
              <a:solidFill>
                <a:srgbClr val="292934"/>
              </a:solidFill>
              <a:latin typeface="Arial"/>
              <a:ea typeface="ＭＳ Ｐゴシック" charset="0"/>
              <a:cs typeface="Arial"/>
            </a:endParaRPr>
          </a:p>
        </p:txBody>
      </p:sp>
      <p:sp>
        <p:nvSpPr>
          <p:cNvPr id="21506" name="Rectangle 3"/>
          <p:cNvSpPr>
            <a:spLocks noGrp="1" noChangeArrowheads="1"/>
          </p:cNvSpPr>
          <p:nvPr>
            <p:ph type="body" idx="1"/>
          </p:nvPr>
        </p:nvSpPr>
        <p:spPr>
          <a:xfrm>
            <a:off x="457199" y="2761146"/>
            <a:ext cx="8391721" cy="3715853"/>
          </a:xfrm>
        </p:spPr>
        <p:txBody>
          <a:bodyPr>
            <a:normAutofit/>
          </a:bodyPr>
          <a:lstStyle/>
          <a:p>
            <a:pPr eaLnBrk="1" hangingPunct="1"/>
            <a:r>
              <a:rPr lang="en-US" sz="3200" dirty="0">
                <a:latin typeface="Arial"/>
                <a:ea typeface="ＭＳ Ｐゴシック" charset="0"/>
                <a:cs typeface="Arial"/>
              </a:rPr>
              <a:t>A </a:t>
            </a:r>
            <a:r>
              <a:rPr lang="ja-JP" altLang="en-US" sz="3200" dirty="0">
                <a:latin typeface="Arial"/>
                <a:ea typeface="ＭＳ Ｐゴシック" charset="0"/>
                <a:cs typeface="Arial"/>
              </a:rPr>
              <a:t>“</a:t>
            </a:r>
            <a:r>
              <a:rPr lang="en-US" altLang="ja-JP" sz="3200" dirty="0">
                <a:latin typeface="Arial"/>
                <a:ea typeface="ＭＳ Ｐゴシック" charset="0"/>
                <a:cs typeface="Arial"/>
              </a:rPr>
              <a:t>living individual </a:t>
            </a:r>
            <a:r>
              <a:rPr lang="en-US" altLang="ja-JP" sz="3200" u="sng" dirty="0">
                <a:latin typeface="Arial"/>
                <a:ea typeface="ＭＳ Ｐゴシック" charset="0"/>
                <a:cs typeface="Arial"/>
              </a:rPr>
              <a:t>about whom</a:t>
            </a:r>
            <a:r>
              <a:rPr lang="en-US" altLang="ja-JP" sz="3200" dirty="0">
                <a:latin typeface="Arial"/>
                <a:ea typeface="ＭＳ Ｐゴシック" charset="0"/>
                <a:cs typeface="Arial"/>
              </a:rPr>
              <a:t> an investigator obtains (1) data through intervention or interaction with the individual, or (2) identifiable private information.</a:t>
            </a:r>
            <a:r>
              <a:rPr lang="ja-JP" altLang="en-US" sz="3200" dirty="0">
                <a:latin typeface="Arial"/>
                <a:ea typeface="ＭＳ Ｐゴシック" charset="0"/>
                <a:cs typeface="Arial"/>
              </a:rPr>
              <a:t>”</a:t>
            </a:r>
            <a:endParaRPr lang="en-US" sz="3200" dirty="0">
              <a:latin typeface="Arial"/>
              <a:ea typeface="ＭＳ Ｐゴシック" charset="0"/>
              <a:cs typeface="Arial"/>
            </a:endParaRPr>
          </a:p>
        </p:txBody>
      </p:sp>
    </p:spTree>
    <p:extLst>
      <p:ext uri="{BB962C8B-B14F-4D97-AF65-F5344CB8AC3E}">
        <p14:creationId xmlns:p14="http://schemas.microsoft.com/office/powerpoint/2010/main" val="34634600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3770"/>
            <a:ext cx="8153400" cy="990600"/>
          </a:xfrm>
        </p:spPr>
        <p:txBody>
          <a:bodyPr rtlCol="0">
            <a:noAutofit/>
          </a:bodyPr>
          <a:lstStyle/>
          <a:p>
            <a:pPr eaLnBrk="1" fontAlgn="auto" hangingPunct="1">
              <a:lnSpc>
                <a:spcPct val="80000"/>
              </a:lnSpc>
              <a:spcAft>
                <a:spcPts val="0"/>
              </a:spcAft>
              <a:defRPr/>
            </a:pPr>
            <a:r>
              <a:rPr lang="en-US" sz="3600" b="1" dirty="0" smtClean="0">
                <a:ea typeface="+mj-ea"/>
                <a:cs typeface="+mj-cs"/>
              </a:rPr>
              <a:t>What does IRB review after initial approval?</a:t>
            </a:r>
          </a:p>
        </p:txBody>
      </p:sp>
      <p:sp>
        <p:nvSpPr>
          <p:cNvPr id="3" name="Content Placeholder 2"/>
          <p:cNvSpPr>
            <a:spLocks noGrp="1"/>
          </p:cNvSpPr>
          <p:nvPr>
            <p:ph sz="quarter" idx="1"/>
          </p:nvPr>
        </p:nvSpPr>
        <p:spPr>
          <a:xfrm>
            <a:off x="402700" y="1352360"/>
            <a:ext cx="8363475" cy="5105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Continuing Review</a:t>
            </a:r>
          </a:p>
          <a:p>
            <a:pPr marL="708660" lvl="1" indent="-342900" eaLnBrk="1" fontAlgn="auto" hangingPunct="1">
              <a:spcAft>
                <a:spcPts val="0"/>
              </a:spcAft>
              <a:buFont typeface="Arial"/>
              <a:buChar char="•"/>
              <a:defRPr/>
            </a:pPr>
            <a:r>
              <a:rPr lang="en-US" sz="2400" dirty="0" smtClean="0">
                <a:ea typeface="+mn-ea"/>
              </a:rPr>
              <a:t>Regulations require a yearly continuing review of Full Board and Expedited Studies</a:t>
            </a:r>
          </a:p>
          <a:p>
            <a:pPr marL="708660" lvl="1" indent="-342900" eaLnBrk="1" fontAlgn="auto" hangingPunct="1">
              <a:spcAft>
                <a:spcPts val="0"/>
              </a:spcAft>
              <a:buFont typeface="Arial"/>
              <a:buChar char="•"/>
              <a:defRPr/>
            </a:pPr>
            <a:r>
              <a:rPr lang="en-US" sz="2400" dirty="0" smtClean="0">
                <a:ea typeface="+mn-ea"/>
              </a:rPr>
              <a:t>Submit to the IRB at least one month prior to expiration date</a:t>
            </a:r>
          </a:p>
          <a:p>
            <a:pPr marL="708660" lvl="1" indent="-342900" eaLnBrk="1" fontAlgn="auto" hangingPunct="1">
              <a:spcAft>
                <a:spcPts val="0"/>
              </a:spcAft>
              <a:buFont typeface="Arial"/>
              <a:buChar char="•"/>
              <a:defRPr/>
            </a:pPr>
            <a:r>
              <a:rPr lang="en-US" sz="2400" dirty="0" smtClean="0">
                <a:ea typeface="+mn-ea"/>
              </a:rPr>
              <a:t>Allows the IRB to continue to assess the risk/ benefit ratio </a:t>
            </a:r>
          </a:p>
          <a:p>
            <a:pPr marL="708660" lvl="1" indent="-342900" eaLnBrk="1" fontAlgn="auto" hangingPunct="1">
              <a:spcAft>
                <a:spcPts val="0"/>
              </a:spcAft>
              <a:buFont typeface="Arial"/>
              <a:buChar char="•"/>
              <a:defRPr/>
            </a:pPr>
            <a:r>
              <a:rPr lang="en-US" sz="2400" dirty="0" smtClean="0">
                <a:ea typeface="+mn-ea"/>
              </a:rPr>
              <a:t>Provides a current status of the study (enrolling subjects, enrollments closed, data analysis only, permanently closed, etc.)</a:t>
            </a:r>
          </a:p>
          <a:p>
            <a:pPr marL="708660" lvl="1" indent="-342900" eaLnBrk="1" fontAlgn="auto" hangingPunct="1">
              <a:spcAft>
                <a:spcPts val="0"/>
              </a:spcAft>
              <a:buFont typeface="Arial"/>
              <a:buChar char="•"/>
              <a:defRPr/>
            </a:pPr>
            <a:r>
              <a:rPr lang="en-US" sz="2400" dirty="0" smtClean="0">
                <a:ea typeface="+mn-ea"/>
              </a:rPr>
              <a:t>Demographic information and enrollment numbers</a:t>
            </a:r>
          </a:p>
          <a:p>
            <a:pPr marL="708660" lvl="1" indent="-342900" eaLnBrk="1" fontAlgn="auto" hangingPunct="1">
              <a:spcAft>
                <a:spcPts val="0"/>
              </a:spcAft>
              <a:buFont typeface="Arial"/>
              <a:buChar char="•"/>
              <a:defRPr/>
            </a:pPr>
            <a:r>
              <a:rPr lang="en-US" sz="2400" dirty="0" smtClean="0">
                <a:ea typeface="+mn-ea"/>
              </a:rPr>
              <a:t>Information regarding any problems or complications</a:t>
            </a:r>
          </a:p>
          <a:p>
            <a:pPr eaLnBrk="1" fontAlgn="auto" hangingPunct="1">
              <a:spcAft>
                <a:spcPts val="0"/>
              </a:spcAft>
              <a:buFont typeface="Arial"/>
              <a:buChar char="•"/>
              <a:defRPr/>
            </a:pPr>
            <a:r>
              <a:rPr lang="en-US" sz="2400" dirty="0" smtClean="0">
                <a:ea typeface="+mn-ea"/>
                <a:cs typeface="+mn-cs"/>
              </a:rPr>
              <a:t>Once all study activities are complete,  please submit a continuing review application to PERMANENTLY CLOSE your study </a:t>
            </a:r>
            <a:r>
              <a:rPr lang="en-US" sz="2400" i="1" dirty="0" smtClean="0">
                <a:ea typeface="+mn-ea"/>
                <a:cs typeface="+mn-cs"/>
              </a:rPr>
              <a:t>prior</a:t>
            </a:r>
            <a:r>
              <a:rPr lang="en-US" sz="2400" dirty="0" smtClean="0">
                <a:ea typeface="+mn-ea"/>
                <a:cs typeface="+mn-cs"/>
              </a:rPr>
              <a:t> to leaving MUSC.  </a:t>
            </a:r>
          </a:p>
          <a:p>
            <a:pPr marL="708660" lvl="1" indent="-342900" eaLnBrk="1" fontAlgn="auto" hangingPunct="1">
              <a:spcAft>
                <a:spcPts val="0"/>
              </a:spcAft>
              <a:buFont typeface="Arial"/>
              <a:buChar char="•"/>
              <a:defRPr/>
            </a:pPr>
            <a:endParaRPr lang="en-US" sz="2000" dirty="0" smtClean="0">
              <a:effectLst>
                <a:outerShdw blurRad="38100" dist="38100" dir="2700000" algn="tl">
                  <a:srgbClr val="000000">
                    <a:alpha val="43137"/>
                  </a:srgbClr>
                </a:outerShdw>
              </a:effectLst>
              <a:ea typeface="+mn-ea"/>
            </a:endParaRPr>
          </a:p>
          <a:p>
            <a:pPr marL="640080" lvl="1" indent="-274320" eaLnBrk="1" fontAlgn="auto" hangingPunct="1">
              <a:spcAft>
                <a:spcPts val="0"/>
              </a:spcAft>
              <a:buFont typeface="Arial" pitchFamily="34" charset="0"/>
              <a:buChar char="–"/>
              <a:defRPr/>
            </a:pPr>
            <a:endParaRPr lang="en-US" sz="1600" dirty="0" smtClean="0">
              <a:effectLst>
                <a:outerShdw blurRad="38100" dist="38100" dir="2700000" algn="tl">
                  <a:srgbClr val="000000">
                    <a:alpha val="43137"/>
                  </a:srgbClr>
                </a:outerShdw>
              </a:effectLst>
              <a:ea typeface="+mn-ea"/>
            </a:endParaRPr>
          </a:p>
          <a:p>
            <a:pPr marL="320040" indent="-320040" eaLnBrk="1" fontAlgn="auto" hangingPunct="1">
              <a:spcAft>
                <a:spcPts val="0"/>
              </a:spcAft>
              <a:buFont typeface="Arial" pitchFamily="34" charset="0"/>
              <a:buChar char="•"/>
              <a:defRPr/>
            </a:pPr>
            <a:endParaRPr lang="en-US" sz="2000" dirty="0" smtClean="0">
              <a:effectLst>
                <a:outerShdw blurRad="38100" dist="38100" dir="2700000" algn="tl">
                  <a:srgbClr val="000000">
                    <a:alpha val="43137"/>
                  </a:srgbClr>
                </a:outerShdw>
              </a:effectLst>
              <a:ea typeface="+mn-ea"/>
              <a:cs typeface="+mn-cs"/>
            </a:endParaRPr>
          </a:p>
          <a:p>
            <a:pPr marL="320040" indent="-320040" eaLnBrk="1" fontAlgn="auto" hangingPunct="1">
              <a:spcAft>
                <a:spcPts val="0"/>
              </a:spcAft>
              <a:buFont typeface="Arial" pitchFamily="34" charset="0"/>
              <a:buChar char="•"/>
              <a:defRPr/>
            </a:pPr>
            <a:endParaRPr lang="en-US" dirty="0" smtClean="0">
              <a:ea typeface="+mn-ea"/>
              <a:cs typeface="+mn-cs"/>
            </a:endParaRPr>
          </a:p>
        </p:txBody>
      </p:sp>
    </p:spTree>
    <p:extLst>
      <p:ext uri="{BB962C8B-B14F-4D97-AF65-F5344CB8AC3E}">
        <p14:creationId xmlns:p14="http://schemas.microsoft.com/office/powerpoint/2010/main" val="19360764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322790"/>
            <a:ext cx="8153400" cy="1066800"/>
          </a:xfrm>
        </p:spPr>
        <p:txBody>
          <a:bodyPr rtlCol="0">
            <a:normAutofit/>
          </a:bodyPr>
          <a:lstStyle/>
          <a:p>
            <a:pPr eaLnBrk="1" fontAlgn="auto" hangingPunct="1">
              <a:spcAft>
                <a:spcPts val="0"/>
              </a:spcAft>
              <a:defRPr/>
            </a:pPr>
            <a:r>
              <a:rPr lang="en-US" b="1" dirty="0" smtClean="0">
                <a:ea typeface="+mj-ea"/>
                <a:cs typeface="+mj-cs"/>
              </a:rPr>
              <a:t>Responsibilities of Investigator</a:t>
            </a:r>
            <a:endParaRPr lang="en-US" dirty="0" smtClean="0">
              <a:ea typeface="+mj-ea"/>
              <a:cs typeface="+mj-cs"/>
            </a:endParaRPr>
          </a:p>
        </p:txBody>
      </p:sp>
      <p:sp>
        <p:nvSpPr>
          <p:cNvPr id="10243" name="Rectangle 3"/>
          <p:cNvSpPr>
            <a:spLocks noGrp="1" noChangeArrowheads="1"/>
          </p:cNvSpPr>
          <p:nvPr>
            <p:ph sz="quarter" idx="1"/>
          </p:nvPr>
        </p:nvSpPr>
        <p:spPr>
          <a:xfrm>
            <a:off x="294281" y="1398830"/>
            <a:ext cx="8471894" cy="5257800"/>
          </a:xfrm>
        </p:spPr>
        <p:txBody>
          <a:bodyPr>
            <a:normAutofit fontScale="77500" lnSpcReduction="20000"/>
          </a:bodyPr>
          <a:lstStyle/>
          <a:p>
            <a:pPr eaLnBrk="1" fontAlgn="auto" hangingPunct="1">
              <a:lnSpc>
                <a:spcPct val="120000"/>
              </a:lnSpc>
              <a:spcAft>
                <a:spcPts val="0"/>
              </a:spcAft>
              <a:buFont typeface="Arial"/>
              <a:buChar char="•"/>
              <a:defRPr/>
            </a:pPr>
            <a:r>
              <a:rPr lang="en-US" sz="3600" dirty="0" smtClean="0">
                <a:ea typeface="+mn-ea"/>
                <a:cs typeface="+mn-cs"/>
              </a:rPr>
              <a:t>Obtain </a:t>
            </a:r>
            <a:r>
              <a:rPr lang="en-US" sz="3600" dirty="0">
                <a:ea typeface="+mn-ea"/>
                <a:cs typeface="+mn-cs"/>
              </a:rPr>
              <a:t>prospective IRB </a:t>
            </a:r>
            <a:r>
              <a:rPr lang="en-US" sz="3600" dirty="0" smtClean="0">
                <a:ea typeface="+mn-ea"/>
                <a:cs typeface="+mn-cs"/>
              </a:rPr>
              <a:t>approval</a:t>
            </a:r>
          </a:p>
          <a:p>
            <a:pPr eaLnBrk="1" fontAlgn="auto" hangingPunct="1">
              <a:lnSpc>
                <a:spcPct val="120000"/>
              </a:lnSpc>
              <a:spcAft>
                <a:spcPts val="0"/>
              </a:spcAft>
              <a:buFont typeface="Arial"/>
              <a:buChar char="•"/>
              <a:defRPr/>
            </a:pPr>
            <a:r>
              <a:rPr lang="en-US" sz="3600" dirty="0" smtClean="0"/>
              <a:t>Conduct study as it is approved</a:t>
            </a:r>
            <a:endParaRPr lang="en-US" sz="3600" dirty="0">
              <a:ea typeface="+mn-ea"/>
              <a:cs typeface="+mn-cs"/>
            </a:endParaRPr>
          </a:p>
          <a:p>
            <a:pPr eaLnBrk="1" fontAlgn="auto" hangingPunct="1">
              <a:lnSpc>
                <a:spcPct val="120000"/>
              </a:lnSpc>
              <a:spcAft>
                <a:spcPts val="0"/>
              </a:spcAft>
              <a:buFont typeface="Arial"/>
              <a:buChar char="•"/>
              <a:defRPr/>
            </a:pPr>
            <a:r>
              <a:rPr lang="en-US" sz="3500" dirty="0" smtClean="0">
                <a:ea typeface="+mn-ea"/>
                <a:cs typeface="+mn-cs"/>
              </a:rPr>
              <a:t>Maintain </a:t>
            </a:r>
            <a:r>
              <a:rPr lang="en-US" sz="3500" dirty="0">
                <a:ea typeface="+mn-ea"/>
                <a:cs typeface="+mn-cs"/>
              </a:rPr>
              <a:t>Documentation &amp; Study Records</a:t>
            </a:r>
          </a:p>
          <a:p>
            <a:pPr marL="822960" lvl="1" indent="-457200" eaLnBrk="1" fontAlgn="auto" hangingPunct="1">
              <a:lnSpc>
                <a:spcPct val="120000"/>
              </a:lnSpc>
              <a:spcAft>
                <a:spcPts val="0"/>
              </a:spcAft>
              <a:buFont typeface="Arial"/>
              <a:buChar char="•"/>
              <a:defRPr/>
            </a:pPr>
            <a:r>
              <a:rPr lang="en-US" sz="3000" dirty="0">
                <a:ea typeface="+mn-ea"/>
              </a:rPr>
              <a:t>Original IRB application &amp; all IRB communications</a:t>
            </a:r>
          </a:p>
          <a:p>
            <a:pPr marL="822960" lvl="1" indent="-457200" eaLnBrk="1" fontAlgn="auto" hangingPunct="1">
              <a:lnSpc>
                <a:spcPct val="120000"/>
              </a:lnSpc>
              <a:spcAft>
                <a:spcPts val="0"/>
              </a:spcAft>
              <a:buFont typeface="Arial"/>
              <a:buChar char="•"/>
              <a:defRPr/>
            </a:pPr>
            <a:r>
              <a:rPr lang="en-US" sz="3000" dirty="0" smtClean="0">
                <a:ea typeface="+mn-ea"/>
              </a:rPr>
              <a:t>Regulatory binder</a:t>
            </a:r>
          </a:p>
          <a:p>
            <a:pPr marL="822960" lvl="1" indent="-457200" eaLnBrk="1" fontAlgn="auto" hangingPunct="1">
              <a:lnSpc>
                <a:spcPct val="120000"/>
              </a:lnSpc>
              <a:spcAft>
                <a:spcPts val="0"/>
              </a:spcAft>
              <a:buFont typeface="Arial"/>
              <a:buChar char="•"/>
              <a:defRPr/>
            </a:pPr>
            <a:r>
              <a:rPr lang="en-US" sz="3000" dirty="0" smtClean="0"/>
              <a:t>Document informed consent process</a:t>
            </a:r>
            <a:endParaRPr lang="en-US" sz="3000" dirty="0">
              <a:ea typeface="+mn-ea"/>
            </a:endParaRPr>
          </a:p>
          <a:p>
            <a:pPr eaLnBrk="1" fontAlgn="auto" hangingPunct="1">
              <a:lnSpc>
                <a:spcPct val="120000"/>
              </a:lnSpc>
              <a:spcAft>
                <a:spcPts val="0"/>
              </a:spcAft>
              <a:buFont typeface="Arial"/>
              <a:buChar char="•"/>
              <a:defRPr/>
            </a:pPr>
            <a:r>
              <a:rPr lang="en-US" sz="3500" dirty="0">
                <a:ea typeface="+mn-ea"/>
                <a:cs typeface="+mn-cs"/>
              </a:rPr>
              <a:t>Submitting amendments, continuing reviews, protocol deviations, adverse events </a:t>
            </a:r>
          </a:p>
          <a:p>
            <a:pPr marL="822960" lvl="1" indent="-457200" eaLnBrk="1" fontAlgn="auto" hangingPunct="1">
              <a:lnSpc>
                <a:spcPct val="120000"/>
              </a:lnSpc>
              <a:spcAft>
                <a:spcPts val="0"/>
              </a:spcAft>
              <a:buFont typeface="Arial"/>
              <a:buChar char="•"/>
              <a:defRPr/>
            </a:pPr>
            <a:r>
              <a:rPr lang="en-US" sz="3200" dirty="0" smtClean="0">
                <a:ea typeface="+mn-ea"/>
              </a:rPr>
              <a:t>Investigator </a:t>
            </a:r>
            <a:r>
              <a:rPr lang="en-US" sz="3200" dirty="0">
                <a:ea typeface="+mn-ea"/>
              </a:rPr>
              <a:t>can be held liable if willfully violates scope of research or does not obtain prospective IRB approval</a:t>
            </a:r>
          </a:p>
          <a:p>
            <a:pPr eaLnBrk="1" fontAlgn="auto" hangingPunct="1">
              <a:lnSpc>
                <a:spcPct val="120000"/>
              </a:lnSpc>
              <a:spcAft>
                <a:spcPts val="0"/>
              </a:spcAft>
              <a:buFont typeface="Arial"/>
              <a:buChar char="•"/>
              <a:defRPr/>
            </a:pPr>
            <a:endParaRPr lang="en-US" sz="3800" b="1" dirty="0">
              <a:latin typeface="Calibri" charset="0"/>
              <a:ea typeface="+mn-ea"/>
              <a:cs typeface="+mn-cs"/>
            </a:endParaRPr>
          </a:p>
        </p:txBody>
      </p:sp>
    </p:spTree>
    <p:extLst>
      <p:ext uri="{BB962C8B-B14F-4D97-AF65-F5344CB8AC3E}">
        <p14:creationId xmlns:p14="http://schemas.microsoft.com/office/powerpoint/2010/main" val="367838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9378"/>
            <a:ext cx="8229600" cy="775674"/>
          </a:xfrm>
        </p:spPr>
        <p:txBody>
          <a:bodyPr rtlCol="0">
            <a:normAutofit fontScale="90000"/>
          </a:bodyPr>
          <a:lstStyle/>
          <a:p>
            <a:pPr eaLnBrk="1" fontAlgn="auto" hangingPunct="1">
              <a:spcAft>
                <a:spcPts val="0"/>
              </a:spcAft>
              <a:defRPr/>
            </a:pPr>
            <a:r>
              <a:rPr lang="en-US" sz="4400" b="1" dirty="0">
                <a:ea typeface="+mj-ea"/>
                <a:cs typeface="+mj-cs"/>
              </a:rPr>
              <a:t>Common Issues and </a:t>
            </a:r>
            <a:r>
              <a:rPr lang="en-US" sz="4400" b="1" dirty="0" smtClean="0">
                <a:ea typeface="+mj-ea"/>
                <a:cs typeface="+mj-cs"/>
              </a:rPr>
              <a:t>Solutions</a:t>
            </a:r>
            <a:r>
              <a:rPr lang="en-US" sz="4000" dirty="0">
                <a:ea typeface="+mj-ea"/>
                <a:cs typeface="+mj-cs"/>
              </a:rPr>
              <a:t/>
            </a:r>
            <a:br>
              <a:rPr lang="en-US" sz="4000" dirty="0">
                <a:ea typeface="+mj-ea"/>
                <a:cs typeface="+mj-cs"/>
              </a:rPr>
            </a:br>
            <a:endParaRPr lang="en-US" dirty="0">
              <a:ea typeface="+mj-ea"/>
              <a:cs typeface="+mj-cs"/>
            </a:endParaRPr>
          </a:p>
        </p:txBody>
      </p:sp>
      <p:sp>
        <p:nvSpPr>
          <p:cNvPr id="52226" name="Content Placeholder 1"/>
          <p:cNvSpPr>
            <a:spLocks noGrp="1"/>
          </p:cNvSpPr>
          <p:nvPr>
            <p:ph sz="quarter" idx="1"/>
          </p:nvPr>
        </p:nvSpPr>
        <p:spPr>
          <a:xfrm>
            <a:off x="152400" y="1321380"/>
            <a:ext cx="8839200" cy="5410200"/>
          </a:xfrm>
        </p:spPr>
        <p:txBody>
          <a:bodyPr>
            <a:normAutofit/>
          </a:bodyPr>
          <a:lstStyle/>
          <a:p>
            <a:pPr marL="0" indent="0" algn="ctr" eaLnBrk="1" hangingPunct="1">
              <a:buNone/>
            </a:pPr>
            <a:r>
              <a:rPr lang="en-US" sz="2800" b="1" dirty="0" err="1" smtClean="0">
                <a:solidFill>
                  <a:srgbClr val="3366FF"/>
                </a:solidFill>
                <a:latin typeface="Arial"/>
                <a:ea typeface="ＭＳ Ｐゴシック" charset="0"/>
                <a:cs typeface="Arial"/>
              </a:rPr>
              <a:t>eIRB</a:t>
            </a:r>
            <a:r>
              <a:rPr lang="en-US" sz="2800" b="1" dirty="0" smtClean="0">
                <a:solidFill>
                  <a:srgbClr val="3366FF"/>
                </a:solidFill>
                <a:latin typeface="Arial"/>
                <a:ea typeface="ＭＳ Ｐゴシック" charset="0"/>
                <a:cs typeface="Arial"/>
              </a:rPr>
              <a:t> Application</a:t>
            </a:r>
          </a:p>
          <a:p>
            <a:pPr eaLnBrk="1" hangingPunct="1">
              <a:buFont typeface="Arial"/>
              <a:buChar char="•"/>
            </a:pPr>
            <a:r>
              <a:rPr lang="en-US" sz="2800" dirty="0" smtClean="0">
                <a:latin typeface="Arial"/>
                <a:ea typeface="ＭＳ Ｐゴシック" charset="0"/>
                <a:cs typeface="Arial"/>
              </a:rPr>
              <a:t>Issue </a:t>
            </a:r>
            <a:r>
              <a:rPr lang="en-US" sz="2800" dirty="0">
                <a:latin typeface="Arial"/>
                <a:ea typeface="ＭＳ Ｐゴシック" charset="0"/>
                <a:cs typeface="Arial"/>
              </a:rPr>
              <a:t>1: Budget missing</a:t>
            </a:r>
          </a:p>
          <a:p>
            <a:pPr lvl="1" eaLnBrk="1" hangingPunct="1">
              <a:buFont typeface="Arial"/>
              <a:buChar char="•"/>
            </a:pPr>
            <a:r>
              <a:rPr lang="en-US" sz="2100" b="1" dirty="0">
                <a:latin typeface="Arial"/>
                <a:ea typeface="ＭＳ Ｐゴシック" charset="0"/>
                <a:cs typeface="Arial"/>
              </a:rPr>
              <a:t>Solution: </a:t>
            </a:r>
            <a:r>
              <a:rPr lang="en-US" sz="2100" dirty="0">
                <a:latin typeface="Arial"/>
                <a:ea typeface="ＭＳ Ｐゴシック" charset="0"/>
                <a:cs typeface="Arial"/>
              </a:rPr>
              <a:t>All MUSC expedited and full board studies require a budget be submitted, regardless of the </a:t>
            </a:r>
            <a:r>
              <a:rPr lang="en-US" sz="2100" dirty="0" smtClean="0">
                <a:latin typeface="Arial"/>
                <a:ea typeface="ＭＳ Ｐゴシック" charset="0"/>
                <a:cs typeface="Arial"/>
              </a:rPr>
              <a:t>funding.</a:t>
            </a:r>
          </a:p>
          <a:p>
            <a:pPr lvl="1" eaLnBrk="1" hangingPunct="1">
              <a:buFont typeface="Arial"/>
              <a:buChar char="•"/>
            </a:pPr>
            <a:endParaRPr lang="en-US" sz="1000" dirty="0">
              <a:latin typeface="Arial"/>
              <a:ea typeface="ＭＳ Ｐゴシック" charset="0"/>
              <a:cs typeface="Arial"/>
            </a:endParaRPr>
          </a:p>
          <a:p>
            <a:pPr>
              <a:buFont typeface="Arial"/>
              <a:buChar char="•"/>
            </a:pPr>
            <a:r>
              <a:rPr lang="en-US" sz="2800" dirty="0" smtClean="0">
                <a:latin typeface="Arial"/>
                <a:ea typeface="ＭＳ Ｐゴシック" charset="0"/>
                <a:cs typeface="Arial"/>
              </a:rPr>
              <a:t>Issue 2</a:t>
            </a:r>
            <a:r>
              <a:rPr lang="en-US" dirty="0">
                <a:ea typeface="ＭＳ Ｐゴシック" charset="0"/>
                <a:cs typeface="Arial"/>
              </a:rPr>
              <a:t>: Lack of consistency throughout documents </a:t>
            </a:r>
          </a:p>
          <a:p>
            <a:pPr lvl="1">
              <a:buFont typeface="Arial"/>
              <a:buChar char="•"/>
            </a:pPr>
            <a:r>
              <a:rPr lang="en-US" sz="2100" b="1" dirty="0">
                <a:ea typeface="ＭＳ Ｐゴシック" charset="0"/>
                <a:cs typeface="Arial"/>
              </a:rPr>
              <a:t>Solution:</a:t>
            </a:r>
            <a:r>
              <a:rPr lang="en-US" sz="2100" dirty="0">
                <a:ea typeface="ＭＳ Ｐゴシック" charset="0"/>
                <a:cs typeface="Arial"/>
              </a:rPr>
              <a:t> Consistency is key across all forms and the application. If a request is made to change a document, the change needs to be made throughout all the documents.  </a:t>
            </a:r>
          </a:p>
          <a:p>
            <a:pPr eaLnBrk="1" hangingPunct="1">
              <a:buFont typeface="Arial"/>
              <a:buChar char="•"/>
            </a:pPr>
            <a:endParaRPr lang="en-US" sz="1000" dirty="0" smtClean="0">
              <a:latin typeface="Arial"/>
              <a:ea typeface="ＭＳ Ｐゴシック" charset="0"/>
              <a:cs typeface="Arial"/>
            </a:endParaRPr>
          </a:p>
          <a:p>
            <a:pPr>
              <a:buFont typeface="Arial"/>
              <a:buChar char="•"/>
              <a:defRPr/>
            </a:pPr>
            <a:r>
              <a:rPr lang="en-US" dirty="0" smtClean="0">
                <a:latin typeface="Arial"/>
                <a:ea typeface="ＭＳ Ｐゴシック" charset="0"/>
                <a:cs typeface="Arial"/>
              </a:rPr>
              <a:t>Issue 3: </a:t>
            </a:r>
            <a:r>
              <a:rPr lang="en-US" dirty="0" smtClean="0"/>
              <a:t>Incomplete</a:t>
            </a:r>
            <a:r>
              <a:rPr lang="en-US" dirty="0"/>
              <a:t>/ incorrect attachments</a:t>
            </a:r>
          </a:p>
          <a:p>
            <a:pPr marL="708660" lvl="1" indent="-342900">
              <a:buFont typeface="Arial"/>
              <a:buChar char="•"/>
              <a:defRPr/>
            </a:pPr>
            <a:r>
              <a:rPr lang="en-US" sz="2000" b="1" dirty="0"/>
              <a:t>Solution: </a:t>
            </a:r>
            <a:r>
              <a:rPr lang="en-US" sz="2000" dirty="0"/>
              <a:t>Use templates available on the IRB website for Protocol, informed consent, and HIPAA</a:t>
            </a:r>
          </a:p>
          <a:p>
            <a:pPr eaLnBrk="1" hangingPunct="1">
              <a:buFont typeface="Arial"/>
              <a:buChar char="•"/>
            </a:pPr>
            <a:endParaRPr lang="en-US" sz="1600" dirty="0">
              <a:latin typeface="Tw Cen MT" charset="0"/>
              <a:ea typeface="ＭＳ Ｐゴシック" charset="0"/>
            </a:endParaRPr>
          </a:p>
        </p:txBody>
      </p:sp>
    </p:spTree>
    <p:extLst>
      <p:ext uri="{BB962C8B-B14F-4D97-AF65-F5344CB8AC3E}">
        <p14:creationId xmlns:p14="http://schemas.microsoft.com/office/powerpoint/2010/main" val="20544806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46304" y="415730"/>
            <a:ext cx="8153400" cy="990600"/>
          </a:xfrm>
        </p:spPr>
        <p:txBody>
          <a:bodyPr>
            <a:normAutofit fontScale="90000"/>
          </a:bodyPr>
          <a:lstStyle/>
          <a:p>
            <a:pPr eaLnBrk="1" fontAlgn="auto" hangingPunct="1">
              <a:spcAft>
                <a:spcPts val="0"/>
              </a:spcAft>
              <a:defRPr/>
            </a:pPr>
            <a:r>
              <a:rPr lang="en-US" sz="4400" b="1" dirty="0">
                <a:ea typeface="+mj-ea"/>
                <a:cs typeface="+mj-cs"/>
              </a:rPr>
              <a:t>Common Issues and Solutions</a:t>
            </a:r>
            <a:r>
              <a:rPr lang="en-US" b="1" dirty="0">
                <a:ea typeface="+mj-ea"/>
                <a:cs typeface="+mj-cs"/>
              </a:rPr>
              <a:t/>
            </a:r>
            <a:br>
              <a:rPr lang="en-US" b="1" dirty="0">
                <a:ea typeface="+mj-ea"/>
                <a:cs typeface="+mj-cs"/>
              </a:rPr>
            </a:br>
            <a:endParaRPr lang="en-US" sz="2900" b="1" dirty="0">
              <a:ea typeface="+mj-ea"/>
              <a:cs typeface="+mj-cs"/>
            </a:endParaRPr>
          </a:p>
        </p:txBody>
      </p:sp>
      <p:sp>
        <p:nvSpPr>
          <p:cNvPr id="3" name="Content Placeholder 2"/>
          <p:cNvSpPr>
            <a:spLocks noGrp="1"/>
          </p:cNvSpPr>
          <p:nvPr>
            <p:ph sz="quarter" idx="1"/>
          </p:nvPr>
        </p:nvSpPr>
        <p:spPr>
          <a:xfrm>
            <a:off x="609600" y="967610"/>
            <a:ext cx="8153400" cy="5334000"/>
          </a:xfrm>
        </p:spPr>
        <p:txBody>
          <a:bodyPr rtlCol="0">
            <a:noAutofit/>
          </a:bodyPr>
          <a:lstStyle/>
          <a:p>
            <a:pPr marL="0" indent="0" algn="ctr" eaLnBrk="1" fontAlgn="auto" hangingPunct="1">
              <a:spcAft>
                <a:spcPts val="0"/>
              </a:spcAft>
              <a:buNone/>
              <a:defRPr/>
            </a:pPr>
            <a:endParaRPr lang="en-US" sz="1000" b="1" dirty="0" smtClean="0">
              <a:solidFill>
                <a:srgbClr val="3366FF"/>
              </a:solidFill>
              <a:ea typeface="+mn-ea"/>
              <a:cs typeface="+mn-cs"/>
            </a:endParaRPr>
          </a:p>
          <a:p>
            <a:pPr marL="0" indent="0" algn="ctr" eaLnBrk="1" fontAlgn="auto" hangingPunct="1">
              <a:spcAft>
                <a:spcPts val="0"/>
              </a:spcAft>
              <a:buNone/>
              <a:defRPr/>
            </a:pPr>
            <a:r>
              <a:rPr lang="en-US" sz="2800" b="1" dirty="0" err="1" smtClean="0">
                <a:solidFill>
                  <a:srgbClr val="3366FF"/>
                </a:solidFill>
                <a:ea typeface="+mn-ea"/>
                <a:cs typeface="+mn-cs"/>
              </a:rPr>
              <a:t>eIRB</a:t>
            </a:r>
            <a:r>
              <a:rPr lang="en-US" sz="2800" b="1" dirty="0" smtClean="0">
                <a:solidFill>
                  <a:srgbClr val="3366FF"/>
                </a:solidFill>
                <a:ea typeface="+mn-ea"/>
                <a:cs typeface="+mn-cs"/>
              </a:rPr>
              <a:t> Application</a:t>
            </a:r>
          </a:p>
          <a:p>
            <a:pPr marL="0" indent="0" algn="ctr" eaLnBrk="1" fontAlgn="auto" hangingPunct="1">
              <a:spcAft>
                <a:spcPts val="0"/>
              </a:spcAft>
              <a:buNone/>
              <a:defRPr/>
            </a:pPr>
            <a:endParaRPr lang="en-US" sz="1200" b="1" dirty="0" smtClean="0">
              <a:solidFill>
                <a:srgbClr val="6279AD"/>
              </a:solidFill>
              <a:ea typeface="+mn-ea"/>
              <a:cs typeface="+mn-cs"/>
            </a:endParaRPr>
          </a:p>
          <a:p>
            <a:pPr>
              <a:buFont typeface="Arial"/>
              <a:buChar char="•"/>
              <a:defRPr/>
            </a:pPr>
            <a:r>
              <a:rPr lang="en-US" sz="2800" dirty="0" smtClean="0">
                <a:ea typeface="+mn-ea"/>
                <a:cs typeface="+mn-cs"/>
              </a:rPr>
              <a:t>Issue </a:t>
            </a:r>
            <a:r>
              <a:rPr lang="en-US" dirty="0"/>
              <a:t>4</a:t>
            </a:r>
            <a:r>
              <a:rPr lang="en-US" sz="2800" dirty="0" smtClean="0">
                <a:ea typeface="+mn-ea"/>
                <a:cs typeface="+mn-cs"/>
              </a:rPr>
              <a:t>: </a:t>
            </a:r>
            <a:r>
              <a:rPr lang="en-US" dirty="0" smtClean="0"/>
              <a:t>Questions in </a:t>
            </a:r>
            <a:r>
              <a:rPr lang="en-US" dirty="0" err="1" smtClean="0"/>
              <a:t>eIRB</a:t>
            </a:r>
            <a:r>
              <a:rPr lang="en-US" dirty="0" smtClean="0"/>
              <a:t> not answered</a:t>
            </a:r>
            <a:endParaRPr lang="en-US" dirty="0"/>
          </a:p>
          <a:p>
            <a:pPr marL="708660" lvl="1" indent="-342900">
              <a:buFont typeface="Arial"/>
              <a:buChar char="•"/>
              <a:defRPr/>
            </a:pPr>
            <a:r>
              <a:rPr lang="en-US" sz="2000" b="1" dirty="0"/>
              <a:t>Solution: </a:t>
            </a:r>
            <a:r>
              <a:rPr lang="en-US" sz="2000" dirty="0" smtClean="0"/>
              <a:t>Read questions carefully and only answer what is asked.  Do not cut and paste the same thing for every question</a:t>
            </a:r>
          </a:p>
          <a:p>
            <a:pPr marL="708660" lvl="1" indent="-342900">
              <a:buFont typeface="Arial"/>
              <a:buChar char="•"/>
              <a:defRPr/>
            </a:pPr>
            <a:endParaRPr lang="en-US" sz="2000" dirty="0"/>
          </a:p>
          <a:p>
            <a:pPr>
              <a:buFont typeface="Arial"/>
              <a:buChar char="•"/>
              <a:defRPr/>
            </a:pPr>
            <a:r>
              <a:rPr lang="en-US" sz="2800" dirty="0" smtClean="0">
                <a:ea typeface="+mn-ea"/>
                <a:cs typeface="+mn-cs"/>
              </a:rPr>
              <a:t>Issue 5</a:t>
            </a:r>
            <a:r>
              <a:rPr lang="en-US" dirty="0" smtClean="0"/>
              <a:t>:  Irrelevant information given without answering the question</a:t>
            </a:r>
            <a:endParaRPr lang="en-US" dirty="0"/>
          </a:p>
          <a:p>
            <a:pPr marL="708660" lvl="1" indent="-342900">
              <a:buFont typeface="Arial"/>
              <a:buChar char="•"/>
              <a:defRPr/>
            </a:pPr>
            <a:r>
              <a:rPr lang="en-US" sz="2000" b="1" dirty="0"/>
              <a:t>Solution: </a:t>
            </a:r>
            <a:r>
              <a:rPr lang="en-US" sz="2000" dirty="0" smtClean="0"/>
              <a:t>Only answer the question being asked.  Do not cut and paste from the protocol</a:t>
            </a:r>
            <a:endParaRPr lang="en-US" sz="2000" dirty="0"/>
          </a:p>
          <a:p>
            <a:pPr eaLnBrk="1" fontAlgn="auto" hangingPunct="1">
              <a:spcAft>
                <a:spcPts val="0"/>
              </a:spcAft>
              <a:buFont typeface="Arial"/>
              <a:buChar char="•"/>
              <a:defRPr/>
            </a:pPr>
            <a:endParaRPr lang="en-US" sz="1600" dirty="0" smtClean="0">
              <a:ea typeface="+mn-ea"/>
            </a:endParaRPr>
          </a:p>
          <a:p>
            <a:pPr marL="457200" lvl="1" indent="0" eaLnBrk="1" fontAlgn="auto" hangingPunct="1">
              <a:spcAft>
                <a:spcPts val="0"/>
              </a:spcAft>
              <a:buFont typeface="Arial" pitchFamily="34" charset="0"/>
              <a:buNone/>
              <a:defRPr/>
            </a:pPr>
            <a:endParaRPr lang="en-US" sz="1600" dirty="0" smtClean="0">
              <a:ea typeface="+mn-ea"/>
            </a:endParaRPr>
          </a:p>
          <a:p>
            <a:pPr marL="320040" indent="-320040" eaLnBrk="1" fontAlgn="auto" hangingPunct="1">
              <a:spcAft>
                <a:spcPts val="0"/>
              </a:spcAft>
              <a:buFont typeface="Arial" pitchFamily="34" charset="0"/>
              <a:buChar char="•"/>
              <a:defRPr/>
            </a:pPr>
            <a:endParaRPr lang="en-US" sz="3200" dirty="0" smtClean="0">
              <a:ea typeface="+mn-ea"/>
              <a:cs typeface="+mn-cs"/>
            </a:endParaRPr>
          </a:p>
        </p:txBody>
      </p:sp>
    </p:spTree>
    <p:extLst>
      <p:ext uri="{BB962C8B-B14F-4D97-AF65-F5344CB8AC3E}">
        <p14:creationId xmlns:p14="http://schemas.microsoft.com/office/powerpoint/2010/main" val="11284243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32894"/>
            <a:ext cx="8153400" cy="990600"/>
          </a:xfrm>
        </p:spPr>
        <p:txBody>
          <a:bodyPr>
            <a:normAutofit fontScale="90000"/>
          </a:bodyPr>
          <a:lstStyle/>
          <a:p>
            <a:pPr eaLnBrk="1" fontAlgn="auto" hangingPunct="1">
              <a:spcAft>
                <a:spcPts val="0"/>
              </a:spcAft>
              <a:defRPr/>
            </a:pPr>
            <a:r>
              <a:rPr lang="en-US" sz="4400" b="1" dirty="0">
                <a:ea typeface="+mj-ea"/>
                <a:cs typeface="+mj-cs"/>
              </a:rPr>
              <a:t>Common Issues and Solutions</a:t>
            </a:r>
            <a:r>
              <a:rPr lang="en-US" b="1" dirty="0">
                <a:ea typeface="+mj-ea"/>
                <a:cs typeface="+mj-cs"/>
              </a:rPr>
              <a:t/>
            </a:r>
            <a:br>
              <a:rPr lang="en-US" b="1" dirty="0">
                <a:ea typeface="+mj-ea"/>
                <a:cs typeface="+mj-cs"/>
              </a:rPr>
            </a:br>
            <a:endParaRPr lang="en-US" sz="2900" b="1" dirty="0">
              <a:ea typeface="+mj-ea"/>
              <a:cs typeface="+mj-cs"/>
            </a:endParaRPr>
          </a:p>
        </p:txBody>
      </p:sp>
      <p:sp>
        <p:nvSpPr>
          <p:cNvPr id="3" name="Content Placeholder 2"/>
          <p:cNvSpPr>
            <a:spLocks noGrp="1"/>
          </p:cNvSpPr>
          <p:nvPr>
            <p:ph sz="quarter" idx="1"/>
          </p:nvPr>
        </p:nvSpPr>
        <p:spPr>
          <a:xfrm>
            <a:off x="317512" y="880732"/>
            <a:ext cx="8368048" cy="5334000"/>
          </a:xfrm>
        </p:spPr>
        <p:txBody>
          <a:bodyPr rtlCol="0">
            <a:noAutofit/>
          </a:bodyPr>
          <a:lstStyle/>
          <a:p>
            <a:pPr marL="0" indent="0" algn="ctr" eaLnBrk="1" fontAlgn="auto" hangingPunct="1">
              <a:spcAft>
                <a:spcPts val="0"/>
              </a:spcAft>
              <a:buNone/>
              <a:defRPr/>
            </a:pPr>
            <a:r>
              <a:rPr lang="en-US" sz="2800" b="1" dirty="0" smtClean="0">
                <a:solidFill>
                  <a:srgbClr val="3366FF"/>
                </a:solidFill>
                <a:ea typeface="+mn-ea"/>
                <a:cs typeface="+mn-cs"/>
              </a:rPr>
              <a:t>Protocol</a:t>
            </a:r>
          </a:p>
          <a:p>
            <a:pPr>
              <a:buFont typeface="Arial"/>
              <a:buChar char="•"/>
              <a:defRPr/>
            </a:pPr>
            <a:r>
              <a:rPr lang="en-US" sz="2800" dirty="0" smtClean="0">
                <a:ea typeface="+mn-ea"/>
                <a:cs typeface="+mn-cs"/>
              </a:rPr>
              <a:t>Issue 1: </a:t>
            </a:r>
            <a:r>
              <a:rPr lang="en-US" dirty="0"/>
              <a:t>Inadequate justification of study procedures</a:t>
            </a:r>
          </a:p>
          <a:p>
            <a:pPr marL="708660" lvl="1" indent="-342900">
              <a:buFont typeface="Arial"/>
              <a:buChar char="•"/>
              <a:defRPr/>
            </a:pPr>
            <a:r>
              <a:rPr lang="en-US" sz="2000" b="1" dirty="0"/>
              <a:t>Solution: </a:t>
            </a:r>
            <a:r>
              <a:rPr lang="en-US" sz="2000" dirty="0" smtClean="0"/>
              <a:t>Cite appropriate literature to justify study design and safety; for medications review and cite package insert to ensure appropriate precautions and medication dosage.</a:t>
            </a:r>
          </a:p>
          <a:p>
            <a:pPr marL="708660" lvl="1" indent="-342900">
              <a:buFont typeface="Arial"/>
              <a:buChar char="•"/>
              <a:defRPr/>
            </a:pPr>
            <a:endParaRPr lang="en-US" sz="1000" dirty="0"/>
          </a:p>
          <a:p>
            <a:pPr>
              <a:buFont typeface="Arial"/>
              <a:buChar char="•"/>
              <a:defRPr/>
            </a:pPr>
            <a:r>
              <a:rPr lang="en-US" sz="2800" dirty="0" smtClean="0">
                <a:ea typeface="+mn-ea"/>
                <a:cs typeface="+mn-cs"/>
              </a:rPr>
              <a:t>Issue 2</a:t>
            </a:r>
            <a:r>
              <a:rPr lang="en-US" dirty="0" smtClean="0"/>
              <a:t>:  No statistical considerations/Estimation of sample size provided</a:t>
            </a:r>
          </a:p>
          <a:p>
            <a:pPr marL="708660" lvl="1" indent="-342900">
              <a:buClr>
                <a:srgbClr val="364EA2"/>
              </a:buClr>
              <a:buFont typeface="Arial"/>
              <a:buChar char="•"/>
              <a:defRPr/>
            </a:pPr>
            <a:r>
              <a:rPr lang="en-US" sz="2000" b="1" dirty="0">
                <a:solidFill>
                  <a:srgbClr val="292934"/>
                </a:solidFill>
              </a:rPr>
              <a:t>Solution: </a:t>
            </a:r>
            <a:r>
              <a:rPr lang="en-US" sz="2000" dirty="0" smtClean="0">
                <a:solidFill>
                  <a:srgbClr val="292934"/>
                </a:solidFill>
              </a:rPr>
              <a:t>Provide power calculation; obtain statistical consult</a:t>
            </a:r>
            <a:endParaRPr lang="en-US" dirty="0" smtClean="0"/>
          </a:p>
          <a:p>
            <a:pPr lvl="1">
              <a:buFont typeface="Arial"/>
              <a:buChar char="•"/>
              <a:defRPr/>
            </a:pPr>
            <a:endParaRPr lang="en-US" sz="1000" dirty="0" smtClean="0"/>
          </a:p>
          <a:p>
            <a:pPr>
              <a:buFont typeface="Arial"/>
              <a:buChar char="•"/>
              <a:defRPr/>
            </a:pPr>
            <a:r>
              <a:rPr lang="en-US" dirty="0" smtClean="0"/>
              <a:t>Issue 3:  Inadequate Inclusion/Exclusion criteria</a:t>
            </a:r>
          </a:p>
          <a:p>
            <a:pPr marL="681038" lvl="1" indent="-339725">
              <a:buFont typeface="Arial"/>
              <a:buChar char="•"/>
              <a:defRPr/>
            </a:pPr>
            <a:r>
              <a:rPr lang="en-US" sz="2000" b="1" dirty="0"/>
              <a:t>Solution: </a:t>
            </a:r>
            <a:r>
              <a:rPr lang="en-US" sz="2000" dirty="0" smtClean="0"/>
              <a:t>Clarify the study population with complete inclusion/exclusion criteria.  Exclusion criteria applied to those who meet inclusion.  They are not polar opposites!</a:t>
            </a:r>
          </a:p>
          <a:p>
            <a:pPr marL="681038" lvl="1" indent="-339725">
              <a:buFont typeface="Arial"/>
              <a:buChar char="•"/>
              <a:defRPr/>
            </a:pPr>
            <a:endParaRPr lang="en-US" sz="2000" dirty="0"/>
          </a:p>
          <a:p>
            <a:pPr marL="341313" indent="-341313">
              <a:buFont typeface="Arial"/>
              <a:buChar char="•"/>
              <a:defRPr/>
            </a:pPr>
            <a:endParaRPr lang="en-US" dirty="0" smtClean="0"/>
          </a:p>
          <a:p>
            <a:pPr marL="274320" lvl="1" indent="0">
              <a:buNone/>
              <a:defRPr/>
            </a:pPr>
            <a:endParaRPr lang="en-US" sz="1400" dirty="0" smtClean="0">
              <a:ea typeface="+mn-ea"/>
            </a:endParaRPr>
          </a:p>
          <a:p>
            <a:pPr marL="457200" lvl="1" indent="0" eaLnBrk="1" fontAlgn="auto" hangingPunct="1">
              <a:spcAft>
                <a:spcPts val="0"/>
              </a:spcAft>
              <a:buFont typeface="Arial" pitchFamily="34" charset="0"/>
              <a:buNone/>
              <a:defRPr/>
            </a:pPr>
            <a:endParaRPr lang="en-US" sz="1600" dirty="0" smtClean="0">
              <a:ea typeface="+mn-ea"/>
            </a:endParaRPr>
          </a:p>
          <a:p>
            <a:pPr marL="320040" indent="-320040" eaLnBrk="1" fontAlgn="auto" hangingPunct="1">
              <a:spcAft>
                <a:spcPts val="0"/>
              </a:spcAft>
              <a:buFont typeface="Arial" pitchFamily="34" charset="0"/>
              <a:buChar char="•"/>
              <a:defRPr/>
            </a:pPr>
            <a:endParaRPr lang="en-US" sz="3200" dirty="0" smtClean="0">
              <a:ea typeface="+mn-ea"/>
              <a:cs typeface="+mn-cs"/>
            </a:endParaRPr>
          </a:p>
        </p:txBody>
      </p:sp>
    </p:spTree>
    <p:extLst>
      <p:ext uri="{BB962C8B-B14F-4D97-AF65-F5344CB8AC3E}">
        <p14:creationId xmlns:p14="http://schemas.microsoft.com/office/powerpoint/2010/main" val="35404962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15730"/>
            <a:ext cx="8153400" cy="990600"/>
          </a:xfrm>
        </p:spPr>
        <p:txBody>
          <a:bodyPr>
            <a:normAutofit fontScale="90000"/>
          </a:bodyPr>
          <a:lstStyle/>
          <a:p>
            <a:pPr eaLnBrk="1" fontAlgn="auto" hangingPunct="1">
              <a:spcAft>
                <a:spcPts val="0"/>
              </a:spcAft>
              <a:defRPr/>
            </a:pPr>
            <a:r>
              <a:rPr lang="en-US" b="1" dirty="0">
                <a:ea typeface="+mj-ea"/>
                <a:cs typeface="+mj-cs"/>
              </a:rPr>
              <a:t>Common Issues and Solutions</a:t>
            </a:r>
            <a:r>
              <a:rPr lang="en-US" dirty="0">
                <a:ea typeface="+mj-ea"/>
                <a:cs typeface="+mj-cs"/>
              </a:rPr>
              <a:t/>
            </a:r>
            <a:br>
              <a:rPr lang="en-US" dirty="0">
                <a:ea typeface="+mj-ea"/>
                <a:cs typeface="+mj-cs"/>
              </a:rPr>
            </a:br>
            <a:endParaRPr lang="en-US" sz="2900" dirty="0">
              <a:ea typeface="+mj-ea"/>
              <a:cs typeface="+mj-cs"/>
            </a:endParaRPr>
          </a:p>
        </p:txBody>
      </p:sp>
      <p:sp>
        <p:nvSpPr>
          <p:cNvPr id="3" name="Content Placeholder 2"/>
          <p:cNvSpPr>
            <a:spLocks noGrp="1"/>
          </p:cNvSpPr>
          <p:nvPr>
            <p:ph sz="quarter" idx="1"/>
          </p:nvPr>
        </p:nvSpPr>
        <p:spPr>
          <a:xfrm>
            <a:off x="609600" y="1168980"/>
            <a:ext cx="8153400" cy="5334000"/>
          </a:xfrm>
        </p:spPr>
        <p:txBody>
          <a:bodyPr rtlCol="0">
            <a:noAutofit/>
          </a:bodyPr>
          <a:lstStyle/>
          <a:p>
            <a:pPr marL="0" indent="0" algn="ctr" eaLnBrk="1" fontAlgn="auto" hangingPunct="1">
              <a:spcAft>
                <a:spcPts val="0"/>
              </a:spcAft>
              <a:buNone/>
              <a:defRPr/>
            </a:pPr>
            <a:r>
              <a:rPr lang="en-US" b="1" dirty="0" smtClean="0">
                <a:solidFill>
                  <a:srgbClr val="3366FF"/>
                </a:solidFill>
              </a:rPr>
              <a:t>Informed Consent</a:t>
            </a:r>
            <a:endParaRPr lang="en-US" sz="2800" b="1" dirty="0" smtClean="0">
              <a:solidFill>
                <a:srgbClr val="3366FF"/>
              </a:solidFill>
            </a:endParaRPr>
          </a:p>
          <a:p>
            <a:pPr>
              <a:buFont typeface="Arial"/>
              <a:buChar char="•"/>
              <a:defRPr/>
            </a:pPr>
            <a:r>
              <a:rPr lang="en-US" sz="2800" dirty="0" smtClean="0">
                <a:ea typeface="+mn-ea"/>
                <a:cs typeface="+mn-cs"/>
              </a:rPr>
              <a:t>Issue </a:t>
            </a:r>
            <a:r>
              <a:rPr lang="en-US" dirty="0" smtClean="0"/>
              <a:t>1</a:t>
            </a:r>
            <a:r>
              <a:rPr lang="en-US" sz="2800" dirty="0" smtClean="0">
                <a:ea typeface="+mn-ea"/>
                <a:cs typeface="+mn-cs"/>
              </a:rPr>
              <a:t>: </a:t>
            </a:r>
            <a:r>
              <a:rPr lang="en-US" dirty="0" smtClean="0"/>
              <a:t>Consent process not clear</a:t>
            </a:r>
            <a:endParaRPr lang="en-US" dirty="0"/>
          </a:p>
          <a:p>
            <a:pPr marL="708660" lvl="1" indent="-342900">
              <a:buFont typeface="Arial"/>
              <a:buChar char="•"/>
              <a:defRPr/>
            </a:pPr>
            <a:r>
              <a:rPr lang="en-US" sz="2000" b="1" dirty="0"/>
              <a:t>Solution: </a:t>
            </a:r>
            <a:r>
              <a:rPr lang="en-US" sz="2000" dirty="0" smtClean="0"/>
              <a:t>Document in protocol and </a:t>
            </a:r>
            <a:r>
              <a:rPr lang="en-US" sz="2000" dirty="0" err="1" smtClean="0"/>
              <a:t>eIRB</a:t>
            </a:r>
            <a:r>
              <a:rPr lang="en-US" sz="2000" dirty="0" smtClean="0"/>
              <a:t> </a:t>
            </a:r>
            <a:r>
              <a:rPr lang="en-US" sz="2000" dirty="0" err="1" smtClean="0"/>
              <a:t>smartforms</a:t>
            </a:r>
            <a:r>
              <a:rPr lang="en-US" sz="2000" dirty="0" smtClean="0"/>
              <a:t> when, where, how and by whom consent will occur; will participants have opportunity to read consent?  Will questions be answered?  Will they get a copy?</a:t>
            </a:r>
          </a:p>
          <a:p>
            <a:pPr marL="708660" lvl="1" indent="-342900">
              <a:buFont typeface="Arial"/>
              <a:buChar char="•"/>
              <a:defRPr/>
            </a:pPr>
            <a:endParaRPr lang="en-US" sz="1000" dirty="0"/>
          </a:p>
          <a:p>
            <a:pPr>
              <a:buFont typeface="Arial"/>
              <a:buChar char="•"/>
              <a:defRPr/>
            </a:pPr>
            <a:r>
              <a:rPr lang="en-US" sz="2800" dirty="0" smtClean="0">
                <a:ea typeface="+mn-ea"/>
                <a:cs typeface="+mn-cs"/>
              </a:rPr>
              <a:t>Issue 2</a:t>
            </a:r>
            <a:r>
              <a:rPr lang="en-US" dirty="0" smtClean="0"/>
              <a:t>:  Consent poorly written</a:t>
            </a:r>
          </a:p>
          <a:p>
            <a:pPr marL="635000" lvl="1" indent="-360363">
              <a:buFont typeface="Arial"/>
              <a:buChar char="•"/>
              <a:defRPr/>
            </a:pPr>
            <a:r>
              <a:rPr lang="en-US" sz="2000" b="1" dirty="0" smtClean="0"/>
              <a:t>Solution:</a:t>
            </a:r>
            <a:r>
              <a:rPr lang="en-US" sz="2000" dirty="0" smtClean="0"/>
              <a:t>  Use consent template; consult SUCCESS Center</a:t>
            </a:r>
          </a:p>
          <a:p>
            <a:pPr marL="635000" lvl="1" indent="-360363">
              <a:buFont typeface="Arial"/>
              <a:buChar char="•"/>
              <a:defRPr/>
            </a:pPr>
            <a:endParaRPr lang="en-US" sz="1000" dirty="0" smtClean="0"/>
          </a:p>
          <a:p>
            <a:pPr>
              <a:buFont typeface="Arial"/>
              <a:buChar char="•"/>
              <a:defRPr/>
            </a:pPr>
            <a:r>
              <a:rPr lang="en-US" dirty="0" smtClean="0"/>
              <a:t>Issue 3:  Consent not written in lay terms</a:t>
            </a:r>
            <a:endParaRPr lang="en-US" dirty="0"/>
          </a:p>
          <a:p>
            <a:pPr marL="708660" lvl="1" indent="-342900">
              <a:buFont typeface="Arial"/>
              <a:buChar char="•"/>
              <a:defRPr/>
            </a:pPr>
            <a:r>
              <a:rPr lang="en-US" sz="2000" b="1" dirty="0"/>
              <a:t>Solution: </a:t>
            </a:r>
            <a:r>
              <a:rPr lang="en-US" sz="2000" dirty="0" smtClean="0"/>
              <a:t>Consent should be written at an 8</a:t>
            </a:r>
            <a:r>
              <a:rPr lang="en-US" sz="2000" baseline="30000" dirty="0" smtClean="0"/>
              <a:t>th</a:t>
            </a:r>
            <a:r>
              <a:rPr lang="en-US" sz="2000" dirty="0" smtClean="0"/>
              <a:t> grade reading level; do not cut and paste from protocol!  SCTR toolkit has list of lay terms.</a:t>
            </a:r>
          </a:p>
          <a:p>
            <a:pPr marL="708660" lvl="1" indent="-342900">
              <a:buFont typeface="Arial"/>
              <a:buChar char="•"/>
              <a:defRPr/>
            </a:pPr>
            <a:endParaRPr lang="en-US" sz="2000" dirty="0"/>
          </a:p>
          <a:p>
            <a:pPr eaLnBrk="1" fontAlgn="auto" hangingPunct="1">
              <a:spcAft>
                <a:spcPts val="0"/>
              </a:spcAft>
              <a:buFont typeface="Arial"/>
              <a:buChar char="•"/>
              <a:defRPr/>
            </a:pPr>
            <a:endParaRPr lang="en-US" sz="1600" dirty="0" smtClean="0">
              <a:ea typeface="+mn-ea"/>
            </a:endParaRPr>
          </a:p>
          <a:p>
            <a:pPr marL="457200" lvl="1" indent="0" eaLnBrk="1" fontAlgn="auto" hangingPunct="1">
              <a:spcAft>
                <a:spcPts val="0"/>
              </a:spcAft>
              <a:buFont typeface="Arial" pitchFamily="34" charset="0"/>
              <a:buNone/>
              <a:defRPr/>
            </a:pPr>
            <a:endParaRPr lang="en-US" sz="1600" dirty="0" smtClean="0">
              <a:ea typeface="+mn-ea"/>
            </a:endParaRPr>
          </a:p>
          <a:p>
            <a:pPr marL="320040" indent="-320040" eaLnBrk="1" fontAlgn="auto" hangingPunct="1">
              <a:spcAft>
                <a:spcPts val="0"/>
              </a:spcAft>
              <a:buFont typeface="Arial" pitchFamily="34" charset="0"/>
              <a:buChar char="•"/>
              <a:defRPr/>
            </a:pPr>
            <a:endParaRPr lang="en-US" sz="3200" dirty="0" smtClean="0">
              <a:ea typeface="+mn-ea"/>
              <a:cs typeface="+mn-cs"/>
            </a:endParaRPr>
          </a:p>
        </p:txBody>
      </p:sp>
    </p:spTree>
    <p:extLst>
      <p:ext uri="{BB962C8B-B14F-4D97-AF65-F5344CB8AC3E}">
        <p14:creationId xmlns:p14="http://schemas.microsoft.com/office/powerpoint/2010/main" val="12541388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304800"/>
            <a:ext cx="7772400" cy="1143000"/>
          </a:xfrm>
        </p:spPr>
        <p:txBody>
          <a:bodyPr>
            <a:normAutofit/>
          </a:bodyPr>
          <a:lstStyle/>
          <a:p>
            <a:r>
              <a:rPr lang="en-US" sz="4000" b="1" dirty="0">
                <a:cs typeface="Arial" charset="0"/>
              </a:rPr>
              <a:t>Informed Consent</a:t>
            </a:r>
          </a:p>
        </p:txBody>
      </p:sp>
      <p:sp>
        <p:nvSpPr>
          <p:cNvPr id="59395" name="Content Placeholder 2"/>
          <p:cNvSpPr>
            <a:spLocks noGrp="1"/>
          </p:cNvSpPr>
          <p:nvPr>
            <p:ph idx="1"/>
          </p:nvPr>
        </p:nvSpPr>
        <p:spPr>
          <a:xfrm>
            <a:off x="685800" y="1676400"/>
            <a:ext cx="7848600" cy="5181600"/>
          </a:xfrm>
        </p:spPr>
        <p:txBody>
          <a:bodyPr/>
          <a:lstStyle/>
          <a:p>
            <a:pPr marL="288925" indent="-288925" eaLnBrk="1" hangingPunct="1">
              <a:spcBef>
                <a:spcPct val="0"/>
              </a:spcBef>
              <a:spcAft>
                <a:spcPts val="600"/>
              </a:spcAft>
            </a:pPr>
            <a:r>
              <a:rPr lang="en-US" sz="2800" dirty="0">
                <a:cs typeface="Arial" charset="0"/>
              </a:rPr>
              <a:t>Essential to ethical conduct of clinical investigation</a:t>
            </a:r>
          </a:p>
          <a:p>
            <a:pPr marL="288925" indent="-288925" eaLnBrk="1" hangingPunct="1">
              <a:spcBef>
                <a:spcPct val="0"/>
              </a:spcBef>
              <a:spcAft>
                <a:spcPts val="600"/>
              </a:spcAft>
            </a:pPr>
            <a:r>
              <a:rPr lang="en-US" sz="2800" dirty="0">
                <a:cs typeface="Arial" charset="0"/>
              </a:rPr>
              <a:t>Potential subject </a:t>
            </a:r>
            <a:r>
              <a:rPr lang="en-US" sz="2800" u="sng" dirty="0">
                <a:cs typeface="Arial" charset="0"/>
              </a:rPr>
              <a:t>chooses</a:t>
            </a:r>
            <a:r>
              <a:rPr lang="en-US" sz="2800" dirty="0">
                <a:cs typeface="Arial" charset="0"/>
              </a:rPr>
              <a:t> whether or not they will participate</a:t>
            </a:r>
          </a:p>
          <a:p>
            <a:pPr marL="288925" indent="-288925" eaLnBrk="1" hangingPunct="1">
              <a:spcBef>
                <a:spcPct val="0"/>
              </a:spcBef>
              <a:spcAft>
                <a:spcPts val="600"/>
              </a:spcAft>
            </a:pPr>
            <a:r>
              <a:rPr lang="en-US" sz="2800" dirty="0">
                <a:cs typeface="Arial" charset="0"/>
              </a:rPr>
              <a:t>Obtained after full information is given and understood</a:t>
            </a:r>
          </a:p>
          <a:p>
            <a:pPr marL="288925" indent="-288925" eaLnBrk="1" hangingPunct="1">
              <a:spcBef>
                <a:spcPct val="0"/>
              </a:spcBef>
              <a:spcAft>
                <a:spcPts val="600"/>
              </a:spcAft>
            </a:pPr>
            <a:r>
              <a:rPr lang="en-US" sz="2800" dirty="0">
                <a:cs typeface="Arial" charset="0"/>
              </a:rPr>
              <a:t>Explanation of study objective, potential benefits, risks, inconveniences, subject</a:t>
            </a:r>
            <a:r>
              <a:rPr lang="ja-JP" altLang="en-US" sz="2800" dirty="0">
                <a:cs typeface="Arial" charset="0"/>
              </a:rPr>
              <a:t>’</a:t>
            </a:r>
            <a:r>
              <a:rPr lang="en-US" sz="2800" dirty="0">
                <a:cs typeface="Arial" charset="0"/>
              </a:rPr>
              <a:t>s rights and responsibilities</a:t>
            </a:r>
          </a:p>
          <a:p>
            <a:pPr marL="288925" indent="-288925">
              <a:spcBef>
                <a:spcPct val="0"/>
              </a:spcBef>
              <a:spcAft>
                <a:spcPts val="600"/>
              </a:spcAft>
            </a:pPr>
            <a:endParaRPr lang="en-US" dirty="0">
              <a:latin typeface="Times New Roman" charset="0"/>
              <a:cs typeface="ＭＳ Ｐゴシック" charset="0"/>
            </a:endParaRPr>
          </a:p>
        </p:txBody>
      </p:sp>
    </p:spTree>
    <p:extLst>
      <p:ext uri="{BB962C8B-B14F-4D97-AF65-F5344CB8AC3E}">
        <p14:creationId xmlns:p14="http://schemas.microsoft.com/office/powerpoint/2010/main" val="654421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799" y="457200"/>
            <a:ext cx="8216295" cy="914400"/>
          </a:xfrm>
        </p:spPr>
        <p:txBody>
          <a:bodyPr>
            <a:noAutofit/>
          </a:bodyPr>
          <a:lstStyle/>
          <a:p>
            <a:pPr eaLnBrk="1" hangingPunct="1"/>
            <a:r>
              <a:rPr lang="en-US" sz="3600" b="1" dirty="0">
                <a:latin typeface="Arial" charset="0"/>
                <a:cs typeface="ＭＳ Ｐゴシック" charset="0"/>
              </a:rPr>
              <a:t>Ensuring Adequate Informed Consent</a:t>
            </a:r>
          </a:p>
        </p:txBody>
      </p:sp>
      <p:sp>
        <p:nvSpPr>
          <p:cNvPr id="63491" name="Rectangle 3"/>
          <p:cNvSpPr>
            <a:spLocks noGrp="1" noChangeArrowheads="1"/>
          </p:cNvSpPr>
          <p:nvPr>
            <p:ph type="body" idx="1"/>
          </p:nvPr>
        </p:nvSpPr>
        <p:spPr>
          <a:xfrm>
            <a:off x="685800" y="1892904"/>
            <a:ext cx="7772400" cy="4114800"/>
          </a:xfrm>
        </p:spPr>
        <p:txBody>
          <a:bodyPr/>
          <a:lstStyle/>
          <a:p>
            <a:pPr eaLnBrk="1" hangingPunct="1">
              <a:lnSpc>
                <a:spcPct val="90000"/>
              </a:lnSpc>
            </a:pPr>
            <a:r>
              <a:rPr lang="en-US" sz="2800" dirty="0">
                <a:latin typeface="Arial" charset="0"/>
                <a:cs typeface="ＭＳ Ｐゴシック" charset="0"/>
              </a:rPr>
              <a:t>Given the imperative to protect the rights of participants, how can we be sure that our informed consent </a:t>
            </a:r>
            <a:r>
              <a:rPr lang="en-US" sz="2800" b="1" u="sng" dirty="0">
                <a:latin typeface="Arial" charset="0"/>
                <a:cs typeface="ＭＳ Ｐゴシック" charset="0"/>
              </a:rPr>
              <a:t>process</a:t>
            </a:r>
            <a:r>
              <a:rPr lang="en-US" sz="2800" b="1" dirty="0">
                <a:latin typeface="Arial" charset="0"/>
                <a:cs typeface="ＭＳ Ｐゴシック" charset="0"/>
              </a:rPr>
              <a:t> </a:t>
            </a:r>
            <a:r>
              <a:rPr lang="en-US" sz="2800" dirty="0">
                <a:latin typeface="Arial" charset="0"/>
                <a:cs typeface="ＭＳ Ｐゴシック" charset="0"/>
              </a:rPr>
              <a:t>is sufficient.</a:t>
            </a:r>
          </a:p>
          <a:p>
            <a:pPr eaLnBrk="1" hangingPunct="1">
              <a:lnSpc>
                <a:spcPct val="90000"/>
              </a:lnSpc>
            </a:pPr>
            <a:r>
              <a:rPr lang="en-US" sz="2800" dirty="0">
                <a:latin typeface="Arial" charset="0"/>
                <a:cs typeface="ＭＳ Ｐゴシック" charset="0"/>
              </a:rPr>
              <a:t>Ideas:</a:t>
            </a:r>
          </a:p>
          <a:p>
            <a:pPr lvl="1" eaLnBrk="1" hangingPunct="1">
              <a:lnSpc>
                <a:spcPct val="90000"/>
              </a:lnSpc>
            </a:pPr>
            <a:r>
              <a:rPr lang="en-US" dirty="0">
                <a:latin typeface="Arial" charset="0"/>
              </a:rPr>
              <a:t>Reading aloud	</a:t>
            </a:r>
          </a:p>
          <a:p>
            <a:pPr lvl="1" eaLnBrk="1" hangingPunct="1">
              <a:lnSpc>
                <a:spcPct val="90000"/>
              </a:lnSpc>
            </a:pPr>
            <a:r>
              <a:rPr lang="en-US" dirty="0">
                <a:latin typeface="Arial" charset="0"/>
              </a:rPr>
              <a:t>Ask the participant questions</a:t>
            </a:r>
          </a:p>
          <a:p>
            <a:pPr lvl="1" eaLnBrk="1" hangingPunct="1">
              <a:lnSpc>
                <a:spcPct val="90000"/>
              </a:lnSpc>
            </a:pPr>
            <a:r>
              <a:rPr lang="en-US" dirty="0">
                <a:latin typeface="Arial" charset="0"/>
              </a:rPr>
              <a:t>Quiz</a:t>
            </a:r>
          </a:p>
          <a:p>
            <a:pPr lvl="1" eaLnBrk="1" hangingPunct="1">
              <a:lnSpc>
                <a:spcPct val="90000"/>
              </a:lnSpc>
            </a:pPr>
            <a:r>
              <a:rPr lang="en-US" dirty="0" err="1">
                <a:latin typeface="Arial" charset="0"/>
              </a:rPr>
              <a:t>Breathalyze</a:t>
            </a:r>
            <a:r>
              <a:rPr lang="en-US" dirty="0">
                <a:latin typeface="Arial" charset="0"/>
              </a:rPr>
              <a:t>/ Drug test</a:t>
            </a:r>
          </a:p>
          <a:p>
            <a:pPr lvl="1" eaLnBrk="1" hangingPunct="1">
              <a:lnSpc>
                <a:spcPct val="90000"/>
              </a:lnSpc>
            </a:pPr>
            <a:r>
              <a:rPr lang="en-US" dirty="0">
                <a:latin typeface="Arial" charset="0"/>
              </a:rPr>
              <a:t>Signatures and Dates</a:t>
            </a:r>
          </a:p>
        </p:txBody>
      </p:sp>
    </p:spTree>
    <p:extLst>
      <p:ext uri="{BB962C8B-B14F-4D97-AF65-F5344CB8AC3E}">
        <p14:creationId xmlns:p14="http://schemas.microsoft.com/office/powerpoint/2010/main" val="832917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Obtain Consent?</a:t>
            </a:r>
            <a:endParaRPr lang="en-US" dirty="0"/>
          </a:p>
        </p:txBody>
      </p:sp>
      <p:sp>
        <p:nvSpPr>
          <p:cNvPr id="3" name="Content Placeholder 2"/>
          <p:cNvSpPr>
            <a:spLocks noGrp="1"/>
          </p:cNvSpPr>
          <p:nvPr>
            <p:ph sz="quarter" idx="1"/>
          </p:nvPr>
        </p:nvSpPr>
        <p:spPr/>
        <p:txBody>
          <a:bodyPr/>
          <a:lstStyle/>
          <a:p>
            <a:r>
              <a:rPr lang="en-US" dirty="0" smtClean="0"/>
              <a:t>Individuals who obtain consent must be approved by the IRB</a:t>
            </a:r>
          </a:p>
          <a:p>
            <a:r>
              <a:rPr lang="en-US" dirty="0" smtClean="0"/>
              <a:t>Must have appropriate knowledge to consent for specific study</a:t>
            </a:r>
          </a:p>
          <a:p>
            <a:r>
              <a:rPr lang="en-US" dirty="0" smtClean="0"/>
              <a:t>Should be properly trained </a:t>
            </a:r>
            <a:endParaRPr lang="en-US" dirty="0"/>
          </a:p>
        </p:txBody>
      </p:sp>
    </p:spTree>
    <p:extLst>
      <p:ext uri="{BB962C8B-B14F-4D97-AF65-F5344CB8AC3E}">
        <p14:creationId xmlns:p14="http://schemas.microsoft.com/office/powerpoint/2010/main" val="516180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title"/>
          </p:nvPr>
        </p:nvSpPr>
        <p:spPr/>
        <p:txBody>
          <a:bodyPr/>
          <a:lstStyle/>
          <a:p>
            <a:r>
              <a:rPr lang="en-US" dirty="0">
                <a:latin typeface="Arial" charset="0"/>
                <a:ea typeface="ＭＳ Ｐゴシック" charset="0"/>
              </a:rPr>
              <a:t>Informed Consent Document</a:t>
            </a:r>
          </a:p>
        </p:txBody>
      </p:sp>
      <p:sp>
        <p:nvSpPr>
          <p:cNvPr id="20482" name="Rectangle 4"/>
          <p:cNvSpPr>
            <a:spLocks noGrp="1" noChangeArrowheads="1"/>
          </p:cNvSpPr>
          <p:nvPr>
            <p:ph type="body" sz="half" idx="1"/>
          </p:nvPr>
        </p:nvSpPr>
        <p:spPr>
          <a:xfrm>
            <a:off x="301752" y="1707444"/>
            <a:ext cx="4306761" cy="4379031"/>
          </a:xfrm>
        </p:spPr>
        <p:txBody>
          <a:bodyPr>
            <a:normAutofit/>
          </a:bodyPr>
          <a:lstStyle/>
          <a:p>
            <a:pPr lvl="1"/>
            <a:r>
              <a:rPr lang="en-US" dirty="0">
                <a:solidFill>
                  <a:srgbClr val="000000"/>
                </a:solidFill>
                <a:latin typeface="Arial" charset="0"/>
                <a:ea typeface="ＭＳ Ｐゴシック" charset="0"/>
              </a:rPr>
              <a:t>Purpose of the Study</a:t>
            </a:r>
          </a:p>
          <a:p>
            <a:pPr lvl="1"/>
            <a:r>
              <a:rPr lang="en-US" dirty="0">
                <a:solidFill>
                  <a:srgbClr val="000000"/>
                </a:solidFill>
                <a:latin typeface="Arial" charset="0"/>
                <a:ea typeface="ＭＳ Ｐゴシック" charset="0"/>
              </a:rPr>
              <a:t>Procedures</a:t>
            </a:r>
          </a:p>
          <a:p>
            <a:pPr lvl="1"/>
            <a:r>
              <a:rPr lang="en-US" dirty="0">
                <a:solidFill>
                  <a:srgbClr val="000000"/>
                </a:solidFill>
                <a:latin typeface="Arial" charset="0"/>
                <a:ea typeface="ＭＳ Ｐゴシック" charset="0"/>
              </a:rPr>
              <a:t>Potential Risks and Discomforts</a:t>
            </a:r>
          </a:p>
          <a:p>
            <a:pPr lvl="1"/>
            <a:r>
              <a:rPr lang="en-US" dirty="0">
                <a:solidFill>
                  <a:srgbClr val="000000"/>
                </a:solidFill>
                <a:latin typeface="Arial" charset="0"/>
                <a:ea typeface="ＭＳ Ｐゴシック" charset="0"/>
              </a:rPr>
              <a:t>Anticipated Benefits to Subjects</a:t>
            </a:r>
          </a:p>
          <a:p>
            <a:pPr lvl="1"/>
            <a:r>
              <a:rPr lang="en-US" dirty="0">
                <a:solidFill>
                  <a:srgbClr val="000000"/>
                </a:solidFill>
                <a:latin typeface="Arial" charset="0"/>
                <a:ea typeface="ＭＳ Ｐゴシック" charset="0"/>
              </a:rPr>
              <a:t>Anticipated Benefits to Society</a:t>
            </a:r>
          </a:p>
          <a:p>
            <a:pPr lvl="1"/>
            <a:r>
              <a:rPr lang="en-US" dirty="0">
                <a:solidFill>
                  <a:srgbClr val="000000"/>
                </a:solidFill>
                <a:latin typeface="Arial" charset="0"/>
                <a:ea typeface="ＭＳ Ｐゴシック" charset="0"/>
              </a:rPr>
              <a:t>Alternative to Participation</a:t>
            </a:r>
          </a:p>
          <a:p>
            <a:endParaRPr lang="en-US" sz="2400" dirty="0">
              <a:latin typeface="Arial" charset="0"/>
              <a:ea typeface="ＭＳ Ｐゴシック" charset="0"/>
            </a:endParaRPr>
          </a:p>
        </p:txBody>
      </p:sp>
      <p:sp>
        <p:nvSpPr>
          <p:cNvPr id="20483" name="Rectangle 5"/>
          <p:cNvSpPr>
            <a:spLocks noGrp="1" noChangeArrowheads="1"/>
          </p:cNvSpPr>
          <p:nvPr>
            <p:ph type="body" sz="half" idx="2"/>
          </p:nvPr>
        </p:nvSpPr>
        <p:spPr>
          <a:xfrm>
            <a:off x="4343400" y="1707444"/>
            <a:ext cx="4724400" cy="4684889"/>
          </a:xfrm>
        </p:spPr>
        <p:txBody>
          <a:bodyPr/>
          <a:lstStyle/>
          <a:p>
            <a:pPr lvl="1"/>
            <a:r>
              <a:rPr lang="en-US" dirty="0">
                <a:solidFill>
                  <a:srgbClr val="000000"/>
                </a:solidFill>
                <a:latin typeface="Arial" charset="0"/>
                <a:ea typeface="ＭＳ Ｐゴシック" charset="0"/>
              </a:rPr>
              <a:t>Emergency Care and Compensation for Injury</a:t>
            </a:r>
          </a:p>
          <a:p>
            <a:pPr lvl="1"/>
            <a:r>
              <a:rPr lang="en-US" dirty="0">
                <a:solidFill>
                  <a:srgbClr val="000000"/>
                </a:solidFill>
                <a:latin typeface="Arial" charset="0"/>
                <a:ea typeface="ＭＳ Ｐゴシック" charset="0"/>
              </a:rPr>
              <a:t>Payment to Participants</a:t>
            </a:r>
          </a:p>
          <a:p>
            <a:pPr lvl="1"/>
            <a:r>
              <a:rPr lang="en-US" dirty="0">
                <a:solidFill>
                  <a:srgbClr val="000000"/>
                </a:solidFill>
                <a:latin typeface="Arial" charset="0"/>
                <a:ea typeface="ＭＳ Ｐゴシック" charset="0"/>
              </a:rPr>
              <a:t>Financial Obligation</a:t>
            </a:r>
          </a:p>
          <a:p>
            <a:pPr lvl="1"/>
            <a:r>
              <a:rPr lang="en-US" dirty="0">
                <a:solidFill>
                  <a:srgbClr val="000000"/>
                </a:solidFill>
                <a:latin typeface="Arial" charset="0"/>
                <a:ea typeface="ＭＳ Ｐゴシック" charset="0"/>
              </a:rPr>
              <a:t>Privacy and Confidentiality</a:t>
            </a:r>
          </a:p>
          <a:p>
            <a:pPr lvl="1"/>
            <a:r>
              <a:rPr lang="en-US" dirty="0">
                <a:solidFill>
                  <a:srgbClr val="000000"/>
                </a:solidFill>
                <a:latin typeface="Arial" charset="0"/>
                <a:ea typeface="ＭＳ Ｐゴシック" charset="0"/>
              </a:rPr>
              <a:t>Participation and Withdrawal</a:t>
            </a:r>
          </a:p>
          <a:p>
            <a:pPr lvl="1"/>
            <a:r>
              <a:rPr lang="en-US" dirty="0">
                <a:solidFill>
                  <a:srgbClr val="000000"/>
                </a:solidFill>
                <a:latin typeface="Arial" charset="0"/>
                <a:ea typeface="ＭＳ Ｐゴシック" charset="0"/>
              </a:rPr>
              <a:t>Rights of Research Subjects</a:t>
            </a:r>
          </a:p>
          <a:p>
            <a:pPr lvl="1"/>
            <a:r>
              <a:rPr lang="en-US" dirty="0">
                <a:solidFill>
                  <a:srgbClr val="000000"/>
                </a:solidFill>
                <a:latin typeface="Arial" charset="0"/>
                <a:ea typeface="ＭＳ Ｐゴシック" charset="0"/>
              </a:rPr>
              <a:t>Signatures</a:t>
            </a:r>
          </a:p>
        </p:txBody>
      </p:sp>
    </p:spTree>
    <p:extLst>
      <p:ext uri="{BB962C8B-B14F-4D97-AF65-F5344CB8AC3E}">
        <p14:creationId xmlns:p14="http://schemas.microsoft.com/office/powerpoint/2010/main" val="121973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 Human Subjects Research</a:t>
            </a:r>
            <a:endParaRPr lang="en-US" b="1" dirty="0"/>
          </a:p>
        </p:txBody>
      </p:sp>
      <p:sp>
        <p:nvSpPr>
          <p:cNvPr id="3" name="Content Placeholder 2"/>
          <p:cNvSpPr>
            <a:spLocks noGrp="1"/>
          </p:cNvSpPr>
          <p:nvPr>
            <p:ph idx="1"/>
          </p:nvPr>
        </p:nvSpPr>
        <p:spPr/>
        <p:txBody>
          <a:bodyPr/>
          <a:lstStyle/>
          <a:p>
            <a:r>
              <a:rPr lang="en-US" dirty="0" smtClean="0"/>
              <a:t>Must be reviewed and approved by the IRB</a:t>
            </a:r>
          </a:p>
          <a:p>
            <a:r>
              <a:rPr lang="en-US" dirty="0" smtClean="0"/>
              <a:t>Must comply with applicable federal and state regulations</a:t>
            </a:r>
          </a:p>
          <a:p>
            <a:r>
              <a:rPr lang="en-US" dirty="0" smtClean="0"/>
              <a:t>Must be conducted the way it is currently approved</a:t>
            </a:r>
          </a:p>
          <a:p>
            <a:r>
              <a:rPr lang="en-US" dirty="0" smtClean="0"/>
              <a:t>Investigators should not deviate from the approved protocol without prior IRB approval via an approved amendment</a:t>
            </a:r>
          </a:p>
          <a:p>
            <a:r>
              <a:rPr lang="en-US" dirty="0" smtClean="0"/>
              <a:t>Principal Investigator is ultimately responsible</a:t>
            </a:r>
          </a:p>
          <a:p>
            <a:endParaRPr lang="en-US" dirty="0"/>
          </a:p>
        </p:txBody>
      </p:sp>
    </p:spTree>
    <p:extLst>
      <p:ext uri="{BB962C8B-B14F-4D97-AF65-F5344CB8AC3E}">
        <p14:creationId xmlns:p14="http://schemas.microsoft.com/office/powerpoint/2010/main" val="5159818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Give Consent?</a:t>
            </a:r>
            <a:endParaRPr lang="en-US" dirty="0"/>
          </a:p>
        </p:txBody>
      </p:sp>
      <p:sp>
        <p:nvSpPr>
          <p:cNvPr id="3" name="Content Placeholder 2"/>
          <p:cNvSpPr>
            <a:spLocks noGrp="1"/>
          </p:cNvSpPr>
          <p:nvPr>
            <p:ph sz="quarter" idx="1"/>
          </p:nvPr>
        </p:nvSpPr>
        <p:spPr>
          <a:xfrm>
            <a:off x="301752" y="1527048"/>
            <a:ext cx="8842248" cy="5330952"/>
          </a:xfrm>
        </p:spPr>
        <p:txBody>
          <a:bodyPr>
            <a:normAutofit/>
          </a:bodyPr>
          <a:lstStyle/>
          <a:p>
            <a:r>
              <a:rPr lang="en-US" dirty="0" smtClean="0"/>
              <a:t>Adult participants with decision capacity</a:t>
            </a:r>
          </a:p>
          <a:p>
            <a:r>
              <a:rPr lang="en-US" dirty="0" smtClean="0"/>
              <a:t>Parents of children</a:t>
            </a:r>
          </a:p>
          <a:p>
            <a:r>
              <a:rPr lang="en-US" dirty="0" smtClean="0"/>
              <a:t>Legally authorized representatives</a:t>
            </a:r>
          </a:p>
          <a:p>
            <a:r>
              <a:rPr lang="en-US" dirty="0" smtClean="0"/>
              <a:t>Who will consent and under what circumstances must be approved by the IRB</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10420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52508"/>
            <a:ext cx="8610600" cy="3450696"/>
          </a:xfrm>
        </p:spPr>
        <p:txBody>
          <a:bodyPr/>
          <a:lstStyle/>
          <a:p>
            <a:r>
              <a:rPr lang="en-US" sz="2800" dirty="0" smtClean="0"/>
              <a:t>An investigator wants to obtain a tablespoon of blood from approximately 20 “normal controls” for a laboratory experiment he is conducting on immune modulation in lupus </a:t>
            </a:r>
            <a:r>
              <a:rPr lang="en-US" sz="2800" dirty="0" err="1" smtClean="0"/>
              <a:t>erythematosus</a:t>
            </a:r>
            <a:endParaRPr lang="en-US" sz="2800" dirty="0" smtClean="0"/>
          </a:p>
          <a:p>
            <a:r>
              <a:rPr lang="en-US" sz="2800" dirty="0" smtClean="0"/>
              <a:t>What would be appropriate inclusion criteria?</a:t>
            </a:r>
          </a:p>
          <a:p>
            <a:r>
              <a:rPr lang="en-US" sz="2800" dirty="0" smtClean="0"/>
              <a:t>What would be appropriate exclusion criteria?</a:t>
            </a:r>
          </a:p>
          <a:p>
            <a:r>
              <a:rPr lang="en-US" sz="2800" dirty="0" smtClean="0"/>
              <a:t>How will criteria be determined?</a:t>
            </a:r>
          </a:p>
          <a:p>
            <a:endParaRPr lang="en-US" dirty="0" smtClean="0"/>
          </a:p>
          <a:p>
            <a:endParaRPr lang="en-US" dirty="0"/>
          </a:p>
        </p:txBody>
      </p:sp>
      <p:sp>
        <p:nvSpPr>
          <p:cNvPr id="3" name="Title 2"/>
          <p:cNvSpPr>
            <a:spLocks noGrp="1"/>
          </p:cNvSpPr>
          <p:nvPr>
            <p:ph type="title"/>
          </p:nvPr>
        </p:nvSpPr>
        <p:spPr/>
        <p:txBody>
          <a:bodyPr/>
          <a:lstStyle/>
          <a:p>
            <a:r>
              <a:rPr lang="en-US" b="1" dirty="0" smtClean="0"/>
              <a:t>Research Scenario</a:t>
            </a:r>
            <a:endParaRPr lang="en-US" b="1" dirty="0"/>
          </a:p>
        </p:txBody>
      </p:sp>
    </p:spTree>
    <p:extLst>
      <p:ext uri="{BB962C8B-B14F-4D97-AF65-F5344CB8AC3E}">
        <p14:creationId xmlns:p14="http://schemas.microsoft.com/office/powerpoint/2010/main" val="195867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Before You Start Your Study…</a:t>
            </a:r>
            <a:endParaRPr lang="en-US" sz="4000" dirty="0"/>
          </a:p>
        </p:txBody>
      </p:sp>
      <p:sp>
        <p:nvSpPr>
          <p:cNvPr id="3" name="Content Placeholder 2"/>
          <p:cNvSpPr>
            <a:spLocks noGrp="1"/>
          </p:cNvSpPr>
          <p:nvPr>
            <p:ph idx="1"/>
          </p:nvPr>
        </p:nvSpPr>
        <p:spPr>
          <a:xfrm>
            <a:off x="533400" y="1727211"/>
            <a:ext cx="8153399" cy="4572000"/>
          </a:xfrm>
        </p:spPr>
        <p:txBody>
          <a:bodyPr>
            <a:normAutofit fontScale="92500" lnSpcReduction="10000"/>
          </a:bodyPr>
          <a:lstStyle/>
          <a:p>
            <a:r>
              <a:rPr lang="en-US" dirty="0" smtClean="0"/>
              <a:t>Obtain study supplies </a:t>
            </a:r>
            <a:r>
              <a:rPr lang="en-US" sz="2000" dirty="0" smtClean="0"/>
              <a:t>(e.g. urine cups, receipt book, petty cash)</a:t>
            </a:r>
          </a:p>
          <a:p>
            <a:r>
              <a:rPr lang="en-US" dirty="0" smtClean="0"/>
              <a:t>Know what data you are collecting</a:t>
            </a:r>
          </a:p>
          <a:p>
            <a:r>
              <a:rPr lang="en-US" dirty="0" smtClean="0"/>
              <a:t>Know how and where you are collecting it</a:t>
            </a:r>
          </a:p>
          <a:p>
            <a:r>
              <a:rPr lang="en-US" dirty="0" smtClean="0"/>
              <a:t>Develop study binders/folders for each participant</a:t>
            </a:r>
          </a:p>
          <a:p>
            <a:pPr lvl="1"/>
            <a:r>
              <a:rPr lang="en-US" dirty="0" smtClean="0"/>
              <a:t>Include CRFs, Logs, progress notes, Inclusion/exclusion checklists </a:t>
            </a:r>
            <a:r>
              <a:rPr lang="en-US" dirty="0" err="1" smtClean="0"/>
              <a:t>etc</a:t>
            </a:r>
            <a:endParaRPr lang="en-US" dirty="0" smtClean="0"/>
          </a:p>
          <a:p>
            <a:r>
              <a:rPr lang="en-US" dirty="0" smtClean="0"/>
              <a:t>Know where you will recruit participants</a:t>
            </a:r>
          </a:p>
          <a:p>
            <a:r>
              <a:rPr lang="en-US" dirty="0" smtClean="0"/>
              <a:t>Determine who will do what for your study </a:t>
            </a:r>
            <a:r>
              <a:rPr lang="en-US" sz="2000" dirty="0" smtClean="0"/>
              <a:t>(document this on delegation of duties log)</a:t>
            </a:r>
          </a:p>
          <a:p>
            <a:r>
              <a:rPr lang="en-US" dirty="0"/>
              <a:t>Do an actual walk through of your study</a:t>
            </a:r>
          </a:p>
          <a:p>
            <a:r>
              <a:rPr lang="en-US" dirty="0" smtClean="0"/>
              <a:t>TRAIN YOUR STAFF!!</a:t>
            </a:r>
          </a:p>
          <a:p>
            <a:endParaRPr lang="en-US" dirty="0" smtClean="0"/>
          </a:p>
          <a:p>
            <a:endParaRPr lang="en-US" dirty="0" smtClean="0"/>
          </a:p>
          <a:p>
            <a:endParaRPr lang="en-US" dirty="0"/>
          </a:p>
        </p:txBody>
      </p:sp>
    </p:spTree>
    <p:extLst>
      <p:ext uri="{BB962C8B-B14F-4D97-AF65-F5344CB8AC3E}">
        <p14:creationId xmlns:p14="http://schemas.microsoft.com/office/powerpoint/2010/main" val="3544586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Rules</a:t>
            </a:r>
            <a:endParaRPr lang="en-US" b="1" dirty="0"/>
          </a:p>
        </p:txBody>
      </p:sp>
      <p:sp>
        <p:nvSpPr>
          <p:cNvPr id="3" name="Content Placeholder 2"/>
          <p:cNvSpPr>
            <a:spLocks noGrp="1"/>
          </p:cNvSpPr>
          <p:nvPr>
            <p:ph sz="quarter" idx="1"/>
          </p:nvPr>
        </p:nvSpPr>
        <p:spPr>
          <a:xfrm>
            <a:off x="143085" y="1455496"/>
            <a:ext cx="8835473" cy="4894920"/>
          </a:xfrm>
        </p:spPr>
        <p:txBody>
          <a:bodyPr/>
          <a:lstStyle/>
          <a:p>
            <a:r>
              <a:rPr lang="en-US" sz="3000" dirty="0" smtClean="0"/>
              <a:t>Conduct your study the way it was approved by the IRB!</a:t>
            </a:r>
          </a:p>
          <a:p>
            <a:pPr lvl="1"/>
            <a:r>
              <a:rPr lang="en-US" sz="2400" dirty="0" smtClean="0">
                <a:solidFill>
                  <a:srgbClr val="000000"/>
                </a:solidFill>
              </a:rPr>
              <a:t>Know what was approved</a:t>
            </a:r>
          </a:p>
          <a:p>
            <a:pPr lvl="1"/>
            <a:r>
              <a:rPr lang="en-US" sz="2400" dirty="0" smtClean="0">
                <a:solidFill>
                  <a:srgbClr val="000000"/>
                </a:solidFill>
              </a:rPr>
              <a:t>Who can obtain consent?</a:t>
            </a:r>
          </a:p>
          <a:p>
            <a:pPr lvl="1"/>
            <a:r>
              <a:rPr lang="en-US" sz="2400" dirty="0" smtClean="0">
                <a:solidFill>
                  <a:srgbClr val="000000"/>
                </a:solidFill>
              </a:rPr>
              <a:t>What did you say you were going to do in the application?</a:t>
            </a:r>
          </a:p>
          <a:p>
            <a:r>
              <a:rPr lang="en-US" sz="3000" dirty="0" smtClean="0"/>
              <a:t>Before implementing a change, get IRB approval</a:t>
            </a:r>
          </a:p>
          <a:p>
            <a:pPr lvl="1"/>
            <a:r>
              <a:rPr lang="en-US" sz="2400" dirty="0" smtClean="0">
                <a:solidFill>
                  <a:srgbClr val="000000"/>
                </a:solidFill>
              </a:rPr>
              <a:t>Adding personnel</a:t>
            </a:r>
          </a:p>
          <a:p>
            <a:pPr lvl="1"/>
            <a:r>
              <a:rPr lang="en-US" sz="2400" dirty="0" smtClean="0">
                <a:solidFill>
                  <a:srgbClr val="000000"/>
                </a:solidFill>
              </a:rPr>
              <a:t>Changing consent procedures</a:t>
            </a:r>
          </a:p>
          <a:p>
            <a:pPr lvl="1"/>
            <a:r>
              <a:rPr lang="en-US" sz="2400" dirty="0" smtClean="0">
                <a:solidFill>
                  <a:srgbClr val="000000"/>
                </a:solidFill>
              </a:rPr>
              <a:t>Changing assessments</a:t>
            </a:r>
            <a:endParaRPr lang="en-US" sz="2400" dirty="0">
              <a:solidFill>
                <a:srgbClr val="000000"/>
              </a:solidFill>
            </a:endParaRPr>
          </a:p>
        </p:txBody>
      </p:sp>
    </p:spTree>
    <p:extLst>
      <p:ext uri="{BB962C8B-B14F-4D97-AF65-F5344CB8AC3E}">
        <p14:creationId xmlns:p14="http://schemas.microsoft.com/office/powerpoint/2010/main" val="1358564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Subjects Research</a:t>
            </a:r>
            <a:endParaRPr lang="en-US" b="1" dirty="0"/>
          </a:p>
        </p:txBody>
      </p:sp>
      <p:sp>
        <p:nvSpPr>
          <p:cNvPr id="3" name="Content Placeholder 2"/>
          <p:cNvSpPr>
            <a:spLocks noGrp="1"/>
          </p:cNvSpPr>
          <p:nvPr>
            <p:ph idx="1"/>
          </p:nvPr>
        </p:nvSpPr>
        <p:spPr/>
        <p:txBody>
          <a:bodyPr/>
          <a:lstStyle/>
          <a:p>
            <a:pPr>
              <a:spcAft>
                <a:spcPts val="600"/>
              </a:spcAft>
            </a:pPr>
            <a:r>
              <a:rPr lang="en-US" dirty="0" smtClean="0"/>
              <a:t>Must be reviewed and approved by the IRB</a:t>
            </a:r>
          </a:p>
          <a:p>
            <a:pPr>
              <a:spcBef>
                <a:spcPts val="72"/>
              </a:spcBef>
              <a:spcAft>
                <a:spcPts val="600"/>
              </a:spcAft>
            </a:pPr>
            <a:r>
              <a:rPr lang="en-US" dirty="0" smtClean="0"/>
              <a:t>Must comply with applicable federal and state regulations</a:t>
            </a:r>
          </a:p>
          <a:p>
            <a:pPr>
              <a:spcAft>
                <a:spcPts val="600"/>
              </a:spcAft>
            </a:pPr>
            <a:r>
              <a:rPr lang="en-US" dirty="0" smtClean="0"/>
              <a:t>Must be conducted they way it is currently approved</a:t>
            </a:r>
          </a:p>
          <a:p>
            <a:pPr>
              <a:spcBef>
                <a:spcPts val="72"/>
              </a:spcBef>
              <a:spcAft>
                <a:spcPts val="600"/>
              </a:spcAft>
            </a:pPr>
            <a:r>
              <a:rPr lang="en-US" dirty="0" smtClean="0"/>
              <a:t>Investigators should not deviate from the approved protocol without </a:t>
            </a:r>
            <a:r>
              <a:rPr lang="en-US" u="sng" dirty="0" smtClean="0"/>
              <a:t>prior IRB approval </a:t>
            </a:r>
            <a:r>
              <a:rPr lang="en-US" dirty="0" smtClean="0"/>
              <a:t>via an approved amendment</a:t>
            </a:r>
          </a:p>
          <a:p>
            <a:pPr>
              <a:spcAft>
                <a:spcPts val="600"/>
              </a:spcAft>
            </a:pPr>
            <a:r>
              <a:rPr lang="en-US" dirty="0" smtClean="0"/>
              <a:t>Principal Investigator is ultimately responsible</a:t>
            </a:r>
          </a:p>
          <a:p>
            <a:endParaRPr lang="en-US" dirty="0"/>
          </a:p>
        </p:txBody>
      </p:sp>
    </p:spTree>
    <p:extLst>
      <p:ext uri="{BB962C8B-B14F-4D97-AF65-F5344CB8AC3E}">
        <p14:creationId xmlns:p14="http://schemas.microsoft.com/office/powerpoint/2010/main" val="19184814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US" b="1" dirty="0"/>
              <a:t>OHRP Suspensions</a:t>
            </a:r>
          </a:p>
        </p:txBody>
      </p:sp>
      <p:sp>
        <p:nvSpPr>
          <p:cNvPr id="64515" name="Rectangle 3"/>
          <p:cNvSpPr>
            <a:spLocks noGrp="1" noRot="1" noChangeArrowheads="1"/>
          </p:cNvSpPr>
          <p:nvPr>
            <p:ph type="body" idx="1"/>
          </p:nvPr>
        </p:nvSpPr>
        <p:spPr>
          <a:xfrm>
            <a:off x="457200" y="1891386"/>
            <a:ext cx="8229600" cy="4585614"/>
          </a:xfrm>
        </p:spPr>
        <p:txBody>
          <a:bodyPr/>
          <a:lstStyle/>
          <a:p>
            <a:pPr>
              <a:lnSpc>
                <a:spcPct val="90000"/>
              </a:lnSpc>
            </a:pPr>
            <a:r>
              <a:rPr lang="en-US" dirty="0"/>
              <a:t>During the last </a:t>
            </a:r>
            <a:r>
              <a:rPr lang="en-US" dirty="0" smtClean="0"/>
              <a:t>8-9 </a:t>
            </a:r>
            <a:r>
              <a:rPr lang="en-US" dirty="0"/>
              <a:t>years, OHRP has suspended all human research at the following institutions:</a:t>
            </a:r>
          </a:p>
          <a:p>
            <a:pPr lvl="1">
              <a:lnSpc>
                <a:spcPct val="90000"/>
              </a:lnSpc>
            </a:pPr>
            <a:r>
              <a:rPr lang="en-US" dirty="0"/>
              <a:t>University of Illinois, Chicago Campus</a:t>
            </a:r>
          </a:p>
          <a:p>
            <a:pPr lvl="1">
              <a:lnSpc>
                <a:spcPct val="90000"/>
              </a:lnSpc>
            </a:pPr>
            <a:r>
              <a:rPr lang="en-US" dirty="0"/>
              <a:t>University of Colorado</a:t>
            </a:r>
          </a:p>
          <a:p>
            <a:pPr lvl="1">
              <a:lnSpc>
                <a:spcPct val="90000"/>
              </a:lnSpc>
            </a:pPr>
            <a:r>
              <a:rPr lang="en-US" dirty="0"/>
              <a:t>Duke University</a:t>
            </a:r>
          </a:p>
          <a:p>
            <a:pPr lvl="1">
              <a:lnSpc>
                <a:spcPct val="90000"/>
              </a:lnSpc>
            </a:pPr>
            <a:r>
              <a:rPr lang="en-US" dirty="0"/>
              <a:t>Johns Hopkins</a:t>
            </a:r>
          </a:p>
          <a:p>
            <a:pPr lvl="1">
              <a:lnSpc>
                <a:spcPct val="90000"/>
              </a:lnSpc>
            </a:pPr>
            <a:r>
              <a:rPr lang="en-US" dirty="0"/>
              <a:t>University of Pennsylvania</a:t>
            </a:r>
          </a:p>
          <a:p>
            <a:pPr lvl="1">
              <a:lnSpc>
                <a:spcPct val="90000"/>
              </a:lnSpc>
            </a:pPr>
            <a:r>
              <a:rPr lang="en-US" dirty="0"/>
              <a:t>And others</a:t>
            </a:r>
          </a:p>
        </p:txBody>
      </p:sp>
    </p:spTree>
    <p:extLst>
      <p:ext uri="{BB962C8B-B14F-4D97-AF65-F5344CB8AC3E}">
        <p14:creationId xmlns:p14="http://schemas.microsoft.com/office/powerpoint/2010/main" val="2905513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52400"/>
            <a:ext cx="8226425" cy="1143000"/>
          </a:xfrm>
        </p:spPr>
        <p:txBody>
          <a:bodyPr/>
          <a:lstStyle/>
          <a:p>
            <a:r>
              <a:rPr lang="en-US" b="1" dirty="0" smtClean="0">
                <a:latin typeface="Arial" charset="0"/>
              </a:rPr>
              <a:t>KEY </a:t>
            </a:r>
            <a:r>
              <a:rPr lang="en-US" b="1" dirty="0">
                <a:latin typeface="Arial" charset="0"/>
              </a:rPr>
              <a:t>CONTACTS</a:t>
            </a:r>
          </a:p>
        </p:txBody>
      </p:sp>
      <p:sp>
        <p:nvSpPr>
          <p:cNvPr id="14339" name="Rectangle 3"/>
          <p:cNvSpPr>
            <a:spLocks noGrp="1" noChangeArrowheads="1"/>
          </p:cNvSpPr>
          <p:nvPr>
            <p:ph idx="1"/>
          </p:nvPr>
        </p:nvSpPr>
        <p:spPr>
          <a:xfrm>
            <a:off x="455613" y="1371600"/>
            <a:ext cx="8226425" cy="5181600"/>
          </a:xfrm>
        </p:spPr>
        <p:txBody>
          <a:bodyPr>
            <a:normAutofit lnSpcReduction="10000"/>
          </a:bodyPr>
          <a:lstStyle/>
          <a:p>
            <a:pPr>
              <a:lnSpc>
                <a:spcPct val="80000"/>
              </a:lnSpc>
              <a:buFont typeface="Wingdings" charset="2"/>
              <a:buBlip>
                <a:blip r:embed="rId3"/>
              </a:buBlip>
              <a:defRPr/>
            </a:pPr>
            <a:endParaRPr lang="en-US" sz="1600" dirty="0">
              <a:latin typeface="Arial" charset="0"/>
              <a:ea typeface="+mn-ea"/>
              <a:cs typeface="+mn-cs"/>
            </a:endParaRPr>
          </a:p>
          <a:p>
            <a:pPr>
              <a:lnSpc>
                <a:spcPct val="80000"/>
              </a:lnSpc>
              <a:buFont typeface="Wingdings" charset="2"/>
              <a:buBlip>
                <a:blip r:embed="rId3"/>
              </a:buBlip>
              <a:defRPr/>
            </a:pPr>
            <a:r>
              <a:rPr lang="en-US" dirty="0">
                <a:latin typeface="Arial" charset="0"/>
              </a:rPr>
              <a:t>IRB Main Number- 792-4148</a:t>
            </a:r>
          </a:p>
          <a:p>
            <a:pPr lvl="1">
              <a:lnSpc>
                <a:spcPct val="80000"/>
              </a:lnSpc>
              <a:buFont typeface="Wingdings" charset="0"/>
              <a:buNone/>
              <a:defRPr/>
            </a:pPr>
            <a:endParaRPr lang="en-US" sz="2800" dirty="0">
              <a:latin typeface="Arial" charset="0"/>
            </a:endParaRPr>
          </a:p>
          <a:p>
            <a:pPr>
              <a:lnSpc>
                <a:spcPct val="80000"/>
              </a:lnSpc>
              <a:buFont typeface="Wingdings" charset="2"/>
              <a:buBlip>
                <a:blip r:embed="rId3"/>
              </a:buBlip>
              <a:defRPr/>
            </a:pPr>
            <a:r>
              <a:rPr lang="en-US" dirty="0">
                <a:latin typeface="Arial" charset="0"/>
              </a:rPr>
              <a:t>IRB II</a:t>
            </a:r>
          </a:p>
          <a:p>
            <a:pPr lvl="1">
              <a:lnSpc>
                <a:spcPct val="80000"/>
              </a:lnSpc>
              <a:defRPr/>
            </a:pPr>
            <a:r>
              <a:rPr lang="en-US" sz="2800" dirty="0" smtClean="0">
                <a:latin typeface="Arial" charset="0"/>
              </a:rPr>
              <a:t>Summer Young-</a:t>
            </a:r>
            <a:r>
              <a:rPr lang="en-US" sz="2800" dirty="0">
                <a:latin typeface="Arial" charset="0"/>
              </a:rPr>
              <a:t>IRB II- Administrator 792-4144 (</a:t>
            </a:r>
            <a:r>
              <a:rPr lang="en-US" sz="2800" dirty="0">
                <a:latin typeface="Arial" charset="0"/>
                <a:hlinkClick r:id="rId4"/>
              </a:rPr>
              <a:t>youngsn@musc.edu</a:t>
            </a:r>
            <a:r>
              <a:rPr lang="en-US" sz="2800" dirty="0" smtClean="0">
                <a:latin typeface="Arial" charset="0"/>
              </a:rPr>
              <a:t>)</a:t>
            </a:r>
          </a:p>
          <a:p>
            <a:pPr lvl="1">
              <a:lnSpc>
                <a:spcPct val="80000"/>
              </a:lnSpc>
              <a:defRPr/>
            </a:pPr>
            <a:r>
              <a:rPr lang="en-US" sz="2800" dirty="0" smtClean="0">
                <a:latin typeface="Arial" charset="0"/>
              </a:rPr>
              <a:t>Kaye </a:t>
            </a:r>
            <a:r>
              <a:rPr lang="en-US" sz="2800" dirty="0">
                <a:latin typeface="Arial" charset="0"/>
              </a:rPr>
              <a:t>Roberts IRB II-Coordinator 792-6710 </a:t>
            </a:r>
            <a:r>
              <a:rPr lang="en-US" sz="2800" dirty="0" smtClean="0">
                <a:latin typeface="Arial" charset="0"/>
              </a:rPr>
              <a:t>(</a:t>
            </a:r>
            <a:r>
              <a:rPr lang="en-US" sz="2800" dirty="0" smtClean="0">
                <a:latin typeface="Arial" charset="0"/>
                <a:hlinkClick r:id="rId5"/>
              </a:rPr>
              <a:t>roberkk@musc.edu</a:t>
            </a:r>
            <a:r>
              <a:rPr lang="en-US" sz="2800" dirty="0" smtClean="0">
                <a:latin typeface="Arial" charset="0"/>
              </a:rPr>
              <a:t>)</a:t>
            </a:r>
          </a:p>
          <a:p>
            <a:pPr marL="274320" lvl="1" indent="0">
              <a:lnSpc>
                <a:spcPct val="80000"/>
              </a:lnSpc>
              <a:buNone/>
              <a:defRPr/>
            </a:pPr>
            <a:endParaRPr lang="en-US" sz="2800" dirty="0">
              <a:latin typeface="Arial" charset="0"/>
            </a:endParaRPr>
          </a:p>
          <a:p>
            <a:pPr>
              <a:lnSpc>
                <a:spcPct val="80000"/>
              </a:lnSpc>
              <a:buFont typeface="Wingdings" charset="2"/>
              <a:buBlip>
                <a:blip r:embed="rId3"/>
              </a:buBlip>
              <a:defRPr/>
            </a:pPr>
            <a:r>
              <a:rPr lang="en-US" dirty="0">
                <a:latin typeface="Arial" charset="0"/>
              </a:rPr>
              <a:t>EXPEDITED </a:t>
            </a:r>
            <a:r>
              <a:rPr lang="en-US" dirty="0" smtClean="0">
                <a:latin typeface="Arial" charset="0"/>
              </a:rPr>
              <a:t>STUDIES</a:t>
            </a:r>
            <a:endParaRPr lang="en-US" dirty="0">
              <a:latin typeface="Arial" charset="0"/>
            </a:endParaRPr>
          </a:p>
          <a:p>
            <a:pPr lvl="1">
              <a:lnSpc>
                <a:spcPct val="80000"/>
              </a:lnSpc>
              <a:defRPr/>
            </a:pPr>
            <a:r>
              <a:rPr lang="en-US" sz="2800" dirty="0" smtClean="0">
                <a:latin typeface="Arial" charset="0"/>
              </a:rPr>
              <a:t>Katherine Bright, Administrator </a:t>
            </a:r>
            <a:r>
              <a:rPr lang="en-US" sz="2800" dirty="0">
                <a:latin typeface="Arial" charset="0"/>
              </a:rPr>
              <a:t>792</a:t>
            </a:r>
            <a:r>
              <a:rPr lang="en-US" sz="2800" dirty="0" smtClean="0">
                <a:latin typeface="Arial" charset="0"/>
              </a:rPr>
              <a:t>-4843 (</a:t>
            </a:r>
            <a:r>
              <a:rPr lang="en-US" sz="2800" dirty="0" smtClean="0">
                <a:latin typeface="Arial" charset="0"/>
                <a:hlinkClick r:id="rId6"/>
              </a:rPr>
              <a:t>duncank@musc.edu</a:t>
            </a:r>
            <a:r>
              <a:rPr lang="en-US" sz="2800" dirty="0" smtClean="0">
                <a:latin typeface="Arial" charset="0"/>
              </a:rPr>
              <a:t>)</a:t>
            </a:r>
          </a:p>
          <a:p>
            <a:pPr lvl="1">
              <a:lnSpc>
                <a:spcPct val="80000"/>
              </a:lnSpc>
              <a:defRPr/>
            </a:pPr>
            <a:endParaRPr lang="en-US" sz="2800" dirty="0">
              <a:latin typeface="Arial" charset="0"/>
            </a:endParaRPr>
          </a:p>
          <a:p>
            <a:pPr marL="0" lvl="1" indent="0">
              <a:lnSpc>
                <a:spcPct val="80000"/>
              </a:lnSpc>
              <a:buNone/>
              <a:defRPr/>
            </a:pPr>
            <a:r>
              <a:rPr lang="en-US" sz="2800" dirty="0" smtClean="0">
                <a:solidFill>
                  <a:srgbClr val="0000FF"/>
                </a:solidFill>
                <a:latin typeface="Arial" charset="0"/>
              </a:rPr>
              <a:t>SCTR SUCCESS Center</a:t>
            </a:r>
            <a:r>
              <a:rPr lang="en-US" sz="2800" dirty="0" smtClean="0">
                <a:solidFill>
                  <a:srgbClr val="3366FF"/>
                </a:solidFill>
                <a:latin typeface="Arial" charset="0"/>
              </a:rPr>
              <a:t> </a:t>
            </a:r>
            <a:r>
              <a:rPr lang="en-US" sz="2800" dirty="0" smtClean="0">
                <a:latin typeface="Arial" charset="0"/>
              </a:rPr>
              <a:t>792-8300</a:t>
            </a:r>
          </a:p>
          <a:p>
            <a:pPr lvl="1">
              <a:lnSpc>
                <a:spcPct val="80000"/>
              </a:lnSpc>
              <a:defRPr/>
            </a:pPr>
            <a:endParaRPr lang="en-US" sz="2400" dirty="0">
              <a:latin typeface="Arial" charset="0"/>
            </a:endParaRPr>
          </a:p>
          <a:p>
            <a:pPr lvl="1" indent="-457200">
              <a:lnSpc>
                <a:spcPct val="80000"/>
              </a:lnSpc>
              <a:defRPr/>
            </a:pPr>
            <a:endParaRPr lang="en-US" sz="2400" dirty="0">
              <a:latin typeface="Arial" charset="0"/>
            </a:endParaRPr>
          </a:p>
        </p:txBody>
      </p:sp>
    </p:spTree>
    <p:extLst>
      <p:ext uri="{BB962C8B-B14F-4D97-AF65-F5344CB8AC3E}">
        <p14:creationId xmlns:p14="http://schemas.microsoft.com/office/powerpoint/2010/main" val="3650754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124244" y="193280"/>
            <a:ext cx="9019756" cy="938790"/>
          </a:xfrm>
        </p:spPr>
        <p:txBody>
          <a:bodyPr>
            <a:noAutofit/>
          </a:bodyPr>
          <a:lstStyle/>
          <a:p>
            <a:pPr>
              <a:tabLst>
                <a:tab pos="2346325" algn="l"/>
              </a:tabLst>
            </a:pPr>
            <a:r>
              <a:rPr lang="en-US" sz="4400" dirty="0"/>
              <a:t/>
            </a:r>
            <a:br>
              <a:rPr lang="en-US" sz="4400" dirty="0"/>
            </a:br>
            <a:r>
              <a:rPr lang="en-US" sz="3200" b="1" dirty="0" smtClean="0"/>
              <a:t>Health Insurance Portability &amp; Accountability Act </a:t>
            </a:r>
            <a:br>
              <a:rPr lang="en-US" sz="3200" b="1" dirty="0" smtClean="0"/>
            </a:br>
            <a:r>
              <a:rPr lang="en-US" sz="3200" b="1" dirty="0" smtClean="0"/>
              <a:t>(HIPAA) Privacy Rule</a:t>
            </a:r>
            <a:endParaRPr lang="en-US" sz="3200" b="1" dirty="0"/>
          </a:p>
        </p:txBody>
      </p:sp>
      <p:sp>
        <p:nvSpPr>
          <p:cNvPr id="291843" name="Rectangle 3"/>
          <p:cNvSpPr>
            <a:spLocks noGrp="1" noChangeArrowheads="1"/>
          </p:cNvSpPr>
          <p:nvPr>
            <p:ph sz="quarter" idx="1"/>
          </p:nvPr>
        </p:nvSpPr>
        <p:spPr>
          <a:xfrm>
            <a:off x="228600" y="1729154"/>
            <a:ext cx="8686800" cy="4412237"/>
          </a:xfrm>
        </p:spPr>
        <p:txBody>
          <a:bodyPr>
            <a:noAutofit/>
          </a:bodyPr>
          <a:lstStyle/>
          <a:p>
            <a:pPr marL="279400" indent="-223838">
              <a:lnSpc>
                <a:spcPct val="90000"/>
              </a:lnSpc>
              <a:spcBef>
                <a:spcPts val="600"/>
              </a:spcBef>
              <a:spcAft>
                <a:spcPts val="600"/>
              </a:spcAft>
            </a:pPr>
            <a:r>
              <a:rPr lang="en-US" dirty="0" smtClean="0"/>
              <a:t>Federal regulation to protect the privacy of health information that identifies individuals (Protected Health Information-PHI) </a:t>
            </a:r>
          </a:p>
          <a:p>
            <a:pPr marL="279400" indent="-223838">
              <a:lnSpc>
                <a:spcPct val="90000"/>
              </a:lnSpc>
              <a:spcBef>
                <a:spcPts val="600"/>
              </a:spcBef>
              <a:spcAft>
                <a:spcPts val="600"/>
              </a:spcAft>
            </a:pPr>
            <a:r>
              <a:rPr lang="en-US" dirty="0" smtClean="0"/>
              <a:t>Applies to health plans, health care clearinghouses, health care providers and their business associates who transmit health information in electronic form (covered entities)</a:t>
            </a:r>
          </a:p>
          <a:p>
            <a:pPr marL="58738" indent="-3175">
              <a:lnSpc>
                <a:spcPct val="90000"/>
              </a:lnSpc>
              <a:spcBef>
                <a:spcPts val="600"/>
              </a:spcBef>
              <a:spcAft>
                <a:spcPts val="600"/>
              </a:spcAft>
            </a:pPr>
            <a:r>
              <a:rPr lang="en-US" dirty="0" smtClean="0"/>
              <a:t>  In order to use PHI, you must obtain:</a:t>
            </a:r>
          </a:p>
          <a:p>
            <a:pPr marL="333058" lvl="1" indent="-3175">
              <a:lnSpc>
                <a:spcPct val="90000"/>
              </a:lnSpc>
              <a:spcBef>
                <a:spcPts val="0"/>
              </a:spcBef>
            </a:pPr>
            <a:r>
              <a:rPr lang="en-US" sz="2400" dirty="0" smtClean="0"/>
              <a:t> HIPAA authorization from the individual OR</a:t>
            </a:r>
          </a:p>
          <a:p>
            <a:pPr marL="333058" lvl="1" indent="-3175">
              <a:lnSpc>
                <a:spcPct val="90000"/>
              </a:lnSpc>
              <a:spcBef>
                <a:spcPts val="0"/>
              </a:spcBef>
            </a:pPr>
            <a:r>
              <a:rPr lang="en-US" sz="2400" dirty="0" smtClean="0"/>
              <a:t> HIPAA waiver/alteration of HIPAA OR</a:t>
            </a:r>
          </a:p>
          <a:p>
            <a:pPr marL="333058" lvl="1" indent="-3175">
              <a:lnSpc>
                <a:spcPct val="90000"/>
              </a:lnSpc>
              <a:spcBef>
                <a:spcPts val="0"/>
              </a:spcBef>
            </a:pPr>
            <a:r>
              <a:rPr lang="en-US" sz="2400" dirty="0"/>
              <a:t> </a:t>
            </a:r>
            <a:r>
              <a:rPr lang="en-US" sz="2400" dirty="0" smtClean="0"/>
              <a:t>Business Associates Agreement (BAA)</a:t>
            </a:r>
          </a:p>
          <a:p>
            <a:pPr marL="333058" lvl="1" indent="-3175">
              <a:lnSpc>
                <a:spcPct val="90000"/>
              </a:lnSpc>
              <a:spcBef>
                <a:spcPts val="600"/>
              </a:spcBef>
            </a:pPr>
            <a:endParaRPr lang="en-US" sz="2400" dirty="0" smtClean="0">
              <a:solidFill>
                <a:schemeClr val="bg2">
                  <a:lumMod val="25000"/>
                </a:schemeClr>
              </a:solidFill>
            </a:endParaRPr>
          </a:p>
          <a:p>
            <a:pPr marL="333058" lvl="1" indent="-3175">
              <a:lnSpc>
                <a:spcPct val="90000"/>
              </a:lnSpc>
            </a:pPr>
            <a:endParaRPr lang="en-US" sz="1600" dirty="0" smtClean="0"/>
          </a:p>
          <a:p>
            <a:pPr marL="58738" indent="-3175">
              <a:lnSpc>
                <a:spcPct val="90000"/>
              </a:lnSpc>
              <a:buNone/>
            </a:pPr>
            <a:endParaRPr lang="en-US" sz="2100" dirty="0" smtClean="0"/>
          </a:p>
        </p:txBody>
      </p:sp>
      <p:sp>
        <p:nvSpPr>
          <p:cNvPr id="5" name="TextBox 4"/>
          <p:cNvSpPr txBox="1"/>
          <p:nvPr/>
        </p:nvSpPr>
        <p:spPr>
          <a:xfrm>
            <a:off x="1027974" y="6423349"/>
            <a:ext cx="3276600" cy="246221"/>
          </a:xfrm>
          <a:prstGeom prst="rect">
            <a:avLst/>
          </a:prstGeom>
          <a:noFill/>
        </p:spPr>
        <p:txBody>
          <a:bodyPr wrap="square" rtlCol="0">
            <a:spAutoFit/>
          </a:bodyPr>
          <a:lstStyle/>
          <a:p>
            <a:r>
              <a:rPr lang="en-US" sz="1000" dirty="0" smtClean="0">
                <a:solidFill>
                  <a:schemeClr val="bg2">
                    <a:lumMod val="25000"/>
                  </a:schemeClr>
                </a:solidFill>
              </a:rPr>
              <a:t>US DHHS Office for Civil Rights 45 CFR 160 and 164</a:t>
            </a:r>
            <a:endParaRPr lang="en-US" sz="1000" dirty="0">
              <a:solidFill>
                <a:schemeClr val="bg2">
                  <a:lumMod val="25000"/>
                </a:schemeClr>
              </a:solidFill>
            </a:endParaRPr>
          </a:p>
        </p:txBody>
      </p:sp>
    </p:spTree>
    <p:extLst>
      <p:ext uri="{BB962C8B-B14F-4D97-AF65-F5344CB8AC3E}">
        <p14:creationId xmlns:p14="http://schemas.microsoft.com/office/powerpoint/2010/main" val="41758842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878" y="533400"/>
            <a:ext cx="9511554" cy="990600"/>
          </a:xfrm>
        </p:spPr>
        <p:txBody>
          <a:bodyPr>
            <a:noAutofit/>
          </a:bodyPr>
          <a:lstStyle/>
          <a:p>
            <a:r>
              <a:rPr lang="en-US" b="1" dirty="0" smtClean="0"/>
              <a:t>What is Protected Health Information?</a:t>
            </a:r>
            <a:endParaRPr lang="en-US" b="1" dirty="0"/>
          </a:p>
        </p:txBody>
      </p:sp>
      <p:sp>
        <p:nvSpPr>
          <p:cNvPr id="6" name="Content Placeholder 5"/>
          <p:cNvSpPr>
            <a:spLocks noGrp="1"/>
          </p:cNvSpPr>
          <p:nvPr>
            <p:ph idx="1"/>
          </p:nvPr>
        </p:nvSpPr>
        <p:spPr>
          <a:xfrm>
            <a:off x="457200" y="1918996"/>
            <a:ext cx="8229600" cy="4723671"/>
          </a:xfrm>
        </p:spPr>
        <p:txBody>
          <a:bodyPr/>
          <a:lstStyle/>
          <a:p>
            <a:r>
              <a:rPr lang="en-US" i="1" dirty="0" smtClean="0">
                <a:solidFill>
                  <a:srgbClr val="3366FF"/>
                </a:solidFill>
              </a:rPr>
              <a:t>Individually identifiable </a:t>
            </a:r>
            <a:r>
              <a:rPr lang="en-US" u="sng" dirty="0" smtClean="0"/>
              <a:t>health</a:t>
            </a:r>
            <a:r>
              <a:rPr lang="en-US" dirty="0" smtClean="0"/>
              <a:t> information</a:t>
            </a:r>
          </a:p>
          <a:p>
            <a:r>
              <a:rPr lang="en-US" dirty="0" smtClean="0"/>
              <a:t>Must have both health information AND one of the 18 HIPAA identifiers to have PHI</a:t>
            </a:r>
            <a:endParaRPr lang="en-US" dirty="0"/>
          </a:p>
        </p:txBody>
      </p:sp>
    </p:spTree>
    <p:extLst>
      <p:ext uri="{BB962C8B-B14F-4D97-AF65-F5344CB8AC3E}">
        <p14:creationId xmlns:p14="http://schemas.microsoft.com/office/powerpoint/2010/main" val="263350132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3945" y="381000"/>
            <a:ext cx="8153400" cy="1143000"/>
          </a:xfrm>
        </p:spPr>
        <p:txBody>
          <a:bodyPr/>
          <a:lstStyle/>
          <a:p>
            <a:r>
              <a:rPr lang="en-US" b="1" dirty="0" smtClean="0">
                <a:latin typeface="Arial"/>
                <a:ea typeface="ＭＳ Ｐゴシック" charset="0"/>
                <a:cs typeface="Arial"/>
              </a:rPr>
              <a:t>Identifiers Under HIPAA</a:t>
            </a:r>
            <a:endParaRPr lang="en-US" b="1" dirty="0">
              <a:latin typeface="Arial"/>
              <a:ea typeface="ＭＳ Ｐゴシック" charset="0"/>
              <a:cs typeface="Arial"/>
            </a:endParaRPr>
          </a:p>
        </p:txBody>
      </p:sp>
      <p:sp>
        <p:nvSpPr>
          <p:cNvPr id="25602" name="Rectangle 4"/>
          <p:cNvSpPr>
            <a:spLocks noGrp="1" noChangeArrowheads="1"/>
          </p:cNvSpPr>
          <p:nvPr>
            <p:ph type="body" sz="half" idx="1"/>
          </p:nvPr>
        </p:nvSpPr>
        <p:spPr>
          <a:xfrm>
            <a:off x="457200" y="1546888"/>
            <a:ext cx="4038600" cy="4718304"/>
          </a:xfrm>
        </p:spPr>
        <p:txBody>
          <a:bodyPr>
            <a:normAutofit/>
          </a:bodyPr>
          <a:lstStyle/>
          <a:p>
            <a:pPr>
              <a:spcBef>
                <a:spcPts val="300"/>
              </a:spcBef>
            </a:pPr>
            <a:r>
              <a:rPr lang="en-US" sz="2400" dirty="0">
                <a:latin typeface="Arial"/>
                <a:ea typeface="ＭＳ Ｐゴシック" charset="0"/>
                <a:cs typeface="Arial"/>
              </a:rPr>
              <a:t>Names</a:t>
            </a:r>
          </a:p>
          <a:p>
            <a:pPr>
              <a:spcBef>
                <a:spcPts val="300"/>
              </a:spcBef>
            </a:pPr>
            <a:r>
              <a:rPr lang="en-US" sz="2400" dirty="0">
                <a:latin typeface="Arial"/>
                <a:ea typeface="ＭＳ Ｐゴシック" charset="0"/>
                <a:cs typeface="Arial"/>
              </a:rPr>
              <a:t>Addresses</a:t>
            </a:r>
          </a:p>
          <a:p>
            <a:pPr>
              <a:spcBef>
                <a:spcPts val="300"/>
              </a:spcBef>
            </a:pPr>
            <a:r>
              <a:rPr lang="en-US" sz="2400" dirty="0">
                <a:latin typeface="Arial"/>
                <a:ea typeface="ＭＳ Ｐゴシック" charset="0"/>
                <a:cs typeface="Arial"/>
              </a:rPr>
              <a:t>All elements of dates relating to an individual (except year) e.g. Admission date</a:t>
            </a:r>
          </a:p>
          <a:p>
            <a:pPr>
              <a:spcBef>
                <a:spcPts val="300"/>
              </a:spcBef>
            </a:pPr>
            <a:r>
              <a:rPr lang="en-US" sz="2400" dirty="0">
                <a:latin typeface="Arial"/>
                <a:ea typeface="ＭＳ Ｐゴシック" charset="0"/>
                <a:cs typeface="Arial"/>
              </a:rPr>
              <a:t>Telephone numbers</a:t>
            </a:r>
          </a:p>
          <a:p>
            <a:pPr>
              <a:spcBef>
                <a:spcPts val="300"/>
              </a:spcBef>
            </a:pPr>
            <a:r>
              <a:rPr lang="en-US" sz="2400" dirty="0">
                <a:latin typeface="Arial"/>
                <a:ea typeface="ＭＳ Ｐゴシック" charset="0"/>
                <a:cs typeface="Arial"/>
              </a:rPr>
              <a:t>Fax numbers</a:t>
            </a:r>
          </a:p>
          <a:p>
            <a:pPr>
              <a:spcBef>
                <a:spcPts val="300"/>
              </a:spcBef>
            </a:pPr>
            <a:r>
              <a:rPr lang="en-US" sz="2400" dirty="0">
                <a:latin typeface="Arial"/>
                <a:ea typeface="ＭＳ Ｐゴシック" charset="0"/>
                <a:cs typeface="Arial"/>
              </a:rPr>
              <a:t>Email addresses</a:t>
            </a:r>
          </a:p>
          <a:p>
            <a:pPr>
              <a:spcBef>
                <a:spcPts val="300"/>
              </a:spcBef>
            </a:pPr>
            <a:r>
              <a:rPr lang="en-US" sz="2400" dirty="0">
                <a:latin typeface="Arial"/>
                <a:ea typeface="ＭＳ Ｐゴシック" charset="0"/>
                <a:cs typeface="Arial"/>
              </a:rPr>
              <a:t>Medical Record numbers</a:t>
            </a:r>
          </a:p>
          <a:p>
            <a:pPr>
              <a:spcBef>
                <a:spcPts val="300"/>
              </a:spcBef>
            </a:pPr>
            <a:r>
              <a:rPr lang="en-US" sz="2400" dirty="0">
                <a:latin typeface="Arial"/>
                <a:ea typeface="ＭＳ Ｐゴシック" charset="0"/>
                <a:cs typeface="Arial"/>
              </a:rPr>
              <a:t>Social Security numbers</a:t>
            </a:r>
          </a:p>
        </p:txBody>
      </p:sp>
      <p:sp>
        <p:nvSpPr>
          <p:cNvPr id="25603" name="Rectangle 5"/>
          <p:cNvSpPr>
            <a:spLocks noGrp="1" noChangeArrowheads="1"/>
          </p:cNvSpPr>
          <p:nvPr>
            <p:ph type="body" sz="half" idx="2"/>
          </p:nvPr>
        </p:nvSpPr>
        <p:spPr>
          <a:xfrm>
            <a:off x="4648200" y="1546888"/>
            <a:ext cx="4038600" cy="4718304"/>
          </a:xfrm>
        </p:spPr>
        <p:txBody>
          <a:bodyPr>
            <a:noAutofit/>
          </a:bodyPr>
          <a:lstStyle/>
          <a:p>
            <a:pPr>
              <a:spcBef>
                <a:spcPts val="300"/>
              </a:spcBef>
            </a:pPr>
            <a:r>
              <a:rPr lang="en-US" sz="2400" dirty="0">
                <a:latin typeface="Arial"/>
                <a:ea typeface="ＭＳ Ｐゴシック" charset="0"/>
                <a:cs typeface="Arial"/>
              </a:rPr>
              <a:t>Health plan policy numbers</a:t>
            </a:r>
          </a:p>
          <a:p>
            <a:pPr>
              <a:spcBef>
                <a:spcPts val="300"/>
              </a:spcBef>
            </a:pPr>
            <a:r>
              <a:rPr lang="en-US" sz="2400" dirty="0">
                <a:latin typeface="Arial"/>
                <a:ea typeface="ＭＳ Ｐゴシック" charset="0"/>
                <a:cs typeface="Arial"/>
              </a:rPr>
              <a:t>Account numbers</a:t>
            </a:r>
          </a:p>
          <a:p>
            <a:pPr>
              <a:spcBef>
                <a:spcPts val="300"/>
              </a:spcBef>
            </a:pPr>
            <a:r>
              <a:rPr lang="en-US" sz="2400" dirty="0">
                <a:latin typeface="Arial"/>
                <a:ea typeface="ＭＳ Ｐゴシック" charset="0"/>
                <a:cs typeface="Arial"/>
              </a:rPr>
              <a:t>License Numbers</a:t>
            </a:r>
          </a:p>
          <a:p>
            <a:pPr>
              <a:spcBef>
                <a:spcPts val="300"/>
              </a:spcBef>
            </a:pPr>
            <a:r>
              <a:rPr lang="en-US" sz="2400" dirty="0">
                <a:latin typeface="Arial"/>
                <a:ea typeface="ＭＳ Ｐゴシック" charset="0"/>
                <a:cs typeface="Arial"/>
              </a:rPr>
              <a:t>Vehicle ID/serial numbers</a:t>
            </a:r>
          </a:p>
          <a:p>
            <a:pPr>
              <a:spcBef>
                <a:spcPts val="300"/>
              </a:spcBef>
            </a:pPr>
            <a:r>
              <a:rPr lang="en-US" sz="2400" dirty="0">
                <a:latin typeface="Arial"/>
                <a:ea typeface="ＭＳ Ｐゴシック" charset="0"/>
                <a:cs typeface="Arial"/>
              </a:rPr>
              <a:t>Device identifiers</a:t>
            </a:r>
          </a:p>
          <a:p>
            <a:pPr>
              <a:spcBef>
                <a:spcPts val="300"/>
              </a:spcBef>
            </a:pPr>
            <a:r>
              <a:rPr lang="en-US" sz="2400" dirty="0">
                <a:latin typeface="Arial"/>
                <a:ea typeface="ＭＳ Ｐゴシック" charset="0"/>
                <a:cs typeface="Arial"/>
              </a:rPr>
              <a:t>URLs</a:t>
            </a:r>
          </a:p>
          <a:p>
            <a:pPr>
              <a:spcBef>
                <a:spcPts val="300"/>
              </a:spcBef>
            </a:pPr>
            <a:r>
              <a:rPr lang="en-US" sz="2400" dirty="0">
                <a:latin typeface="Arial"/>
                <a:ea typeface="ＭＳ Ｐゴシック" charset="0"/>
                <a:cs typeface="Arial"/>
              </a:rPr>
              <a:t>IP addresses</a:t>
            </a:r>
          </a:p>
          <a:p>
            <a:pPr>
              <a:spcBef>
                <a:spcPts val="300"/>
              </a:spcBef>
            </a:pPr>
            <a:r>
              <a:rPr lang="en-US" sz="2400" dirty="0">
                <a:latin typeface="Arial"/>
                <a:ea typeface="ＭＳ Ｐゴシック" charset="0"/>
                <a:cs typeface="Arial"/>
              </a:rPr>
              <a:t>Finger/voice prints</a:t>
            </a:r>
          </a:p>
          <a:p>
            <a:pPr>
              <a:spcBef>
                <a:spcPts val="300"/>
              </a:spcBef>
            </a:pPr>
            <a:r>
              <a:rPr lang="en-US" sz="2400" dirty="0">
                <a:latin typeface="Arial"/>
                <a:ea typeface="ＭＳ Ｐゴシック" charset="0"/>
                <a:cs typeface="Arial"/>
              </a:rPr>
              <a:t>Full face photos</a:t>
            </a:r>
          </a:p>
          <a:p>
            <a:pPr>
              <a:spcBef>
                <a:spcPts val="300"/>
              </a:spcBef>
            </a:pPr>
            <a:r>
              <a:rPr lang="en-US" sz="2400" dirty="0">
                <a:latin typeface="Arial"/>
                <a:ea typeface="ＭＳ Ｐゴシック" charset="0"/>
                <a:cs typeface="Arial"/>
              </a:rPr>
              <a:t>Any other unique identifier or code</a:t>
            </a:r>
          </a:p>
        </p:txBody>
      </p:sp>
    </p:spTree>
    <p:extLst>
      <p:ext uri="{BB962C8B-B14F-4D97-AF65-F5344CB8AC3E}">
        <p14:creationId xmlns:p14="http://schemas.microsoft.com/office/powerpoint/2010/main" val="1097697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Trainee Research</a:t>
            </a:r>
            <a:endParaRPr lang="en-US" b="1" dirty="0"/>
          </a:p>
        </p:txBody>
      </p:sp>
      <p:sp>
        <p:nvSpPr>
          <p:cNvPr id="3" name="Content Placeholder 2"/>
          <p:cNvSpPr>
            <a:spLocks noGrp="1"/>
          </p:cNvSpPr>
          <p:nvPr>
            <p:ph idx="1"/>
          </p:nvPr>
        </p:nvSpPr>
        <p:spPr/>
        <p:txBody>
          <a:bodyPr/>
          <a:lstStyle/>
          <a:p>
            <a:r>
              <a:rPr lang="en-US" dirty="0" smtClean="0"/>
              <a:t>Subject to IRB review</a:t>
            </a:r>
          </a:p>
          <a:p>
            <a:r>
              <a:rPr lang="en-US" dirty="0" smtClean="0"/>
              <a:t>Trainees may serve as PIs with a faculty mentor</a:t>
            </a:r>
          </a:p>
          <a:p>
            <a:r>
              <a:rPr lang="en-US" dirty="0" smtClean="0"/>
              <a:t>The mentor must review the protocol prior to IRB submission to ensure the study has a valid research question and procedures are sufficient to answer the question and minimize risk to participants</a:t>
            </a:r>
          </a:p>
          <a:p>
            <a:r>
              <a:rPr lang="en-US" dirty="0" smtClean="0"/>
              <a:t>The trainee PI and Mentor are BOTH responsible for the conduct of the research study</a:t>
            </a:r>
          </a:p>
          <a:p>
            <a:endParaRPr lang="en-US" dirty="0"/>
          </a:p>
        </p:txBody>
      </p:sp>
    </p:spTree>
    <p:extLst>
      <p:ext uri="{BB962C8B-B14F-4D97-AF65-F5344CB8AC3E}">
        <p14:creationId xmlns:p14="http://schemas.microsoft.com/office/powerpoint/2010/main" val="91855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IRB Purpose</a:t>
            </a:r>
          </a:p>
        </p:txBody>
      </p:sp>
      <p:sp>
        <p:nvSpPr>
          <p:cNvPr id="3" name="Content Placeholder 2"/>
          <p:cNvSpPr>
            <a:spLocks noGrp="1"/>
          </p:cNvSpPr>
          <p:nvPr>
            <p:ph idx="1"/>
          </p:nvPr>
        </p:nvSpPr>
        <p:spPr/>
        <p:txBody>
          <a:bodyPr/>
          <a:lstStyle/>
          <a:p>
            <a:r>
              <a:rPr lang="en-US" sz="3200" dirty="0"/>
              <a:t>To protect the rights and welfare of human research subjects</a:t>
            </a:r>
          </a:p>
          <a:p>
            <a:r>
              <a:rPr lang="en-US" sz="3200" dirty="0"/>
              <a:t>Authority to approve, require modification and disapprove any research involving human subjects</a:t>
            </a:r>
          </a:p>
          <a:p>
            <a:endParaRPr lang="en-US" dirty="0"/>
          </a:p>
        </p:txBody>
      </p:sp>
    </p:spTree>
    <p:extLst>
      <p:ext uri="{BB962C8B-B14F-4D97-AF65-F5344CB8AC3E}">
        <p14:creationId xmlns:p14="http://schemas.microsoft.com/office/powerpoint/2010/main" val="257905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457200"/>
            <a:ext cx="7772400" cy="1143000"/>
          </a:xfrm>
        </p:spPr>
        <p:txBody>
          <a:bodyPr/>
          <a:lstStyle/>
          <a:p>
            <a:pPr algn="ctr"/>
            <a:r>
              <a:rPr lang="en-US" b="1">
                <a:latin typeface="Comic Sans MS" charset="0"/>
                <a:ea typeface="ＭＳ Ｐゴシック" charset="0"/>
                <a:cs typeface="ＭＳ Ｐゴシック" charset="0"/>
              </a:rPr>
              <a:t>Exempt Review</a:t>
            </a:r>
            <a:endParaRPr lang="en-US">
              <a:latin typeface="Comic Sans MS" charset="0"/>
              <a:ea typeface="ＭＳ Ｐゴシック" charset="0"/>
              <a:cs typeface="ＭＳ Ｐゴシック" charset="0"/>
            </a:endParaRPr>
          </a:p>
        </p:txBody>
      </p:sp>
      <p:sp>
        <p:nvSpPr>
          <p:cNvPr id="26627" name="Rectangle 3"/>
          <p:cNvSpPr>
            <a:spLocks noGrp="1" noChangeArrowheads="1"/>
          </p:cNvSpPr>
          <p:nvPr>
            <p:ph type="body" idx="1"/>
          </p:nvPr>
        </p:nvSpPr>
        <p:spPr/>
        <p:txBody>
          <a:bodyPr/>
          <a:lstStyle/>
          <a:p>
            <a:r>
              <a:rPr lang="en-US" dirty="0">
                <a:latin typeface="Comic Sans MS" charset="0"/>
                <a:ea typeface="ＭＳ Ｐゴシック" charset="0"/>
                <a:cs typeface="ＭＳ Ｐゴシック" charset="0"/>
              </a:rPr>
              <a:t>Educational settings (e.g. research on instructional techniques, tests with </a:t>
            </a:r>
            <a:r>
              <a:rPr lang="en-US" dirty="0" err="1">
                <a:latin typeface="Comic Sans MS" charset="0"/>
                <a:ea typeface="ＭＳ Ｐゴシック" charset="0"/>
                <a:cs typeface="ＭＳ Ｐゴシック" charset="0"/>
              </a:rPr>
              <a:t>nonsensitive</a:t>
            </a:r>
            <a:r>
              <a:rPr lang="en-US" dirty="0">
                <a:latin typeface="Comic Sans MS" charset="0"/>
                <a:ea typeface="ＭＳ Ｐゴシック" charset="0"/>
                <a:cs typeface="ＭＳ Ｐゴシック" charset="0"/>
              </a:rPr>
              <a:t> material)</a:t>
            </a:r>
          </a:p>
          <a:p>
            <a:r>
              <a:rPr lang="en-US" dirty="0">
                <a:latin typeface="Comic Sans MS" charset="0"/>
                <a:ea typeface="ＭＳ Ｐゴシック" charset="0"/>
                <a:cs typeface="ＭＳ Ｐゴシック" charset="0"/>
              </a:rPr>
              <a:t>Research using anonymous data obtained from educational tests</a:t>
            </a:r>
          </a:p>
          <a:p>
            <a:r>
              <a:rPr lang="en-US" dirty="0">
                <a:latin typeface="Comic Sans MS" charset="0"/>
                <a:ea typeface="ＭＳ Ｐゴシック" charset="0"/>
                <a:cs typeface="ＭＳ Ｐゴシック" charset="0"/>
              </a:rPr>
              <a:t>Use of residual biological material</a:t>
            </a:r>
          </a:p>
          <a:p>
            <a:r>
              <a:rPr lang="en-US" dirty="0">
                <a:latin typeface="Comic Sans MS" charset="0"/>
                <a:ea typeface="ＭＳ Ｐゴシック" charset="0"/>
                <a:cs typeface="ＭＳ Ｐゴシック" charset="0"/>
              </a:rPr>
              <a:t>DOES NOT apply to research involving deception or vulnerable populations</a:t>
            </a:r>
          </a:p>
        </p:txBody>
      </p:sp>
    </p:spTree>
    <p:extLst>
      <p:ext uri="{BB962C8B-B14F-4D97-AF65-F5344CB8AC3E}">
        <p14:creationId xmlns:p14="http://schemas.microsoft.com/office/powerpoint/2010/main" val="1016415716"/>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b="1" dirty="0">
                <a:latin typeface="Arial"/>
                <a:ea typeface="ＭＳ Ｐゴシック" charset="0"/>
                <a:cs typeface="Arial"/>
              </a:rPr>
              <a:t>Responsibilities of IRB</a:t>
            </a:r>
          </a:p>
        </p:txBody>
      </p:sp>
      <p:sp>
        <p:nvSpPr>
          <p:cNvPr id="18434" name="Rectangle 3"/>
          <p:cNvSpPr>
            <a:spLocks noGrp="1" noChangeArrowheads="1"/>
          </p:cNvSpPr>
          <p:nvPr>
            <p:ph type="body" idx="1"/>
          </p:nvPr>
        </p:nvSpPr>
        <p:spPr/>
        <p:txBody>
          <a:bodyPr/>
          <a:lstStyle/>
          <a:p>
            <a:pPr eaLnBrk="1" hangingPunct="1"/>
            <a:r>
              <a:rPr lang="en-US" dirty="0" smtClean="0">
                <a:latin typeface="Arial"/>
                <a:ea typeface="ＭＳ Ｐゴシック" charset="0"/>
                <a:cs typeface="Arial"/>
              </a:rPr>
              <a:t>Ensure research complies with all applicable federal regulations and local policies</a:t>
            </a:r>
          </a:p>
          <a:p>
            <a:pPr eaLnBrk="1" hangingPunct="1"/>
            <a:r>
              <a:rPr lang="en-US" dirty="0" smtClean="0">
                <a:latin typeface="Arial"/>
                <a:ea typeface="ＭＳ Ｐゴシック" charset="0"/>
                <a:cs typeface="Arial"/>
              </a:rPr>
              <a:t>Safeguard </a:t>
            </a:r>
            <a:r>
              <a:rPr lang="en-US" dirty="0">
                <a:latin typeface="Arial"/>
                <a:ea typeface="ＭＳ Ｐゴシック" charset="0"/>
                <a:cs typeface="Arial"/>
              </a:rPr>
              <a:t>rights and welfare of human subjects</a:t>
            </a:r>
          </a:p>
          <a:p>
            <a:pPr eaLnBrk="1" hangingPunct="1"/>
            <a:r>
              <a:rPr lang="en-US" dirty="0">
                <a:latin typeface="Arial"/>
                <a:ea typeface="ＭＳ Ｐゴシック" charset="0"/>
                <a:cs typeface="Arial"/>
              </a:rPr>
              <a:t>Ensure subjects are adequately informed</a:t>
            </a:r>
          </a:p>
          <a:p>
            <a:pPr eaLnBrk="1" hangingPunct="1"/>
            <a:r>
              <a:rPr lang="en-US" dirty="0">
                <a:latin typeface="Arial"/>
                <a:ea typeface="ＭＳ Ｐゴシック" charset="0"/>
                <a:cs typeface="Arial"/>
              </a:rPr>
              <a:t>Ensure voluntary participation</a:t>
            </a:r>
          </a:p>
          <a:p>
            <a:pPr eaLnBrk="1" hangingPunct="1"/>
            <a:r>
              <a:rPr lang="en-US" dirty="0">
                <a:latin typeface="Arial"/>
                <a:ea typeface="ＭＳ Ｐゴシック" charset="0"/>
                <a:cs typeface="Arial"/>
              </a:rPr>
              <a:t>Ensure risk/benefit ratio is acceptable </a:t>
            </a:r>
          </a:p>
          <a:p>
            <a:pPr eaLnBrk="1" hangingPunct="1"/>
            <a:r>
              <a:rPr lang="en-US" dirty="0">
                <a:latin typeface="Arial"/>
                <a:ea typeface="ＭＳ Ｐゴシック" charset="0"/>
                <a:cs typeface="Arial"/>
              </a:rPr>
              <a:t>Suspend &amp; report studies that violate regulations</a:t>
            </a:r>
          </a:p>
        </p:txBody>
      </p:sp>
    </p:spTree>
    <p:extLst>
      <p:ext uri="{BB962C8B-B14F-4D97-AF65-F5344CB8AC3E}">
        <p14:creationId xmlns:p14="http://schemas.microsoft.com/office/powerpoint/2010/main" val="2744030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IRB Review</a:t>
            </a:r>
            <a:endParaRPr lang="en-US" b="1" dirty="0"/>
          </a:p>
        </p:txBody>
      </p:sp>
      <p:sp>
        <p:nvSpPr>
          <p:cNvPr id="3" name="Content Placeholder 2"/>
          <p:cNvSpPr>
            <a:spLocks noGrp="1"/>
          </p:cNvSpPr>
          <p:nvPr>
            <p:ph idx="1"/>
          </p:nvPr>
        </p:nvSpPr>
        <p:spPr>
          <a:xfrm>
            <a:off x="457200" y="2206170"/>
            <a:ext cx="8229600" cy="4270829"/>
          </a:xfrm>
        </p:spPr>
        <p:txBody>
          <a:bodyPr/>
          <a:lstStyle/>
          <a:p>
            <a:pPr>
              <a:spcAft>
                <a:spcPts val="600"/>
              </a:spcAft>
            </a:pPr>
            <a:r>
              <a:rPr lang="en-US" dirty="0" smtClean="0"/>
              <a:t>Exempt, Expedited and Full Board</a:t>
            </a:r>
          </a:p>
          <a:p>
            <a:pPr>
              <a:spcAft>
                <a:spcPts val="600"/>
              </a:spcAft>
            </a:pPr>
            <a:r>
              <a:rPr lang="en-US" dirty="0" smtClean="0"/>
              <a:t>Type of review depends on risks to subjects and federal </a:t>
            </a:r>
            <a:r>
              <a:rPr lang="en-US" dirty="0" smtClean="0"/>
              <a:t>regulations</a:t>
            </a:r>
          </a:p>
          <a:p>
            <a:pPr>
              <a:spcAft>
                <a:spcPts val="600"/>
              </a:spcAft>
            </a:pPr>
            <a:r>
              <a:rPr lang="en-US" dirty="0" smtClean="0"/>
              <a:t>For research not involving humans, the investigator submits an abbreviated application for IRB concurrence</a:t>
            </a:r>
            <a:endParaRPr lang="en-US" dirty="0"/>
          </a:p>
        </p:txBody>
      </p:sp>
    </p:spTree>
    <p:extLst>
      <p:ext uri="{BB962C8B-B14F-4D97-AF65-F5344CB8AC3E}">
        <p14:creationId xmlns:p14="http://schemas.microsoft.com/office/powerpoint/2010/main" val="1761561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6279AD"/>
      </a:dk2>
      <a:lt2>
        <a:srgbClr val="F3F2DC"/>
      </a:lt2>
      <a:accent1>
        <a:srgbClr val="364EA2"/>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1189</TotalTime>
  <Words>2204</Words>
  <Application>Microsoft Macintosh PowerPoint</Application>
  <PresentationFormat>On-screen Show (4:3)</PresentationFormat>
  <Paragraphs>327</Paragraphs>
  <Slides>49</Slides>
  <Notes>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 Human Subjects Research</vt:lpstr>
      <vt:lpstr>Definition of Research</vt:lpstr>
      <vt:lpstr>Human Subject  Definition:</vt:lpstr>
      <vt:lpstr>All Human Subjects Research</vt:lpstr>
      <vt:lpstr>Trainee Research</vt:lpstr>
      <vt:lpstr>IRB Purpose</vt:lpstr>
      <vt:lpstr>Exempt Review</vt:lpstr>
      <vt:lpstr>Responsibilities of IRB</vt:lpstr>
      <vt:lpstr>Types of IRB Review</vt:lpstr>
      <vt:lpstr>What is eIRB ?</vt:lpstr>
      <vt:lpstr>eIRB Log In Screen</vt:lpstr>
      <vt:lpstr>Navigating to the Home Screen</vt:lpstr>
      <vt:lpstr>PowerPoint Presentation</vt:lpstr>
      <vt:lpstr>eIRB</vt:lpstr>
      <vt:lpstr>Select Review Type</vt:lpstr>
      <vt:lpstr>Exempt Research</vt:lpstr>
      <vt:lpstr>Exempt Study Application</vt:lpstr>
      <vt:lpstr>Exempt Study</vt:lpstr>
      <vt:lpstr>Expedited Research</vt:lpstr>
      <vt:lpstr>Minimal Risk</vt:lpstr>
      <vt:lpstr>Expedited Study</vt:lpstr>
      <vt:lpstr>Expedited Study</vt:lpstr>
      <vt:lpstr>Full Board Review</vt:lpstr>
      <vt:lpstr>Submitting an IRB Application</vt:lpstr>
      <vt:lpstr>What information is reviewed?</vt:lpstr>
      <vt:lpstr>IRB Website</vt:lpstr>
      <vt:lpstr>Example of IRB Forms Page</vt:lpstr>
      <vt:lpstr>IRB Process</vt:lpstr>
      <vt:lpstr>What does IRB review after initial approval?</vt:lpstr>
      <vt:lpstr>What does IRB review after initial approval?</vt:lpstr>
      <vt:lpstr>Responsibilities of Investigator</vt:lpstr>
      <vt:lpstr>Common Issues and Solutions </vt:lpstr>
      <vt:lpstr>Common Issues and Solutions </vt:lpstr>
      <vt:lpstr>Common Issues and Solutions </vt:lpstr>
      <vt:lpstr>Common Issues and Solutions </vt:lpstr>
      <vt:lpstr>Informed Consent</vt:lpstr>
      <vt:lpstr>Ensuring Adequate Informed Consent</vt:lpstr>
      <vt:lpstr>Who Can Obtain Consent?</vt:lpstr>
      <vt:lpstr>Informed Consent Document</vt:lpstr>
      <vt:lpstr>Who Can Give Consent?</vt:lpstr>
      <vt:lpstr>Research Scenario</vt:lpstr>
      <vt:lpstr>Before You Start Your Study…</vt:lpstr>
      <vt:lpstr>General Rules</vt:lpstr>
      <vt:lpstr>Human Subjects Research</vt:lpstr>
      <vt:lpstr>OHRP Suspensions</vt:lpstr>
      <vt:lpstr>KEY CONTACTS</vt:lpstr>
      <vt:lpstr> Health Insurance Portability &amp; Accountability Act  (HIPAA) Privacy Rule</vt:lpstr>
      <vt:lpstr>What is Protected Health Information?</vt:lpstr>
      <vt:lpstr>Identifiers Under HIPAA</vt:lpstr>
    </vt:vector>
  </TitlesOfParts>
  <Company>MUSC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 CTN0053 Genetics</dc:title>
  <dc:creator>Susan Sonne</dc:creator>
  <cp:lastModifiedBy>Susan Sonne</cp:lastModifiedBy>
  <cp:revision>99</cp:revision>
  <dcterms:created xsi:type="dcterms:W3CDTF">2013-11-11T16:09:13Z</dcterms:created>
  <dcterms:modified xsi:type="dcterms:W3CDTF">2015-03-04T22:34:02Z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431850716</vt:i4>
  </property>
  <property fmtid="{D5CDD505-2E9C-101B-9397-08002B2CF9AE}" pid="3" name="_NewReviewCycle">
    <vt:lpwstr/>
  </property>
  <property fmtid="{D5CDD505-2E9C-101B-9397-08002B2CF9AE}" pid="4" name="_EmailSubject">
    <vt:lpwstr>slides</vt:lpwstr>
  </property>
  <property fmtid="{D5CDD505-2E9C-101B-9397-08002B2CF9AE}" pid="5" name="_AuthorEmail">
    <vt:lpwstr>sonnesc@musc.edu</vt:lpwstr>
  </property>
  <property fmtid="{D5CDD505-2E9C-101B-9397-08002B2CF9AE}" pid="6" name="_AuthorEmailDisplayName">
    <vt:lpwstr>Sonne, Susan C</vt:lpwstr>
  </property>
</Properties>
</file>