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88" r:id="rId3"/>
    <p:sldId id="289" r:id="rId4"/>
    <p:sldId id="290" r:id="rId5"/>
    <p:sldId id="315" r:id="rId6"/>
    <p:sldId id="353" r:id="rId7"/>
    <p:sldId id="316" r:id="rId8"/>
    <p:sldId id="317" r:id="rId9"/>
    <p:sldId id="291" r:id="rId10"/>
    <p:sldId id="292" r:id="rId11"/>
    <p:sldId id="310" r:id="rId12"/>
    <p:sldId id="324" r:id="rId13"/>
    <p:sldId id="322" r:id="rId14"/>
    <p:sldId id="309" r:id="rId15"/>
    <p:sldId id="311" r:id="rId16"/>
    <p:sldId id="312" r:id="rId17"/>
    <p:sldId id="313" r:id="rId18"/>
    <p:sldId id="314" r:id="rId19"/>
    <p:sldId id="321" r:id="rId20"/>
    <p:sldId id="318" r:id="rId21"/>
    <p:sldId id="335" r:id="rId22"/>
    <p:sldId id="336" r:id="rId23"/>
    <p:sldId id="337" r:id="rId24"/>
    <p:sldId id="338" r:id="rId25"/>
    <p:sldId id="339" r:id="rId26"/>
    <p:sldId id="340" r:id="rId27"/>
    <p:sldId id="341" r:id="rId28"/>
    <p:sldId id="342" r:id="rId29"/>
    <p:sldId id="348" r:id="rId30"/>
    <p:sldId id="349" r:id="rId31"/>
    <p:sldId id="319" r:id="rId32"/>
    <p:sldId id="320" r:id="rId33"/>
    <p:sldId id="325" r:id="rId34"/>
    <p:sldId id="326" r:id="rId35"/>
    <p:sldId id="343" r:id="rId36"/>
    <p:sldId id="344" r:id="rId37"/>
    <p:sldId id="345" r:id="rId38"/>
    <p:sldId id="346" r:id="rId39"/>
    <p:sldId id="347" r:id="rId40"/>
    <p:sldId id="328" r:id="rId41"/>
    <p:sldId id="329" r:id="rId42"/>
    <p:sldId id="350" r:id="rId43"/>
    <p:sldId id="352" r:id="rId44"/>
    <p:sldId id="331" r:id="rId45"/>
    <p:sldId id="297" r:id="rId46"/>
    <p:sldId id="332" r:id="rId47"/>
    <p:sldId id="333"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94639" autoAdjust="0"/>
  </p:normalViewPr>
  <p:slideViewPr>
    <p:cSldViewPr>
      <p:cViewPr>
        <p:scale>
          <a:sx n="110" d="100"/>
          <a:sy n="110" d="100"/>
        </p:scale>
        <p:origin x="-1344"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31228D7-9451-4347-8675-FCE7D9744C5D}" type="slidenum">
              <a:rPr lang="en-US" altLang="en-US"/>
              <a:pPr>
                <a:defRPr/>
              </a:pPr>
              <a:t>‹#›</a:t>
            </a:fld>
            <a:endParaRPr lang="en-US" altLang="en-US"/>
          </a:p>
        </p:txBody>
      </p:sp>
    </p:spTree>
    <p:extLst>
      <p:ext uri="{BB962C8B-B14F-4D97-AF65-F5344CB8AC3E}">
        <p14:creationId xmlns:p14="http://schemas.microsoft.com/office/powerpoint/2010/main" val="3850229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6D9CF5F-4369-46CC-8207-109E46D77C14}" type="slidenum">
              <a:rPr lang="en-US" altLang="en-US"/>
              <a:pPr>
                <a:defRPr/>
              </a:pPr>
              <a:t>‹#›</a:t>
            </a:fld>
            <a:endParaRPr lang="en-US" altLang="en-US"/>
          </a:p>
        </p:txBody>
      </p:sp>
    </p:spTree>
    <p:extLst>
      <p:ext uri="{BB962C8B-B14F-4D97-AF65-F5344CB8AC3E}">
        <p14:creationId xmlns:p14="http://schemas.microsoft.com/office/powerpoint/2010/main" val="210912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C284116-5421-4C65-AA7F-A1841914690B}" type="slidenum">
              <a:rPr lang="en-US" altLang="en-US"/>
              <a:pPr>
                <a:defRPr/>
              </a:pPr>
              <a:t>‹#›</a:t>
            </a:fld>
            <a:endParaRPr lang="en-US" altLang="en-US"/>
          </a:p>
        </p:txBody>
      </p:sp>
    </p:spTree>
    <p:extLst>
      <p:ext uri="{BB962C8B-B14F-4D97-AF65-F5344CB8AC3E}">
        <p14:creationId xmlns:p14="http://schemas.microsoft.com/office/powerpoint/2010/main" val="1043311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DBA8189B-6708-420B-8F86-90816036DAFA}" type="slidenum">
              <a:rPr lang="en-US" altLang="en-US"/>
              <a:pPr>
                <a:defRPr/>
              </a:pPr>
              <a:t>‹#›</a:t>
            </a:fld>
            <a:endParaRPr lang="en-US" altLang="en-US"/>
          </a:p>
        </p:txBody>
      </p:sp>
    </p:spTree>
    <p:extLst>
      <p:ext uri="{BB962C8B-B14F-4D97-AF65-F5344CB8AC3E}">
        <p14:creationId xmlns:p14="http://schemas.microsoft.com/office/powerpoint/2010/main" val="2558632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F305458-A044-4E2E-B3A7-012AD454D4E5}" type="slidenum">
              <a:rPr lang="en-US" altLang="en-US"/>
              <a:pPr>
                <a:defRPr/>
              </a:pPr>
              <a:t>‹#›</a:t>
            </a:fld>
            <a:endParaRPr lang="en-US" altLang="en-US"/>
          </a:p>
        </p:txBody>
      </p:sp>
    </p:spTree>
    <p:extLst>
      <p:ext uri="{BB962C8B-B14F-4D97-AF65-F5344CB8AC3E}">
        <p14:creationId xmlns:p14="http://schemas.microsoft.com/office/powerpoint/2010/main" val="4130205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61D7E43-F3BB-4113-A2E3-B962ADEA4379}" type="slidenum">
              <a:rPr lang="en-US" altLang="en-US"/>
              <a:pPr>
                <a:defRPr/>
              </a:pPr>
              <a:t>‹#›</a:t>
            </a:fld>
            <a:endParaRPr lang="en-US" altLang="en-US"/>
          </a:p>
        </p:txBody>
      </p:sp>
    </p:spTree>
    <p:extLst>
      <p:ext uri="{BB962C8B-B14F-4D97-AF65-F5344CB8AC3E}">
        <p14:creationId xmlns:p14="http://schemas.microsoft.com/office/powerpoint/2010/main" val="2446996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886D721-F688-4983-B357-4518BCAC5531}" type="slidenum">
              <a:rPr lang="en-US" altLang="en-US"/>
              <a:pPr>
                <a:defRPr/>
              </a:pPr>
              <a:t>‹#›</a:t>
            </a:fld>
            <a:endParaRPr lang="en-US" altLang="en-US"/>
          </a:p>
        </p:txBody>
      </p:sp>
    </p:spTree>
    <p:extLst>
      <p:ext uri="{BB962C8B-B14F-4D97-AF65-F5344CB8AC3E}">
        <p14:creationId xmlns:p14="http://schemas.microsoft.com/office/powerpoint/2010/main" val="620542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5F44DD6C-B82C-424C-B8B6-2ACBC1ABFD5D}" type="slidenum">
              <a:rPr lang="en-US" altLang="en-US"/>
              <a:pPr>
                <a:defRPr/>
              </a:pPr>
              <a:t>‹#›</a:t>
            </a:fld>
            <a:endParaRPr lang="en-US" altLang="en-US"/>
          </a:p>
        </p:txBody>
      </p:sp>
    </p:spTree>
    <p:extLst>
      <p:ext uri="{BB962C8B-B14F-4D97-AF65-F5344CB8AC3E}">
        <p14:creationId xmlns:p14="http://schemas.microsoft.com/office/powerpoint/2010/main" val="3684573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72DF92C-EAC3-4F45-B6DB-3C4AA03ADA50}" type="slidenum">
              <a:rPr lang="en-US" altLang="en-US"/>
              <a:pPr>
                <a:defRPr/>
              </a:pPr>
              <a:t>‹#›</a:t>
            </a:fld>
            <a:endParaRPr lang="en-US" altLang="en-US"/>
          </a:p>
        </p:txBody>
      </p:sp>
    </p:spTree>
    <p:extLst>
      <p:ext uri="{BB962C8B-B14F-4D97-AF65-F5344CB8AC3E}">
        <p14:creationId xmlns:p14="http://schemas.microsoft.com/office/powerpoint/2010/main" val="120094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A4A9592-414C-4739-83E1-E45707C600AF}" type="slidenum">
              <a:rPr lang="en-US" altLang="en-US"/>
              <a:pPr>
                <a:defRPr/>
              </a:pPr>
              <a:t>‹#›</a:t>
            </a:fld>
            <a:endParaRPr lang="en-US" altLang="en-US"/>
          </a:p>
        </p:txBody>
      </p:sp>
    </p:spTree>
    <p:extLst>
      <p:ext uri="{BB962C8B-B14F-4D97-AF65-F5344CB8AC3E}">
        <p14:creationId xmlns:p14="http://schemas.microsoft.com/office/powerpoint/2010/main" val="2093602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D271334-08EC-4888-B219-B31DF5F9A360}" type="slidenum">
              <a:rPr lang="en-US" altLang="en-US"/>
              <a:pPr>
                <a:defRPr/>
              </a:pPr>
              <a:t>‹#›</a:t>
            </a:fld>
            <a:endParaRPr lang="en-US" altLang="en-US"/>
          </a:p>
        </p:txBody>
      </p:sp>
    </p:spTree>
    <p:extLst>
      <p:ext uri="{BB962C8B-B14F-4D97-AF65-F5344CB8AC3E}">
        <p14:creationId xmlns:p14="http://schemas.microsoft.com/office/powerpoint/2010/main" val="3574539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3FD814-7495-4B85-BBCD-6B2DFEDD9473}" type="slidenum">
              <a:rPr lang="en-US" altLang="en-US"/>
              <a:pPr>
                <a:defRPr/>
              </a:pPr>
              <a:t>‹#›</a:t>
            </a:fld>
            <a:endParaRPr lang="en-US" altLang="en-US"/>
          </a:p>
        </p:txBody>
      </p:sp>
    </p:spTree>
    <p:extLst>
      <p:ext uri="{BB962C8B-B14F-4D97-AF65-F5344CB8AC3E}">
        <p14:creationId xmlns:p14="http://schemas.microsoft.com/office/powerpoint/2010/main" val="2047190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D9BF69F-0D3B-4DC9-84B4-9E4D0FA6AEB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8.bin"/><Relationship Id="rId4" Type="http://schemas.openxmlformats.org/officeDocument/2006/relationships/image" Target="../media/image18.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http://stattools.crab.org/" TargetMode="External"/><Relationship Id="rId2" Type="http://schemas.openxmlformats.org/officeDocument/2006/relationships/hyperlink" Target="https://risccweb.csmc.edu/biosta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p:txBody>
          <a:bodyPr/>
          <a:lstStyle/>
          <a:p>
            <a:pPr eaLnBrk="1" hangingPunct="1"/>
            <a:r>
              <a:rPr lang="en-US" altLang="en-US" sz="4000" dirty="0" smtClean="0"/>
              <a:t>Choosing Endpoints </a:t>
            </a:r>
            <a:br>
              <a:rPr lang="en-US" altLang="en-US" sz="4000" dirty="0" smtClean="0"/>
            </a:br>
            <a:r>
              <a:rPr lang="en-US" altLang="en-US" sz="4000" dirty="0" smtClean="0"/>
              <a:t>and </a:t>
            </a:r>
            <a:br>
              <a:rPr lang="en-US" altLang="en-US" sz="4000" dirty="0" smtClean="0"/>
            </a:br>
            <a:r>
              <a:rPr lang="en-US" altLang="en-US" sz="4000" dirty="0" smtClean="0"/>
              <a:t>Sample size considerations</a:t>
            </a:r>
            <a:br>
              <a:rPr lang="en-US" altLang="en-US" sz="4000" dirty="0" smtClean="0"/>
            </a:br>
            <a:endParaRPr lang="en-US" altLang="en-US" sz="4000" dirty="0" smtClean="0"/>
          </a:p>
        </p:txBody>
      </p:sp>
      <p:sp>
        <p:nvSpPr>
          <p:cNvPr id="2051" name="Rectangle 5"/>
          <p:cNvSpPr>
            <a:spLocks noGrp="1" noChangeArrowheads="1"/>
          </p:cNvSpPr>
          <p:nvPr>
            <p:ph type="subTitle" idx="1"/>
          </p:nvPr>
        </p:nvSpPr>
        <p:spPr>
          <a:xfrm>
            <a:off x="1066800" y="3886200"/>
            <a:ext cx="7010400" cy="1752600"/>
          </a:xfrm>
        </p:spPr>
        <p:txBody>
          <a:bodyPr/>
          <a:lstStyle/>
          <a:p>
            <a:pPr eaLnBrk="1" hangingPunct="1"/>
            <a:r>
              <a:rPr lang="en-US" altLang="en-US" sz="2400" dirty="0" smtClean="0"/>
              <a:t>Methods in Clinical Cancer Research</a:t>
            </a:r>
          </a:p>
          <a:p>
            <a:pPr eaLnBrk="1" hangingPunct="1"/>
            <a:r>
              <a:rPr lang="en-US" altLang="en-US" sz="2400" dirty="0" smtClean="0"/>
              <a:t>March 3, 2015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z="3200" smtClean="0"/>
              <a:t>Example:  sample size in EACA study in spine surgery patients</a:t>
            </a:r>
          </a:p>
        </p:txBody>
      </p:sp>
      <p:sp>
        <p:nvSpPr>
          <p:cNvPr id="10243" name="Rectangle 3"/>
          <p:cNvSpPr>
            <a:spLocks noGrp="1" noChangeArrowheads="1"/>
          </p:cNvSpPr>
          <p:nvPr>
            <p:ph type="body" idx="1"/>
          </p:nvPr>
        </p:nvSpPr>
        <p:spPr/>
        <p:txBody>
          <a:bodyPr/>
          <a:lstStyle/>
          <a:p>
            <a:pPr eaLnBrk="1" hangingPunct="1"/>
            <a:r>
              <a:rPr lang="en-US" altLang="en-US" sz="2800" smtClean="0"/>
              <a:t>H</a:t>
            </a:r>
            <a:r>
              <a:rPr lang="en-US" altLang="en-US" sz="2800" baseline="-25000" smtClean="0"/>
              <a:t>0</a:t>
            </a:r>
            <a:r>
              <a:rPr lang="en-US" altLang="en-US" sz="2800" smtClean="0"/>
              <a:t>:  </a:t>
            </a:r>
            <a:r>
              <a:rPr lang="el-GR" altLang="en-US" sz="2800" smtClean="0">
                <a:latin typeface="Times New Roman" pitchFamily="18" charset="0"/>
                <a:cs typeface="Times New Roman" pitchFamily="18" charset="0"/>
              </a:rPr>
              <a:t>μ</a:t>
            </a:r>
            <a:r>
              <a:rPr lang="en-US" altLang="en-US" sz="2800" baseline="-25000" smtClean="0">
                <a:latin typeface="Times New Roman" pitchFamily="18" charset="0"/>
                <a:cs typeface="Times New Roman" pitchFamily="18" charset="0"/>
              </a:rPr>
              <a:t>1</a:t>
            </a:r>
            <a:r>
              <a:rPr lang="en-US" altLang="en-US" sz="2800" smtClean="0">
                <a:latin typeface="Times New Roman" pitchFamily="18" charset="0"/>
                <a:cs typeface="Times New Roman" pitchFamily="18" charset="0"/>
              </a:rPr>
              <a:t> – </a:t>
            </a:r>
            <a:r>
              <a:rPr lang="el-GR" altLang="en-US" sz="2800" smtClean="0">
                <a:latin typeface="Times New Roman" pitchFamily="18" charset="0"/>
                <a:cs typeface="Times New Roman" pitchFamily="18" charset="0"/>
              </a:rPr>
              <a:t>μ</a:t>
            </a:r>
            <a:r>
              <a:rPr lang="en-US" altLang="en-US" sz="2800" baseline="-25000" smtClean="0">
                <a:latin typeface="Times New Roman" pitchFamily="18" charset="0"/>
                <a:cs typeface="Times New Roman" pitchFamily="18" charset="0"/>
              </a:rPr>
              <a:t>2 </a:t>
            </a:r>
            <a:r>
              <a:rPr lang="en-US" altLang="en-US" sz="2800" smtClean="0">
                <a:latin typeface="Times New Roman" pitchFamily="18" charset="0"/>
                <a:cs typeface="Times New Roman" pitchFamily="18" charset="0"/>
              </a:rPr>
              <a:t>= 0</a:t>
            </a:r>
            <a:endParaRPr lang="el-GR" altLang="en-US" sz="2800" baseline="-25000" smtClean="0">
              <a:latin typeface="Times New Roman" pitchFamily="18" charset="0"/>
              <a:cs typeface="Times New Roman" pitchFamily="18" charset="0"/>
            </a:endParaRPr>
          </a:p>
          <a:p>
            <a:pPr eaLnBrk="1" hangingPunct="1"/>
            <a:r>
              <a:rPr lang="en-US" altLang="en-US" sz="2800" smtClean="0"/>
              <a:t>H</a:t>
            </a:r>
            <a:r>
              <a:rPr lang="en-US" altLang="en-US" sz="2800" baseline="-25000" smtClean="0"/>
              <a:t>1</a:t>
            </a:r>
            <a:r>
              <a:rPr lang="en-US" altLang="en-US" sz="2800" smtClean="0"/>
              <a:t>:  </a:t>
            </a:r>
            <a:r>
              <a:rPr lang="el-GR" altLang="en-US" sz="2800" smtClean="0">
                <a:latin typeface="Times New Roman" pitchFamily="18" charset="0"/>
                <a:cs typeface="Times New Roman" pitchFamily="18" charset="0"/>
              </a:rPr>
              <a:t>μ</a:t>
            </a:r>
            <a:r>
              <a:rPr lang="en-US" altLang="en-US" sz="2800" baseline="-25000" smtClean="0">
                <a:latin typeface="Times New Roman" pitchFamily="18" charset="0"/>
                <a:cs typeface="Times New Roman" pitchFamily="18" charset="0"/>
              </a:rPr>
              <a:t>1</a:t>
            </a:r>
            <a:r>
              <a:rPr lang="en-US" altLang="en-US" sz="2800" smtClean="0">
                <a:latin typeface="Times New Roman" pitchFamily="18" charset="0"/>
                <a:cs typeface="Times New Roman" pitchFamily="18" charset="0"/>
              </a:rPr>
              <a:t> – </a:t>
            </a:r>
            <a:r>
              <a:rPr lang="el-GR" altLang="en-US" sz="2800" smtClean="0">
                <a:latin typeface="Times New Roman" pitchFamily="18" charset="0"/>
                <a:cs typeface="Times New Roman" pitchFamily="18" charset="0"/>
              </a:rPr>
              <a:t>μ</a:t>
            </a:r>
            <a:r>
              <a:rPr lang="en-US" altLang="en-US" sz="2800" baseline="-25000" smtClean="0">
                <a:latin typeface="Times New Roman" pitchFamily="18" charset="0"/>
                <a:cs typeface="Times New Roman" pitchFamily="18" charset="0"/>
              </a:rPr>
              <a:t>2 </a:t>
            </a:r>
            <a:r>
              <a:rPr lang="en-US" altLang="en-US" sz="2800" smtClean="0">
                <a:latin typeface="Times New Roman" pitchFamily="18" charset="0"/>
                <a:cs typeface="Times New Roman" pitchFamily="18" charset="0"/>
              </a:rPr>
              <a:t>≠ 0</a:t>
            </a:r>
            <a:endParaRPr lang="en-US" altLang="en-US" sz="2800" smtClean="0"/>
          </a:p>
          <a:p>
            <a:pPr eaLnBrk="1" hangingPunct="1"/>
            <a:endParaRPr lang="en-US" altLang="en-US" sz="2800" smtClean="0"/>
          </a:p>
          <a:p>
            <a:pPr eaLnBrk="1" hangingPunct="1"/>
            <a:r>
              <a:rPr lang="en-US" altLang="en-US" sz="2800" smtClean="0"/>
              <a:t>We want to know what sample size we need to have large power and small type I error.</a:t>
            </a:r>
          </a:p>
          <a:p>
            <a:pPr lvl="1" eaLnBrk="1" hangingPunct="1"/>
            <a:r>
              <a:rPr lang="en-US" altLang="en-US" sz="2400" smtClean="0"/>
              <a:t>If the treatment DOES work, then we want to have a </a:t>
            </a:r>
            <a:r>
              <a:rPr lang="en-US" altLang="en-US" sz="2400" smtClean="0">
                <a:solidFill>
                  <a:srgbClr val="FF3300"/>
                </a:solidFill>
              </a:rPr>
              <a:t>high probability</a:t>
            </a:r>
            <a:r>
              <a:rPr lang="en-US" altLang="en-US" sz="2400" smtClean="0"/>
              <a:t> of concluding that H</a:t>
            </a:r>
            <a:r>
              <a:rPr lang="en-US" altLang="en-US" sz="2400" baseline="-25000" smtClean="0"/>
              <a:t>1</a:t>
            </a:r>
            <a:r>
              <a:rPr lang="en-US" altLang="en-US" sz="2400" smtClean="0"/>
              <a:t> is “true.”</a:t>
            </a:r>
          </a:p>
          <a:p>
            <a:pPr lvl="1" eaLnBrk="1" hangingPunct="1"/>
            <a:r>
              <a:rPr lang="en-US" altLang="en-US" sz="2400" smtClean="0"/>
              <a:t>If the treatment DOES NOT work, then we want a </a:t>
            </a:r>
            <a:r>
              <a:rPr lang="en-US" altLang="en-US" sz="2400" smtClean="0">
                <a:solidFill>
                  <a:srgbClr val="FF3300"/>
                </a:solidFill>
              </a:rPr>
              <a:t>low probability</a:t>
            </a:r>
            <a:r>
              <a:rPr lang="en-US" altLang="en-US" sz="2400" smtClean="0"/>
              <a:t> of concluding that H</a:t>
            </a:r>
            <a:r>
              <a:rPr lang="en-US" altLang="en-US" sz="2400" baseline="-25000" smtClean="0"/>
              <a:t>1</a:t>
            </a:r>
            <a:r>
              <a:rPr lang="en-US" altLang="en-US" sz="2400" smtClean="0"/>
              <a:t> is “true.”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Two-sample t-test approach </a:t>
            </a:r>
          </a:p>
        </p:txBody>
      </p:sp>
      <p:sp>
        <p:nvSpPr>
          <p:cNvPr id="11267" name="Rectangle 3"/>
          <p:cNvSpPr>
            <a:spLocks noGrp="1" noChangeArrowheads="1"/>
          </p:cNvSpPr>
          <p:nvPr>
            <p:ph type="body" idx="1"/>
          </p:nvPr>
        </p:nvSpPr>
        <p:spPr/>
        <p:txBody>
          <a:bodyPr/>
          <a:lstStyle/>
          <a:p>
            <a:pPr eaLnBrk="1" hangingPunct="1"/>
            <a:r>
              <a:rPr lang="en-US" altLang="en-US" sz="2800" smtClean="0"/>
              <a:t>Assume that the standard deviation of units transfused is 4.</a:t>
            </a:r>
          </a:p>
          <a:p>
            <a:pPr eaLnBrk="1" hangingPunct="1"/>
            <a:r>
              <a:rPr lang="en-US" altLang="en-US" sz="2800" smtClean="0"/>
              <a:t>Assume that difference we are interested in detecting is </a:t>
            </a:r>
            <a:r>
              <a:rPr lang="el-GR" altLang="en-US" sz="2800" smtClean="0">
                <a:latin typeface="Times New Roman" pitchFamily="18" charset="0"/>
                <a:cs typeface="Times New Roman" pitchFamily="18" charset="0"/>
              </a:rPr>
              <a:t>μ</a:t>
            </a:r>
            <a:r>
              <a:rPr lang="en-US" altLang="en-US" sz="2800" baseline="-25000" smtClean="0">
                <a:latin typeface="Times New Roman" pitchFamily="18" charset="0"/>
                <a:cs typeface="Times New Roman" pitchFamily="18" charset="0"/>
              </a:rPr>
              <a:t>1</a:t>
            </a:r>
            <a:r>
              <a:rPr lang="en-US" altLang="en-US" sz="2800" smtClean="0">
                <a:latin typeface="Times New Roman" pitchFamily="18" charset="0"/>
                <a:cs typeface="Times New Roman" pitchFamily="18" charset="0"/>
              </a:rPr>
              <a:t> – </a:t>
            </a:r>
            <a:r>
              <a:rPr lang="el-GR" altLang="en-US" sz="2800" smtClean="0">
                <a:latin typeface="Times New Roman" pitchFamily="18" charset="0"/>
                <a:cs typeface="Times New Roman" pitchFamily="18" charset="0"/>
              </a:rPr>
              <a:t>μ</a:t>
            </a:r>
            <a:r>
              <a:rPr lang="en-US" altLang="en-US" sz="2800" baseline="-25000" smtClean="0">
                <a:latin typeface="Times New Roman" pitchFamily="18" charset="0"/>
                <a:cs typeface="Times New Roman" pitchFamily="18" charset="0"/>
              </a:rPr>
              <a:t>2 </a:t>
            </a:r>
            <a:r>
              <a:rPr lang="en-US" altLang="en-US" sz="2800" smtClean="0">
                <a:latin typeface="Times New Roman" pitchFamily="18" charset="0"/>
                <a:cs typeface="Times New Roman" pitchFamily="18" charset="0"/>
              </a:rPr>
              <a:t>= 2.</a:t>
            </a:r>
            <a:endParaRPr lang="en-US" altLang="en-US" sz="2800" smtClean="0"/>
          </a:p>
          <a:p>
            <a:pPr eaLnBrk="1" hangingPunct="1"/>
            <a:r>
              <a:rPr lang="en-US" altLang="en-US" sz="2800" smtClean="0"/>
              <a:t>Assume that N is large enough for Central Limit Theorem to ‘kick in’.</a:t>
            </a:r>
          </a:p>
          <a:p>
            <a:pPr eaLnBrk="1" hangingPunct="1"/>
            <a:r>
              <a:rPr lang="en-US" altLang="en-US" sz="2800" smtClean="0"/>
              <a:t>Choose two-sided alpha of 0.05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1"/>
          <p:cNvSpPr>
            <a:spLocks noGrp="1" noChangeArrowheads="1"/>
          </p:cNvSpPr>
          <p:nvPr>
            <p:ph type="title"/>
          </p:nvPr>
        </p:nvSpPr>
        <p:spPr/>
        <p:txBody>
          <a:bodyPr/>
          <a:lstStyle/>
          <a:p>
            <a:pPr eaLnBrk="1" hangingPunct="1"/>
            <a:r>
              <a:rPr lang="en-US" altLang="en-US" smtClean="0"/>
              <a:t>Two-sample t-test approach</a:t>
            </a:r>
          </a:p>
        </p:txBody>
      </p:sp>
      <p:graphicFrame>
        <p:nvGraphicFramePr>
          <p:cNvPr id="12291" name="Object 10"/>
          <p:cNvGraphicFramePr>
            <a:graphicFrameLocks noChangeAspect="1"/>
          </p:cNvGraphicFramePr>
          <p:nvPr>
            <p:ph sz="half" idx="4294967295"/>
          </p:nvPr>
        </p:nvGraphicFramePr>
        <p:xfrm>
          <a:off x="990600" y="1819275"/>
          <a:ext cx="7086600" cy="3741738"/>
        </p:xfrm>
        <a:graphic>
          <a:graphicData uri="http://schemas.openxmlformats.org/presentationml/2006/ole">
            <mc:AlternateContent xmlns:mc="http://schemas.openxmlformats.org/markup-compatibility/2006">
              <mc:Choice xmlns:v="urn:schemas-microsoft-com:vml" Requires="v">
                <p:oleObj spid="_x0000_s12293" name="Equation" r:id="rId3" imgW="3175000" imgH="1676400" progId="Equation.COEE2">
                  <p:embed/>
                </p:oleObj>
              </mc:Choice>
              <mc:Fallback>
                <p:oleObj name="Equation" r:id="rId3" imgW="3175000" imgH="1676400" progId="Equation.COEE2">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819275"/>
                        <a:ext cx="7086600" cy="3741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Two-sample t-test approach</a:t>
            </a:r>
          </a:p>
        </p:txBody>
      </p:sp>
      <p:sp>
        <p:nvSpPr>
          <p:cNvPr id="13315" name="Rectangle 3"/>
          <p:cNvSpPr>
            <a:spLocks noGrp="1" noChangeArrowheads="1"/>
          </p:cNvSpPr>
          <p:nvPr>
            <p:ph type="body" sz="half" idx="1"/>
          </p:nvPr>
        </p:nvSpPr>
        <p:spPr/>
        <p:txBody>
          <a:bodyPr/>
          <a:lstStyle/>
          <a:p>
            <a:pPr eaLnBrk="1" hangingPunct="1"/>
            <a:r>
              <a:rPr lang="en-US" altLang="en-US" sz="2800" smtClean="0"/>
              <a:t>For testing the difference in two means, with equal allocation to each arm:</a:t>
            </a:r>
          </a:p>
          <a:p>
            <a:pPr eaLnBrk="1" hangingPunct="1"/>
            <a:r>
              <a:rPr lang="en-US" altLang="en-US" sz="2800" smtClean="0"/>
              <a:t>With UNequal allocation to each arm, where </a:t>
            </a:r>
            <a:r>
              <a:rPr lang="en-US" altLang="en-US" sz="2800" i="1" smtClean="0">
                <a:latin typeface="Times New Roman" pitchFamily="18" charset="0"/>
              </a:rPr>
              <a:t>n</a:t>
            </a:r>
            <a:r>
              <a:rPr lang="en-US" altLang="en-US" sz="2800" i="1" baseline="-25000" smtClean="0">
                <a:latin typeface="Times New Roman" pitchFamily="18" charset="0"/>
              </a:rPr>
              <a:t>2</a:t>
            </a:r>
            <a:r>
              <a:rPr lang="en-US" altLang="en-US" sz="2800" i="1" smtClean="0">
                <a:latin typeface="Times New Roman" pitchFamily="18" charset="0"/>
              </a:rPr>
              <a:t> = rn</a:t>
            </a:r>
            <a:r>
              <a:rPr lang="en-US" altLang="en-US" sz="2800" i="1" baseline="-25000" smtClean="0">
                <a:latin typeface="Times New Roman" pitchFamily="18" charset="0"/>
              </a:rPr>
              <a:t>1</a:t>
            </a:r>
          </a:p>
          <a:p>
            <a:pPr eaLnBrk="1" hangingPunct="1"/>
            <a:endParaRPr lang="en-US" altLang="en-US" sz="2800" smtClean="0"/>
          </a:p>
          <a:p>
            <a:pPr eaLnBrk="1" hangingPunct="1"/>
            <a:endParaRPr lang="en-US" altLang="en-US" sz="2800" smtClean="0"/>
          </a:p>
        </p:txBody>
      </p:sp>
      <p:graphicFrame>
        <p:nvGraphicFramePr>
          <p:cNvPr id="13316" name="Object 4"/>
          <p:cNvGraphicFramePr>
            <a:graphicFrameLocks noChangeAspect="1"/>
          </p:cNvGraphicFramePr>
          <p:nvPr>
            <p:ph sz="quarter" idx="2"/>
          </p:nvPr>
        </p:nvGraphicFramePr>
        <p:xfrm>
          <a:off x="4648200" y="1905000"/>
          <a:ext cx="3810000" cy="1408113"/>
        </p:xfrm>
        <a:graphic>
          <a:graphicData uri="http://schemas.openxmlformats.org/presentationml/2006/ole">
            <mc:AlternateContent xmlns:mc="http://schemas.openxmlformats.org/markup-compatibility/2006">
              <mc:Choice xmlns:v="urn:schemas-microsoft-com:vml" Requires="v">
                <p:oleObj spid="_x0000_s13320" name="Equation" r:id="rId3" imgW="1167893" imgH="431613" progId="Equation.COEE2">
                  <p:embed/>
                </p:oleObj>
              </mc:Choice>
              <mc:Fallback>
                <p:oleObj name="Equation" r:id="rId3" imgW="1167893" imgH="431613" progId="Equation.COEE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1905000"/>
                        <a:ext cx="3810000" cy="1408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17" name="Object 6"/>
          <p:cNvGraphicFramePr>
            <a:graphicFrameLocks noChangeAspect="1"/>
          </p:cNvGraphicFramePr>
          <p:nvPr>
            <p:ph sz="quarter" idx="3"/>
          </p:nvPr>
        </p:nvGraphicFramePr>
        <p:xfrm>
          <a:off x="4343400" y="3962400"/>
          <a:ext cx="4572000" cy="1343025"/>
        </p:xfrm>
        <a:graphic>
          <a:graphicData uri="http://schemas.openxmlformats.org/presentationml/2006/ole">
            <mc:AlternateContent xmlns:mc="http://schemas.openxmlformats.org/markup-compatibility/2006">
              <mc:Choice xmlns:v="urn:schemas-microsoft-com:vml" Requires="v">
                <p:oleObj spid="_x0000_s13321" name="Equation" r:id="rId5" imgW="1473200" imgH="431800" progId="Equation.COEE2">
                  <p:embed/>
                </p:oleObj>
              </mc:Choice>
              <mc:Fallback>
                <p:oleObj name="Equation" r:id="rId5" imgW="1473200" imgH="431800" progId="Equation.COEE2">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3400" y="3962400"/>
                        <a:ext cx="4572000" cy="1343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Sample size = 30,Power = 26%  </a:t>
            </a:r>
          </a:p>
        </p:txBody>
      </p:sp>
      <p:pic>
        <p:nvPicPr>
          <p:cNvPr id="14339" name="Picture 4"/>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92188" y="1782763"/>
            <a:ext cx="7816850" cy="5029200"/>
          </a:xfrm>
          <a:noFill/>
        </p:spPr>
      </p:pic>
      <p:sp>
        <p:nvSpPr>
          <p:cNvPr id="14340" name="Text Box 6"/>
          <p:cNvSpPr txBox="1">
            <a:spLocks noChangeArrowheads="1"/>
          </p:cNvSpPr>
          <p:nvPr/>
        </p:nvSpPr>
        <p:spPr bwMode="auto">
          <a:xfrm>
            <a:off x="4953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2</a:t>
            </a:r>
          </a:p>
        </p:txBody>
      </p:sp>
      <p:sp>
        <p:nvSpPr>
          <p:cNvPr id="14341" name="Line 7"/>
          <p:cNvSpPr>
            <a:spLocks noChangeShapeType="1"/>
          </p:cNvSpPr>
          <p:nvPr/>
        </p:nvSpPr>
        <p:spPr bwMode="auto">
          <a:xfrm flipH="1">
            <a:off x="5638800" y="1981200"/>
            <a:ext cx="8763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2" name="Text Box 8"/>
          <p:cNvSpPr txBox="1">
            <a:spLocks noChangeArrowheads="1"/>
          </p:cNvSpPr>
          <p:nvPr/>
        </p:nvSpPr>
        <p:spPr bwMode="auto">
          <a:xfrm>
            <a:off x="762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0</a:t>
            </a:r>
          </a:p>
        </p:txBody>
      </p:sp>
      <p:sp>
        <p:nvSpPr>
          <p:cNvPr id="14343" name="Line 9"/>
          <p:cNvSpPr>
            <a:spLocks noChangeShapeType="1"/>
          </p:cNvSpPr>
          <p:nvPr/>
        </p:nvSpPr>
        <p:spPr bwMode="auto">
          <a:xfrm>
            <a:off x="2133600" y="1981200"/>
            <a:ext cx="1447800" cy="1676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4" name="Text Box 10"/>
          <p:cNvSpPr txBox="1">
            <a:spLocks noChangeArrowheads="1"/>
          </p:cNvSpPr>
          <p:nvPr/>
        </p:nvSpPr>
        <p:spPr bwMode="auto">
          <a:xfrm>
            <a:off x="4267200" y="6248400"/>
            <a:ext cx="835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a:t>
            </a:r>
          </a:p>
        </p:txBody>
      </p:sp>
      <p:sp>
        <p:nvSpPr>
          <p:cNvPr id="14345" name="Line 11"/>
          <p:cNvSpPr>
            <a:spLocks noChangeShapeType="1"/>
          </p:cNvSpPr>
          <p:nvPr/>
        </p:nvSpPr>
        <p:spPr bwMode="auto">
          <a:xfrm flipH="1">
            <a:off x="5867400" y="4191000"/>
            <a:ext cx="1295400" cy="306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6" name="Text Box 12"/>
          <p:cNvSpPr txBox="1">
            <a:spLocks noChangeArrowheads="1"/>
          </p:cNvSpPr>
          <p:nvPr/>
        </p:nvSpPr>
        <p:spPr bwMode="auto">
          <a:xfrm>
            <a:off x="7162800" y="3581400"/>
            <a:ext cx="1746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Vertical line</a:t>
            </a:r>
          </a:p>
          <a:p>
            <a:pPr eaLnBrk="1" hangingPunct="1"/>
            <a:r>
              <a:rPr lang="en-US" altLang="en-US"/>
              <a:t>defines </a:t>
            </a:r>
          </a:p>
          <a:p>
            <a:pPr eaLnBrk="1" hangingPunct="1"/>
            <a:r>
              <a:rPr lang="en-US" altLang="en-US"/>
              <a:t>rejection region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7"/>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63613" y="1782763"/>
            <a:ext cx="7818437" cy="5029200"/>
          </a:xfrm>
          <a:noFill/>
        </p:spPr>
      </p:pic>
      <p:sp>
        <p:nvSpPr>
          <p:cNvPr id="15363" name="Rectangle 2"/>
          <p:cNvSpPr>
            <a:spLocks noGrp="1" noChangeArrowheads="1"/>
          </p:cNvSpPr>
          <p:nvPr>
            <p:ph type="title"/>
          </p:nvPr>
        </p:nvSpPr>
        <p:spPr/>
        <p:txBody>
          <a:bodyPr/>
          <a:lstStyle/>
          <a:p>
            <a:pPr eaLnBrk="1" hangingPunct="1"/>
            <a:r>
              <a:rPr lang="en-US" altLang="en-US" smtClean="0"/>
              <a:t>Sample size = 60,Power = 48%  </a:t>
            </a:r>
          </a:p>
        </p:txBody>
      </p:sp>
      <p:sp>
        <p:nvSpPr>
          <p:cNvPr id="15364" name="Line 5"/>
          <p:cNvSpPr>
            <a:spLocks noChangeShapeType="1"/>
          </p:cNvSpPr>
          <p:nvPr/>
        </p:nvSpPr>
        <p:spPr bwMode="auto">
          <a:xfrm flipH="1">
            <a:off x="5638800" y="1981200"/>
            <a:ext cx="685800" cy="1143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5" name="Line 7"/>
          <p:cNvSpPr>
            <a:spLocks noChangeShapeType="1"/>
          </p:cNvSpPr>
          <p:nvPr/>
        </p:nvSpPr>
        <p:spPr bwMode="auto">
          <a:xfrm>
            <a:off x="2133600" y="1981200"/>
            <a:ext cx="1828800" cy="1447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6" name="Text Box 8"/>
          <p:cNvSpPr txBox="1">
            <a:spLocks noChangeArrowheads="1"/>
          </p:cNvSpPr>
          <p:nvPr/>
        </p:nvSpPr>
        <p:spPr bwMode="auto">
          <a:xfrm>
            <a:off x="4267200" y="6248400"/>
            <a:ext cx="835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a:t>
            </a:r>
          </a:p>
        </p:txBody>
      </p:sp>
      <p:sp>
        <p:nvSpPr>
          <p:cNvPr id="15367" name="Line 9"/>
          <p:cNvSpPr>
            <a:spLocks noChangeShapeType="1"/>
          </p:cNvSpPr>
          <p:nvPr/>
        </p:nvSpPr>
        <p:spPr bwMode="auto">
          <a:xfrm flipH="1">
            <a:off x="5410200" y="4191000"/>
            <a:ext cx="1752600" cy="1143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8" name="Text Box 10"/>
          <p:cNvSpPr txBox="1">
            <a:spLocks noChangeArrowheads="1"/>
          </p:cNvSpPr>
          <p:nvPr/>
        </p:nvSpPr>
        <p:spPr bwMode="auto">
          <a:xfrm>
            <a:off x="7162800" y="3581400"/>
            <a:ext cx="1746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Vertical line</a:t>
            </a:r>
          </a:p>
          <a:p>
            <a:pPr eaLnBrk="1" hangingPunct="1"/>
            <a:r>
              <a:rPr lang="en-US" altLang="en-US"/>
              <a:t>defines </a:t>
            </a:r>
          </a:p>
          <a:p>
            <a:pPr eaLnBrk="1" hangingPunct="1"/>
            <a:r>
              <a:rPr lang="en-US" altLang="en-US"/>
              <a:t>rejection region</a:t>
            </a:r>
          </a:p>
        </p:txBody>
      </p:sp>
      <p:sp>
        <p:nvSpPr>
          <p:cNvPr id="15369" name="Text Box 19"/>
          <p:cNvSpPr txBox="1">
            <a:spLocks noChangeArrowheads="1"/>
          </p:cNvSpPr>
          <p:nvPr/>
        </p:nvSpPr>
        <p:spPr bwMode="auto">
          <a:xfrm>
            <a:off x="762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0</a:t>
            </a:r>
          </a:p>
        </p:txBody>
      </p:sp>
      <p:sp>
        <p:nvSpPr>
          <p:cNvPr id="15370" name="Text Box 20"/>
          <p:cNvSpPr txBox="1">
            <a:spLocks noChangeArrowheads="1"/>
          </p:cNvSpPr>
          <p:nvPr/>
        </p:nvSpPr>
        <p:spPr bwMode="auto">
          <a:xfrm>
            <a:off x="4953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2"/>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42975" y="1752600"/>
            <a:ext cx="7818438" cy="5029200"/>
          </a:xfrm>
          <a:noFill/>
        </p:spPr>
      </p:pic>
      <p:sp>
        <p:nvSpPr>
          <p:cNvPr id="16387" name="Rectangle 3"/>
          <p:cNvSpPr>
            <a:spLocks noGrp="1" noChangeArrowheads="1"/>
          </p:cNvSpPr>
          <p:nvPr>
            <p:ph type="title"/>
          </p:nvPr>
        </p:nvSpPr>
        <p:spPr/>
        <p:txBody>
          <a:bodyPr/>
          <a:lstStyle/>
          <a:p>
            <a:pPr eaLnBrk="1" hangingPunct="1"/>
            <a:r>
              <a:rPr lang="en-US" altLang="en-US" sz="4000" smtClean="0"/>
              <a:t>Sample size = 120,Power = 78%  </a:t>
            </a:r>
          </a:p>
        </p:txBody>
      </p:sp>
      <p:sp>
        <p:nvSpPr>
          <p:cNvPr id="16388" name="Line 5"/>
          <p:cNvSpPr>
            <a:spLocks noChangeShapeType="1"/>
          </p:cNvSpPr>
          <p:nvPr/>
        </p:nvSpPr>
        <p:spPr bwMode="auto">
          <a:xfrm flipH="1">
            <a:off x="5562600" y="1981200"/>
            <a:ext cx="76200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7"/>
          <p:cNvSpPr>
            <a:spLocks noChangeShapeType="1"/>
          </p:cNvSpPr>
          <p:nvPr/>
        </p:nvSpPr>
        <p:spPr bwMode="auto">
          <a:xfrm>
            <a:off x="2133600" y="1981200"/>
            <a:ext cx="1828800" cy="1600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0" name="Text Box 8"/>
          <p:cNvSpPr txBox="1">
            <a:spLocks noChangeArrowheads="1"/>
          </p:cNvSpPr>
          <p:nvPr/>
        </p:nvSpPr>
        <p:spPr bwMode="auto">
          <a:xfrm>
            <a:off x="4267200" y="6248400"/>
            <a:ext cx="835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a:t>
            </a:r>
          </a:p>
        </p:txBody>
      </p:sp>
      <p:sp>
        <p:nvSpPr>
          <p:cNvPr id="16391" name="Line 9"/>
          <p:cNvSpPr>
            <a:spLocks noChangeShapeType="1"/>
          </p:cNvSpPr>
          <p:nvPr/>
        </p:nvSpPr>
        <p:spPr bwMode="auto">
          <a:xfrm flipH="1">
            <a:off x="5102225" y="4191000"/>
            <a:ext cx="2060575"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2" name="Text Box 10"/>
          <p:cNvSpPr txBox="1">
            <a:spLocks noChangeArrowheads="1"/>
          </p:cNvSpPr>
          <p:nvPr/>
        </p:nvSpPr>
        <p:spPr bwMode="auto">
          <a:xfrm>
            <a:off x="7162800" y="3581400"/>
            <a:ext cx="1746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Vertical line</a:t>
            </a:r>
          </a:p>
          <a:p>
            <a:pPr eaLnBrk="1" hangingPunct="1"/>
            <a:r>
              <a:rPr lang="en-US" altLang="en-US"/>
              <a:t>defines </a:t>
            </a:r>
          </a:p>
          <a:p>
            <a:pPr eaLnBrk="1" hangingPunct="1"/>
            <a:r>
              <a:rPr lang="en-US" altLang="en-US"/>
              <a:t>rejection region</a:t>
            </a:r>
          </a:p>
        </p:txBody>
      </p:sp>
      <p:sp>
        <p:nvSpPr>
          <p:cNvPr id="16393" name="Text Box 13"/>
          <p:cNvSpPr txBox="1">
            <a:spLocks noChangeArrowheads="1"/>
          </p:cNvSpPr>
          <p:nvPr/>
        </p:nvSpPr>
        <p:spPr bwMode="auto">
          <a:xfrm>
            <a:off x="762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0</a:t>
            </a:r>
          </a:p>
        </p:txBody>
      </p:sp>
      <p:sp>
        <p:nvSpPr>
          <p:cNvPr id="16394" name="Text Box 14"/>
          <p:cNvSpPr txBox="1">
            <a:spLocks noChangeArrowheads="1"/>
          </p:cNvSpPr>
          <p:nvPr/>
        </p:nvSpPr>
        <p:spPr bwMode="auto">
          <a:xfrm>
            <a:off x="4953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2</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6"/>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55675" y="1714500"/>
            <a:ext cx="7816850" cy="5029200"/>
          </a:xfrm>
          <a:noFill/>
        </p:spPr>
      </p:pic>
      <p:sp>
        <p:nvSpPr>
          <p:cNvPr id="17411" name="Rectangle 3"/>
          <p:cNvSpPr>
            <a:spLocks noGrp="1" noChangeArrowheads="1"/>
          </p:cNvSpPr>
          <p:nvPr>
            <p:ph type="title"/>
          </p:nvPr>
        </p:nvSpPr>
        <p:spPr/>
        <p:txBody>
          <a:bodyPr/>
          <a:lstStyle/>
          <a:p>
            <a:pPr eaLnBrk="1" hangingPunct="1"/>
            <a:r>
              <a:rPr lang="en-US" altLang="en-US" sz="4000" smtClean="0"/>
              <a:t>Sample size = 240, Power = 97%  </a:t>
            </a:r>
          </a:p>
        </p:txBody>
      </p:sp>
      <p:sp>
        <p:nvSpPr>
          <p:cNvPr id="17412" name="Line 5"/>
          <p:cNvSpPr>
            <a:spLocks noChangeShapeType="1"/>
          </p:cNvSpPr>
          <p:nvPr/>
        </p:nvSpPr>
        <p:spPr bwMode="auto">
          <a:xfrm flipH="1">
            <a:off x="5562600" y="1981200"/>
            <a:ext cx="762000" cy="1143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3" name="Line 7"/>
          <p:cNvSpPr>
            <a:spLocks noChangeShapeType="1"/>
          </p:cNvSpPr>
          <p:nvPr/>
        </p:nvSpPr>
        <p:spPr bwMode="auto">
          <a:xfrm>
            <a:off x="2133600" y="1981200"/>
            <a:ext cx="198120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4" name="Text Box 8"/>
          <p:cNvSpPr txBox="1">
            <a:spLocks noChangeArrowheads="1"/>
          </p:cNvSpPr>
          <p:nvPr/>
        </p:nvSpPr>
        <p:spPr bwMode="auto">
          <a:xfrm>
            <a:off x="4267200" y="6248400"/>
            <a:ext cx="835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a:t>
            </a:r>
          </a:p>
        </p:txBody>
      </p:sp>
      <p:sp>
        <p:nvSpPr>
          <p:cNvPr id="17415" name="Line 9"/>
          <p:cNvSpPr>
            <a:spLocks noChangeShapeType="1"/>
          </p:cNvSpPr>
          <p:nvPr/>
        </p:nvSpPr>
        <p:spPr bwMode="auto">
          <a:xfrm flipH="1">
            <a:off x="4906963" y="4149725"/>
            <a:ext cx="24384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6" name="Text Box 10"/>
          <p:cNvSpPr txBox="1">
            <a:spLocks noChangeArrowheads="1"/>
          </p:cNvSpPr>
          <p:nvPr/>
        </p:nvSpPr>
        <p:spPr bwMode="auto">
          <a:xfrm>
            <a:off x="7162800" y="3581400"/>
            <a:ext cx="1746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Vertical line</a:t>
            </a:r>
          </a:p>
          <a:p>
            <a:pPr eaLnBrk="1" hangingPunct="1"/>
            <a:r>
              <a:rPr lang="en-US" altLang="en-US"/>
              <a:t>defines </a:t>
            </a:r>
          </a:p>
          <a:p>
            <a:pPr eaLnBrk="1" hangingPunct="1"/>
            <a:r>
              <a:rPr lang="en-US" altLang="en-US"/>
              <a:t>rejection region</a:t>
            </a:r>
          </a:p>
        </p:txBody>
      </p:sp>
      <p:sp>
        <p:nvSpPr>
          <p:cNvPr id="17417" name="Text Box 17"/>
          <p:cNvSpPr txBox="1">
            <a:spLocks noChangeArrowheads="1"/>
          </p:cNvSpPr>
          <p:nvPr/>
        </p:nvSpPr>
        <p:spPr bwMode="auto">
          <a:xfrm>
            <a:off x="762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0</a:t>
            </a:r>
          </a:p>
        </p:txBody>
      </p:sp>
      <p:sp>
        <p:nvSpPr>
          <p:cNvPr id="17418" name="Text Box 18"/>
          <p:cNvSpPr txBox="1">
            <a:spLocks noChangeArrowheads="1"/>
          </p:cNvSpPr>
          <p:nvPr/>
        </p:nvSpPr>
        <p:spPr bwMode="auto">
          <a:xfrm>
            <a:off x="4953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2"/>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46150" y="1714500"/>
            <a:ext cx="7815263" cy="5029200"/>
          </a:xfrm>
          <a:noFill/>
        </p:spPr>
      </p:pic>
      <p:sp>
        <p:nvSpPr>
          <p:cNvPr id="18435" name="Rectangle 2"/>
          <p:cNvSpPr>
            <a:spLocks noGrp="1" noChangeArrowheads="1"/>
          </p:cNvSpPr>
          <p:nvPr>
            <p:ph type="title"/>
          </p:nvPr>
        </p:nvSpPr>
        <p:spPr/>
        <p:txBody>
          <a:bodyPr/>
          <a:lstStyle/>
          <a:p>
            <a:pPr eaLnBrk="1" hangingPunct="1"/>
            <a:r>
              <a:rPr lang="en-US" altLang="en-US" sz="4000" smtClean="0"/>
              <a:t>Sample size = 400, Power &gt; 99%  </a:t>
            </a:r>
          </a:p>
        </p:txBody>
      </p:sp>
      <p:sp>
        <p:nvSpPr>
          <p:cNvPr id="18436" name="Line 4"/>
          <p:cNvSpPr>
            <a:spLocks noChangeShapeType="1"/>
          </p:cNvSpPr>
          <p:nvPr/>
        </p:nvSpPr>
        <p:spPr bwMode="auto">
          <a:xfrm flipH="1">
            <a:off x="5486400" y="1981200"/>
            <a:ext cx="838200" cy="1143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7" name="Line 6"/>
          <p:cNvSpPr>
            <a:spLocks noChangeShapeType="1"/>
          </p:cNvSpPr>
          <p:nvPr/>
        </p:nvSpPr>
        <p:spPr bwMode="auto">
          <a:xfrm>
            <a:off x="2133600" y="1981200"/>
            <a:ext cx="19812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8" name="Text Box 7"/>
          <p:cNvSpPr txBox="1">
            <a:spLocks noChangeArrowheads="1"/>
          </p:cNvSpPr>
          <p:nvPr/>
        </p:nvSpPr>
        <p:spPr bwMode="auto">
          <a:xfrm>
            <a:off x="4267200" y="6248400"/>
            <a:ext cx="835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a:t>
            </a:r>
          </a:p>
        </p:txBody>
      </p:sp>
      <p:sp>
        <p:nvSpPr>
          <p:cNvPr id="18439" name="Line 8"/>
          <p:cNvSpPr>
            <a:spLocks noChangeShapeType="1"/>
          </p:cNvSpPr>
          <p:nvPr/>
        </p:nvSpPr>
        <p:spPr bwMode="auto">
          <a:xfrm flipH="1">
            <a:off x="4724400" y="4191000"/>
            <a:ext cx="24384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0" name="Text Box 9"/>
          <p:cNvSpPr txBox="1">
            <a:spLocks noChangeArrowheads="1"/>
          </p:cNvSpPr>
          <p:nvPr/>
        </p:nvSpPr>
        <p:spPr bwMode="auto">
          <a:xfrm>
            <a:off x="7162800" y="3581400"/>
            <a:ext cx="1746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Vertical line</a:t>
            </a:r>
          </a:p>
          <a:p>
            <a:pPr eaLnBrk="1" hangingPunct="1"/>
            <a:r>
              <a:rPr lang="en-US" altLang="en-US"/>
              <a:t>defines </a:t>
            </a:r>
          </a:p>
          <a:p>
            <a:pPr eaLnBrk="1" hangingPunct="1"/>
            <a:r>
              <a:rPr lang="en-US" altLang="en-US"/>
              <a:t>rejection region</a:t>
            </a:r>
          </a:p>
        </p:txBody>
      </p:sp>
      <p:sp>
        <p:nvSpPr>
          <p:cNvPr id="18441" name="Text Box 13"/>
          <p:cNvSpPr txBox="1">
            <a:spLocks noChangeArrowheads="1"/>
          </p:cNvSpPr>
          <p:nvPr/>
        </p:nvSpPr>
        <p:spPr bwMode="auto">
          <a:xfrm>
            <a:off x="762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0</a:t>
            </a:r>
          </a:p>
        </p:txBody>
      </p:sp>
      <p:sp>
        <p:nvSpPr>
          <p:cNvPr id="18442" name="Text Box 14"/>
          <p:cNvSpPr txBox="1">
            <a:spLocks noChangeArrowheads="1"/>
          </p:cNvSpPr>
          <p:nvPr/>
        </p:nvSpPr>
        <p:spPr bwMode="auto">
          <a:xfrm>
            <a:off x="4953000" y="1600200"/>
            <a:ext cx="3808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Sampling distn under H</a:t>
            </a:r>
            <a:r>
              <a:rPr lang="en-US" altLang="en-US" baseline="-25000"/>
              <a:t>1</a:t>
            </a:r>
            <a:r>
              <a:rPr lang="en-US" altLang="en-US"/>
              <a:t>:  </a:t>
            </a:r>
            <a:r>
              <a:rPr lang="el-GR" altLang="en-US">
                <a:latin typeface="Times New Roman" pitchFamily="18" charset="0"/>
                <a:cs typeface="Times New Roman" pitchFamily="18" charset="0"/>
              </a:rPr>
              <a:t>μ</a:t>
            </a:r>
            <a:r>
              <a:rPr lang="en-US" altLang="en-US" baseline="-25000">
                <a:latin typeface="Times New Roman" pitchFamily="18" charset="0"/>
                <a:cs typeface="Times New Roman" pitchFamily="18" charset="0"/>
              </a:rPr>
              <a:t>1</a:t>
            </a:r>
            <a:r>
              <a:rPr lang="en-US" altLang="en-US">
                <a:latin typeface="Times New Roman" pitchFamily="18" charset="0"/>
                <a:cs typeface="Times New Roman" pitchFamily="18" charset="0"/>
              </a:rPr>
              <a:t> - </a:t>
            </a:r>
            <a:r>
              <a:rPr lang="el-GR" altLang="en-US">
                <a:latin typeface="Times New Roman" pitchFamily="18" charset="0"/>
              </a:rPr>
              <a:t>μ</a:t>
            </a:r>
            <a:r>
              <a:rPr lang="en-US" altLang="en-US" baseline="-25000">
                <a:latin typeface="Times New Roman" pitchFamily="18" charset="0"/>
              </a:rPr>
              <a:t>2</a:t>
            </a:r>
            <a:r>
              <a:rPr lang="en-US" altLang="en-US"/>
              <a:t> = 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792162"/>
          </a:xfrm>
        </p:spPr>
        <p:txBody>
          <a:bodyPr/>
          <a:lstStyle/>
          <a:p>
            <a:pPr eaLnBrk="1" hangingPunct="1"/>
            <a:r>
              <a:rPr lang="en-US" altLang="en-US" sz="3200" smtClean="0"/>
              <a:t>Likelihood Approach</a:t>
            </a:r>
          </a:p>
        </p:txBody>
      </p:sp>
      <p:sp>
        <p:nvSpPr>
          <p:cNvPr id="19459" name="Rectangle 3"/>
          <p:cNvSpPr>
            <a:spLocks noGrp="1" noChangeArrowheads="1"/>
          </p:cNvSpPr>
          <p:nvPr>
            <p:ph type="body" sz="half" idx="1"/>
          </p:nvPr>
        </p:nvSpPr>
        <p:spPr>
          <a:xfrm>
            <a:off x="304800" y="1143000"/>
            <a:ext cx="8534400" cy="4525963"/>
          </a:xfrm>
        </p:spPr>
        <p:txBody>
          <a:bodyPr/>
          <a:lstStyle/>
          <a:p>
            <a:pPr eaLnBrk="1" hangingPunct="1"/>
            <a:r>
              <a:rPr lang="en-US" altLang="en-US" sz="2000" dirty="0" smtClean="0"/>
              <a:t>Not as common, but very logical</a:t>
            </a:r>
          </a:p>
          <a:p>
            <a:pPr eaLnBrk="1" hangingPunct="1"/>
            <a:r>
              <a:rPr lang="en-US" altLang="en-US" sz="2000" b="1" dirty="0" smtClean="0"/>
              <a:t>Resulting sample size equation is the same, but the paradigm is different.</a:t>
            </a:r>
          </a:p>
          <a:p>
            <a:pPr eaLnBrk="1" hangingPunct="1"/>
            <a:r>
              <a:rPr lang="en-US" altLang="en-US" sz="2000" dirty="0" smtClean="0"/>
              <a:t>Create likelihood ratio comparing likelihood assuming different means vs. common mean:</a:t>
            </a:r>
          </a:p>
        </p:txBody>
      </p:sp>
      <p:graphicFrame>
        <p:nvGraphicFramePr>
          <p:cNvPr id="19460" name="Object 4"/>
          <p:cNvGraphicFramePr>
            <a:graphicFrameLocks noChangeAspect="1"/>
          </p:cNvGraphicFramePr>
          <p:nvPr>
            <p:ph sz="quarter" idx="2"/>
          </p:nvPr>
        </p:nvGraphicFramePr>
        <p:xfrm>
          <a:off x="2286000" y="2895600"/>
          <a:ext cx="5181600" cy="1133475"/>
        </p:xfrm>
        <a:graphic>
          <a:graphicData uri="http://schemas.openxmlformats.org/presentationml/2006/ole">
            <mc:AlternateContent xmlns:mc="http://schemas.openxmlformats.org/markup-compatibility/2006">
              <mc:Choice xmlns:v="urn:schemas-microsoft-com:vml" Requires="v">
                <p:oleObj spid="_x0000_s19467" name="Equation" r:id="rId3" imgW="3251200" imgH="711200" progId="Equation.COEE2">
                  <p:embed/>
                </p:oleObj>
              </mc:Choice>
              <mc:Fallback>
                <p:oleObj name="Equation" r:id="rId3" imgW="3251200" imgH="711200" progId="Equation.COEE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2895600"/>
                        <a:ext cx="5181600" cy="1133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1" name="Object 6"/>
          <p:cNvGraphicFramePr>
            <a:graphicFrameLocks noChangeAspect="1"/>
          </p:cNvGraphicFramePr>
          <p:nvPr>
            <p:ph sz="quarter" idx="3"/>
          </p:nvPr>
        </p:nvGraphicFramePr>
        <p:xfrm>
          <a:off x="2895600" y="3810000"/>
          <a:ext cx="3816350" cy="1155700"/>
        </p:xfrm>
        <a:graphic>
          <a:graphicData uri="http://schemas.openxmlformats.org/presentationml/2006/ole">
            <mc:AlternateContent xmlns:mc="http://schemas.openxmlformats.org/markup-compatibility/2006">
              <mc:Choice xmlns:v="urn:schemas-microsoft-com:vml" Requires="v">
                <p:oleObj spid="_x0000_s19468" name="Equation" r:id="rId5" imgW="2222500" imgH="673100" progId="Equation.COEE2">
                  <p:embed/>
                </p:oleObj>
              </mc:Choice>
              <mc:Fallback>
                <p:oleObj name="Equation" r:id="rId5" imgW="2222500" imgH="673100" progId="Equation.COEE2">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5600" y="3810000"/>
                        <a:ext cx="3816350" cy="1155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04" name="Object 8"/>
          <p:cNvGraphicFramePr>
            <a:graphicFrameLocks noChangeAspect="1"/>
          </p:cNvGraphicFramePr>
          <p:nvPr/>
        </p:nvGraphicFramePr>
        <p:xfrm>
          <a:off x="1981200" y="4800600"/>
          <a:ext cx="4876800" cy="1549400"/>
        </p:xfrm>
        <a:graphic>
          <a:graphicData uri="http://schemas.openxmlformats.org/presentationml/2006/ole">
            <mc:AlternateContent xmlns:mc="http://schemas.openxmlformats.org/markup-compatibility/2006">
              <mc:Choice xmlns:v="urn:schemas-microsoft-com:vml" Requires="v">
                <p:oleObj spid="_x0000_s19469" name="Equation" r:id="rId7" imgW="2997200" imgH="952500" progId="Equation.COEE2">
                  <p:embed/>
                </p:oleObj>
              </mc:Choice>
              <mc:Fallback>
                <p:oleObj name="Equation" r:id="rId7" imgW="2997200" imgH="952500" progId="Equation.COEE2">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1200" y="4800600"/>
                        <a:ext cx="4876800" cy="154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0905" name="AutoShape 9"/>
          <p:cNvSpPr>
            <a:spLocks noChangeArrowheads="1"/>
          </p:cNvSpPr>
          <p:nvPr/>
        </p:nvSpPr>
        <p:spPr bwMode="auto">
          <a:xfrm>
            <a:off x="685800" y="5334000"/>
            <a:ext cx="1143000" cy="685800"/>
          </a:xfrm>
          <a:prstGeom prst="rightArrow">
            <a:avLst>
              <a:gd name="adj1" fmla="val 50000"/>
              <a:gd name="adj2" fmla="val 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905"/>
                                        </p:tgtEl>
                                        <p:attrNameLst>
                                          <p:attrName>style.visibility</p:attrName>
                                        </p:attrNameLst>
                                      </p:cBhvr>
                                      <p:to>
                                        <p:strVal val="visible"/>
                                      </p:to>
                                    </p:set>
                                    <p:anim calcmode="lin" valueType="num">
                                      <p:cBhvr additive="base">
                                        <p:cTn id="7" dur="500" fill="hold"/>
                                        <p:tgtEl>
                                          <p:spTgt spid="80905"/>
                                        </p:tgtEl>
                                        <p:attrNameLst>
                                          <p:attrName>ppt_x</p:attrName>
                                        </p:attrNameLst>
                                      </p:cBhvr>
                                      <p:tavLst>
                                        <p:tav tm="0">
                                          <p:val>
                                            <p:strVal val="0-#ppt_w/2"/>
                                          </p:val>
                                        </p:tav>
                                        <p:tav tm="100000">
                                          <p:val>
                                            <p:strVal val="#ppt_x"/>
                                          </p:val>
                                        </p:tav>
                                      </p:tavLst>
                                    </p:anim>
                                    <p:anim calcmode="lin" valueType="num">
                                      <p:cBhvr additive="base">
                                        <p:cTn id="8" dur="500" fill="hold"/>
                                        <p:tgtEl>
                                          <p:spTgt spid="8090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80904"/>
                                        </p:tgtEl>
                                        <p:attrNameLst>
                                          <p:attrName>style.visibility</p:attrName>
                                        </p:attrNameLst>
                                      </p:cBhvr>
                                      <p:to>
                                        <p:strVal val="visible"/>
                                      </p:to>
                                    </p:set>
                                    <p:anim calcmode="lin" valueType="num">
                                      <p:cBhvr additive="base">
                                        <p:cTn id="13" dur="500" fill="hold"/>
                                        <p:tgtEl>
                                          <p:spTgt spid="80904"/>
                                        </p:tgtEl>
                                        <p:attrNameLst>
                                          <p:attrName>ppt_x</p:attrName>
                                        </p:attrNameLst>
                                      </p:cBhvr>
                                      <p:tavLst>
                                        <p:tav tm="0">
                                          <p:val>
                                            <p:strVal val="1+#ppt_w/2"/>
                                          </p:val>
                                        </p:tav>
                                        <p:tav tm="100000">
                                          <p:val>
                                            <p:strVal val="#ppt_x"/>
                                          </p:val>
                                        </p:tav>
                                      </p:tavLst>
                                    </p:anim>
                                    <p:anim calcmode="lin" valueType="num">
                                      <p:cBhvr additive="base">
                                        <p:cTn id="14" dur="500" fill="hold"/>
                                        <p:tgtEl>
                                          <p:spTgt spid="809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563562"/>
          </a:xfrm>
        </p:spPr>
        <p:txBody>
          <a:bodyPr/>
          <a:lstStyle/>
          <a:p>
            <a:pPr eaLnBrk="1" hangingPunct="1"/>
            <a:r>
              <a:rPr lang="en-US" altLang="en-US" sz="4000" smtClean="0"/>
              <a:t>Sample Size and Power</a:t>
            </a:r>
          </a:p>
        </p:txBody>
      </p:sp>
      <p:sp>
        <p:nvSpPr>
          <p:cNvPr id="3075" name="Rectangle 3"/>
          <p:cNvSpPr>
            <a:spLocks noGrp="1" noChangeArrowheads="1"/>
          </p:cNvSpPr>
          <p:nvPr>
            <p:ph type="body" idx="1"/>
          </p:nvPr>
        </p:nvSpPr>
        <p:spPr>
          <a:xfrm>
            <a:off x="457200" y="1219200"/>
            <a:ext cx="8229600" cy="5105400"/>
          </a:xfrm>
        </p:spPr>
        <p:txBody>
          <a:bodyPr/>
          <a:lstStyle/>
          <a:p>
            <a:pPr eaLnBrk="1" hangingPunct="1">
              <a:lnSpc>
                <a:spcPct val="90000"/>
              </a:lnSpc>
            </a:pPr>
            <a:r>
              <a:rPr lang="en-US" altLang="en-US" sz="2400" dirty="0" smtClean="0"/>
              <a:t>The most common reason statisticians get contacted</a:t>
            </a:r>
          </a:p>
          <a:p>
            <a:pPr eaLnBrk="1" hangingPunct="1">
              <a:lnSpc>
                <a:spcPct val="90000"/>
              </a:lnSpc>
            </a:pPr>
            <a:r>
              <a:rPr lang="en-US" altLang="en-US" sz="2400" dirty="0" smtClean="0"/>
              <a:t>Sample size is contingent on design, analysis plan, and outcome</a:t>
            </a:r>
          </a:p>
          <a:p>
            <a:pPr eaLnBrk="1" hangingPunct="1">
              <a:lnSpc>
                <a:spcPct val="90000"/>
              </a:lnSpc>
            </a:pPr>
            <a:r>
              <a:rPr lang="en-US" altLang="en-US" sz="2400" dirty="0" smtClean="0"/>
              <a:t>With the wrong sample size, you will either</a:t>
            </a:r>
          </a:p>
          <a:p>
            <a:pPr lvl="1" eaLnBrk="1" hangingPunct="1">
              <a:lnSpc>
                <a:spcPct val="90000"/>
              </a:lnSpc>
            </a:pPr>
            <a:r>
              <a:rPr lang="en-US" altLang="en-US" sz="2000" dirty="0" smtClean="0"/>
              <a:t>Not be able to make conclusions because the study is “underpowered” </a:t>
            </a:r>
          </a:p>
          <a:p>
            <a:pPr lvl="1" eaLnBrk="1" hangingPunct="1">
              <a:lnSpc>
                <a:spcPct val="90000"/>
              </a:lnSpc>
            </a:pPr>
            <a:r>
              <a:rPr lang="en-US" altLang="en-US" sz="2000" dirty="0" smtClean="0"/>
              <a:t>Waste time and money because your study is larger than it needed to be to answer the question of interest</a:t>
            </a:r>
          </a:p>
          <a:p>
            <a:pPr eaLnBrk="1" hangingPunct="1">
              <a:lnSpc>
                <a:spcPct val="90000"/>
              </a:lnSpc>
            </a:pPr>
            <a:r>
              <a:rPr lang="en-US" altLang="en-US" sz="2400" dirty="0" smtClean="0"/>
              <a:t>And, with wrong sample size, you might have problems interpreting your result:</a:t>
            </a:r>
          </a:p>
          <a:p>
            <a:pPr lvl="1" eaLnBrk="1" hangingPunct="1">
              <a:lnSpc>
                <a:spcPct val="90000"/>
              </a:lnSpc>
            </a:pPr>
            <a:r>
              <a:rPr lang="en-US" altLang="en-US" sz="2000" dirty="0" smtClean="0"/>
              <a:t>Did I not find a significant result because the treatment does not work, or because my sample size is too small?</a:t>
            </a:r>
          </a:p>
          <a:p>
            <a:pPr lvl="1" eaLnBrk="1" hangingPunct="1">
              <a:lnSpc>
                <a:spcPct val="90000"/>
              </a:lnSpc>
            </a:pPr>
            <a:r>
              <a:rPr lang="en-US" altLang="en-US" sz="2000" dirty="0" smtClean="0"/>
              <a:t>Did the treatment REALLY work, or is the effect I saw too small to warrant further consideration of this treatment? </a:t>
            </a:r>
          </a:p>
          <a:p>
            <a:pPr lvl="1" eaLnBrk="1" hangingPunct="1">
              <a:lnSpc>
                <a:spcPct val="90000"/>
              </a:lnSpc>
            </a:pPr>
            <a:r>
              <a:rPr lang="en-US" altLang="en-US" sz="2000" dirty="0" smtClean="0">
                <a:solidFill>
                  <a:srgbClr val="FF3300"/>
                </a:solidFill>
              </a:rPr>
              <a:t>This is an issue of CLINICAL versus STATISTICAL significance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Other outcomes</a:t>
            </a:r>
          </a:p>
        </p:txBody>
      </p:sp>
      <p:sp>
        <p:nvSpPr>
          <p:cNvPr id="20483" name="Rectangle 3"/>
          <p:cNvSpPr>
            <a:spLocks noGrp="1" noChangeArrowheads="1"/>
          </p:cNvSpPr>
          <p:nvPr>
            <p:ph type="body" idx="1"/>
          </p:nvPr>
        </p:nvSpPr>
        <p:spPr/>
        <p:txBody>
          <a:bodyPr/>
          <a:lstStyle/>
          <a:p>
            <a:pPr eaLnBrk="1" hangingPunct="1">
              <a:lnSpc>
                <a:spcPct val="80000"/>
              </a:lnSpc>
            </a:pPr>
            <a:r>
              <a:rPr lang="en-US" altLang="en-US" sz="2800" smtClean="0"/>
              <a:t>Binary:  </a:t>
            </a:r>
          </a:p>
          <a:p>
            <a:pPr lvl="1" eaLnBrk="1" hangingPunct="1">
              <a:lnSpc>
                <a:spcPct val="80000"/>
              </a:lnSpc>
            </a:pPr>
            <a:r>
              <a:rPr lang="en-US" altLang="en-US" sz="2400" smtClean="0"/>
              <a:t>use of exact tests often necessary when study will be small</a:t>
            </a:r>
          </a:p>
          <a:p>
            <a:pPr lvl="1" eaLnBrk="1" hangingPunct="1">
              <a:lnSpc>
                <a:spcPct val="80000"/>
              </a:lnSpc>
            </a:pPr>
            <a:r>
              <a:rPr lang="en-US" altLang="en-US" sz="2400" smtClean="0"/>
              <a:t>more complex equations than continuous</a:t>
            </a:r>
          </a:p>
          <a:p>
            <a:pPr lvl="1" eaLnBrk="1" hangingPunct="1">
              <a:lnSpc>
                <a:spcPct val="80000"/>
              </a:lnSpc>
            </a:pPr>
            <a:r>
              <a:rPr lang="en-US" altLang="en-US" sz="2400" smtClean="0"/>
              <a:t>Why?  </a:t>
            </a:r>
          </a:p>
          <a:p>
            <a:pPr lvl="2" eaLnBrk="1" hangingPunct="1">
              <a:lnSpc>
                <a:spcPct val="80000"/>
              </a:lnSpc>
            </a:pPr>
            <a:r>
              <a:rPr lang="en-US" altLang="en-US" sz="2000" smtClean="0"/>
              <a:t>Because mean and variance both depend on p</a:t>
            </a:r>
          </a:p>
          <a:p>
            <a:pPr lvl="2" eaLnBrk="1" hangingPunct="1">
              <a:lnSpc>
                <a:spcPct val="80000"/>
              </a:lnSpc>
            </a:pPr>
            <a:r>
              <a:rPr lang="en-US" altLang="en-US" sz="2000" smtClean="0"/>
              <a:t>Exact tests are often appropriate</a:t>
            </a:r>
          </a:p>
          <a:p>
            <a:pPr lvl="2" eaLnBrk="1" hangingPunct="1">
              <a:lnSpc>
                <a:spcPct val="80000"/>
              </a:lnSpc>
            </a:pPr>
            <a:r>
              <a:rPr lang="en-US" altLang="en-US" sz="2000" smtClean="0"/>
              <a:t>If using continuity correction with </a:t>
            </a:r>
            <a:r>
              <a:rPr lang="el-GR" altLang="en-US" sz="2000" smtClean="0">
                <a:latin typeface="Times New Roman" pitchFamily="18" charset="0"/>
                <a:cs typeface="Times New Roman" pitchFamily="18" charset="0"/>
              </a:rPr>
              <a:t>χ</a:t>
            </a:r>
            <a:r>
              <a:rPr lang="en-US" altLang="en-US" sz="2000" baseline="30000" smtClean="0">
                <a:latin typeface="Times New Roman" pitchFamily="18" charset="0"/>
                <a:cs typeface="Times New Roman" pitchFamily="18" charset="0"/>
              </a:rPr>
              <a:t>2</a:t>
            </a:r>
            <a:r>
              <a:rPr lang="en-US" altLang="en-US" sz="2000" smtClean="0">
                <a:latin typeface="Times New Roman" pitchFamily="18" charset="0"/>
                <a:cs typeface="Times New Roman" pitchFamily="18" charset="0"/>
              </a:rPr>
              <a:t> test, then no closed form solution</a:t>
            </a:r>
            <a:endParaRPr lang="el-GR" altLang="en-US" sz="2000" smtClean="0">
              <a:latin typeface="Times New Roman" pitchFamily="18" charset="0"/>
              <a:cs typeface="Times New Roman" pitchFamily="18" charset="0"/>
            </a:endParaRPr>
          </a:p>
          <a:p>
            <a:pPr eaLnBrk="1" hangingPunct="1">
              <a:lnSpc>
                <a:spcPct val="80000"/>
              </a:lnSpc>
            </a:pPr>
            <a:r>
              <a:rPr lang="en-US" altLang="en-US" sz="2800" smtClean="0"/>
              <a:t>Time-to-event</a:t>
            </a:r>
          </a:p>
          <a:p>
            <a:pPr lvl="1" eaLnBrk="1" hangingPunct="1">
              <a:lnSpc>
                <a:spcPct val="80000"/>
              </a:lnSpc>
            </a:pPr>
            <a:r>
              <a:rPr lang="en-US" altLang="en-US" sz="2400" smtClean="0"/>
              <a:t>similar to continuous</a:t>
            </a:r>
          </a:p>
          <a:p>
            <a:pPr lvl="1" eaLnBrk="1" hangingPunct="1">
              <a:lnSpc>
                <a:spcPct val="80000"/>
              </a:lnSpc>
            </a:pPr>
            <a:r>
              <a:rPr lang="en-US" altLang="en-US" sz="2400" smtClean="0"/>
              <a:t>parametric vs. non-parametric</a:t>
            </a:r>
          </a:p>
          <a:p>
            <a:pPr lvl="1" eaLnBrk="1" hangingPunct="1">
              <a:lnSpc>
                <a:spcPct val="80000"/>
              </a:lnSpc>
            </a:pPr>
            <a:r>
              <a:rPr lang="en-US" altLang="en-US" sz="2400" smtClean="0"/>
              <a:t>assumptions can be harder to achieve for parametric</a:t>
            </a:r>
          </a:p>
          <a:p>
            <a:pPr lvl="1" eaLnBrk="1" hangingPunct="1">
              <a:lnSpc>
                <a:spcPct val="80000"/>
              </a:lnSpc>
            </a:pPr>
            <a:endParaRPr lang="en-US" altLang="en-US"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Single Arm, response rate</a:t>
            </a:r>
          </a:p>
        </p:txBody>
      </p:sp>
      <p:sp>
        <p:nvSpPr>
          <p:cNvPr id="3" name="Content Placeholder 2"/>
          <p:cNvSpPr>
            <a:spLocks noGrp="1"/>
          </p:cNvSpPr>
          <p:nvPr>
            <p:ph idx="1"/>
          </p:nvPr>
        </p:nvSpPr>
        <p:spPr/>
        <p:txBody>
          <a:bodyPr/>
          <a:lstStyle/>
          <a:p>
            <a:pPr eaLnBrk="1" hangingPunct="1">
              <a:defRPr/>
            </a:pPr>
            <a:r>
              <a:rPr lang="en-US" dirty="0" smtClean="0"/>
              <a:t>Ho: p= 0.20</a:t>
            </a:r>
          </a:p>
          <a:p>
            <a:pPr eaLnBrk="1" hangingPunct="1">
              <a:defRPr/>
            </a:pPr>
            <a:r>
              <a:rPr lang="en-US" dirty="0" smtClean="0"/>
              <a:t>Ha: p = 0.40</a:t>
            </a:r>
          </a:p>
          <a:p>
            <a:pPr eaLnBrk="1" hangingPunct="1">
              <a:defRPr/>
            </a:pPr>
            <a:endParaRPr lang="en-US" dirty="0" smtClean="0"/>
          </a:p>
          <a:p>
            <a:pPr eaLnBrk="1" hangingPunct="1">
              <a:defRPr/>
            </a:pPr>
            <a:r>
              <a:rPr lang="en-US" dirty="0" smtClean="0"/>
              <a:t>One-sided alpha 0.05</a:t>
            </a:r>
          </a:p>
          <a:p>
            <a:pPr marL="0" indent="0" eaLnBrk="1" hangingPunct="1">
              <a:buFontTx/>
              <a:buNone/>
              <a:defRPr/>
            </a:pP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N = 10; power = 37%</a:t>
            </a:r>
          </a:p>
        </p:txBody>
      </p:sp>
      <p:pic>
        <p:nvPicPr>
          <p:cNvPr id="2253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750" y="1219200"/>
            <a:ext cx="6816725" cy="517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N = 25; power = 73%</a:t>
            </a:r>
          </a:p>
        </p:txBody>
      </p:sp>
      <p:pic>
        <p:nvPicPr>
          <p:cNvPr id="2355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750" y="1219200"/>
            <a:ext cx="6816725" cy="517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N = 50; power = 90%</a:t>
            </a:r>
          </a:p>
        </p:txBody>
      </p:sp>
      <p:pic>
        <p:nvPicPr>
          <p:cNvPr id="2457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750" y="1219200"/>
            <a:ext cx="6816725" cy="517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N = 80; power = 99%</a:t>
            </a:r>
          </a:p>
        </p:txBody>
      </p:sp>
      <p:pic>
        <p:nvPicPr>
          <p:cNvPr id="2560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750" y="1219200"/>
            <a:ext cx="6816725" cy="517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Time to event endpoints</a:t>
            </a:r>
          </a:p>
        </p:txBody>
      </p:sp>
      <p:sp>
        <p:nvSpPr>
          <p:cNvPr id="26627" name="Content Placeholder 2"/>
          <p:cNvSpPr>
            <a:spLocks noGrp="1"/>
          </p:cNvSpPr>
          <p:nvPr>
            <p:ph idx="1"/>
          </p:nvPr>
        </p:nvSpPr>
        <p:spPr/>
        <p:txBody>
          <a:bodyPr/>
          <a:lstStyle/>
          <a:p>
            <a:pPr eaLnBrk="1" hangingPunct="1"/>
            <a:r>
              <a:rPr lang="en-US" altLang="en-US" smtClean="0"/>
              <a:t>Power depends on number of events</a:t>
            </a:r>
          </a:p>
          <a:p>
            <a:pPr eaLnBrk="1" hangingPunct="1"/>
            <a:r>
              <a:rPr lang="en-US" altLang="en-US" smtClean="0"/>
              <a:t>For the same number of patients, accrual time, and expected hazard ratio, the power may be very different.</a:t>
            </a:r>
          </a:p>
          <a:p>
            <a:pPr eaLnBrk="1" hangingPunct="1"/>
            <a:r>
              <a:rPr lang="en-US" altLang="en-US" smtClean="0"/>
              <a:t>The number of expected events at time of analysis determines power.</a:t>
            </a:r>
          </a:p>
          <a:p>
            <a:pPr eaLnBrk="1" hangingPunct="1"/>
            <a:endParaRPr lang="en-US" alt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Example: </a:t>
            </a:r>
          </a:p>
        </p:txBody>
      </p:sp>
      <p:sp>
        <p:nvSpPr>
          <p:cNvPr id="27651" name="Content Placeholder 2"/>
          <p:cNvSpPr>
            <a:spLocks noGrp="1"/>
          </p:cNvSpPr>
          <p:nvPr>
            <p:ph idx="1"/>
          </p:nvPr>
        </p:nvSpPr>
        <p:spPr>
          <a:xfrm>
            <a:off x="457200" y="1600200"/>
            <a:ext cx="3733800" cy="4525963"/>
          </a:xfrm>
        </p:spPr>
        <p:txBody>
          <a:bodyPr/>
          <a:lstStyle/>
          <a:p>
            <a:pPr eaLnBrk="1" hangingPunct="1"/>
            <a:r>
              <a:rPr lang="en-US" altLang="en-US" sz="2400" smtClean="0"/>
              <a:t>Median PFS 4 months vs. 8 months</a:t>
            </a:r>
          </a:p>
          <a:p>
            <a:pPr eaLnBrk="1" hangingPunct="1"/>
            <a:r>
              <a:rPr lang="en-US" altLang="en-US" sz="2400" smtClean="0"/>
              <a:t>HR = 0.5</a:t>
            </a:r>
          </a:p>
          <a:p>
            <a:pPr eaLnBrk="1" hangingPunct="1"/>
            <a:r>
              <a:rPr lang="en-US" altLang="en-US" sz="2400" smtClean="0"/>
              <a:t>12 month accrual, 12 month follow-up</a:t>
            </a:r>
          </a:p>
          <a:p>
            <a:pPr eaLnBrk="1" hangingPunct="1"/>
            <a:r>
              <a:rPr lang="en-US" altLang="en-US" sz="2400" smtClean="0"/>
              <a:t>Two-sided alpha = 0.05</a:t>
            </a:r>
          </a:p>
          <a:p>
            <a:pPr eaLnBrk="1" hangingPunct="1"/>
            <a:endParaRPr lang="en-US" altLang="en-US" sz="2400" smtClean="0"/>
          </a:p>
          <a:p>
            <a:pPr eaLnBrk="1" hangingPunct="1">
              <a:buFont typeface="Arial" charset="0"/>
              <a:buChar char="→"/>
            </a:pPr>
            <a:r>
              <a:rPr lang="en-US" altLang="en-US" sz="2400" b="1" smtClean="0"/>
              <a:t>Power = 94%</a:t>
            </a:r>
          </a:p>
        </p:txBody>
      </p:sp>
      <p:pic>
        <p:nvPicPr>
          <p:cNvPr id="2765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050" y="1600200"/>
            <a:ext cx="4676775"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Example: </a:t>
            </a:r>
          </a:p>
        </p:txBody>
      </p:sp>
      <p:sp>
        <p:nvSpPr>
          <p:cNvPr id="28675" name="Content Placeholder 2"/>
          <p:cNvSpPr>
            <a:spLocks noGrp="1"/>
          </p:cNvSpPr>
          <p:nvPr>
            <p:ph idx="1"/>
          </p:nvPr>
        </p:nvSpPr>
        <p:spPr>
          <a:xfrm>
            <a:off x="457200" y="1600200"/>
            <a:ext cx="3733800" cy="4525963"/>
          </a:xfrm>
        </p:spPr>
        <p:txBody>
          <a:bodyPr/>
          <a:lstStyle/>
          <a:p>
            <a:pPr eaLnBrk="1" hangingPunct="1"/>
            <a:r>
              <a:rPr lang="en-US" altLang="en-US" sz="2400" smtClean="0"/>
              <a:t>Median PFS 12 months vs. 24 months</a:t>
            </a:r>
          </a:p>
          <a:p>
            <a:pPr eaLnBrk="1" hangingPunct="1"/>
            <a:r>
              <a:rPr lang="en-US" altLang="en-US" sz="2400" smtClean="0"/>
              <a:t>HR = 0.5</a:t>
            </a:r>
          </a:p>
          <a:p>
            <a:pPr eaLnBrk="1" hangingPunct="1"/>
            <a:r>
              <a:rPr lang="en-US" altLang="en-US" sz="2400" smtClean="0"/>
              <a:t>12 month accrual, 12 month follow-up</a:t>
            </a:r>
          </a:p>
          <a:p>
            <a:pPr eaLnBrk="1" hangingPunct="1"/>
            <a:r>
              <a:rPr lang="en-US" altLang="en-US" sz="2400" smtClean="0"/>
              <a:t>Two-sided alpha = 0.05</a:t>
            </a:r>
          </a:p>
          <a:p>
            <a:pPr eaLnBrk="1" hangingPunct="1"/>
            <a:endParaRPr lang="en-US" altLang="en-US" sz="2400" smtClean="0"/>
          </a:p>
          <a:p>
            <a:pPr eaLnBrk="1" hangingPunct="1">
              <a:buFont typeface="Arial" charset="0"/>
              <a:buChar char="→"/>
            </a:pPr>
            <a:r>
              <a:rPr lang="en-US" altLang="en-US" sz="2400" b="1" smtClean="0"/>
              <a:t>Power = 77%</a:t>
            </a:r>
          </a:p>
        </p:txBody>
      </p:sp>
      <p:pic>
        <p:nvPicPr>
          <p:cNvPr id="286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1600200"/>
            <a:ext cx="4675188"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endpoints</a:t>
            </a:r>
            <a:endParaRPr lang="en-US" dirty="0"/>
          </a:p>
        </p:txBody>
      </p:sp>
      <p:sp>
        <p:nvSpPr>
          <p:cNvPr id="3" name="Content Placeholder 2"/>
          <p:cNvSpPr>
            <a:spLocks noGrp="1"/>
          </p:cNvSpPr>
          <p:nvPr>
            <p:ph idx="1"/>
          </p:nvPr>
        </p:nvSpPr>
        <p:spPr/>
        <p:txBody>
          <a:bodyPr/>
          <a:lstStyle/>
          <a:p>
            <a:r>
              <a:rPr lang="en-US" dirty="0" smtClean="0"/>
              <a:t>Mostly a phase II question</a:t>
            </a:r>
          </a:p>
          <a:p>
            <a:r>
              <a:rPr lang="en-US" dirty="0" smtClean="0"/>
              <a:t>Common predicament</a:t>
            </a:r>
          </a:p>
          <a:p>
            <a:pPr lvl="1"/>
            <a:r>
              <a:rPr lang="en-US" dirty="0" smtClean="0"/>
              <a:t>PFS vs. response</a:t>
            </a:r>
          </a:p>
          <a:p>
            <a:pPr lvl="1"/>
            <a:r>
              <a:rPr lang="en-US" dirty="0" smtClean="0"/>
              <a:t>OS vs. PFS</a:t>
            </a:r>
          </a:p>
          <a:p>
            <a:pPr lvl="1"/>
            <a:r>
              <a:rPr lang="en-US" dirty="0" smtClean="0"/>
              <a:t>Binary PFS vs. time to event PFS</a:t>
            </a:r>
          </a:p>
        </p:txBody>
      </p:sp>
    </p:spTree>
    <p:extLst>
      <p:ext uri="{BB962C8B-B14F-4D97-AF65-F5344CB8AC3E}">
        <p14:creationId xmlns:p14="http://schemas.microsoft.com/office/powerpoint/2010/main" val="1751481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Sample Size and Power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800" smtClean="0"/>
              <a:t>Sample size ALWAYS requires the investigator to make some assumptions</a:t>
            </a:r>
          </a:p>
          <a:p>
            <a:pPr lvl="1" eaLnBrk="1" hangingPunct="1">
              <a:lnSpc>
                <a:spcPct val="90000"/>
              </a:lnSpc>
            </a:pPr>
            <a:r>
              <a:rPr lang="en-US" altLang="en-US" sz="2400" smtClean="0"/>
              <a:t>How much better </a:t>
            </a:r>
            <a:r>
              <a:rPr lang="en-US" altLang="en-US" sz="2400" smtClean="0">
                <a:solidFill>
                  <a:srgbClr val="FF3300"/>
                </a:solidFill>
              </a:rPr>
              <a:t>do you expect</a:t>
            </a:r>
            <a:r>
              <a:rPr lang="en-US" altLang="en-US" sz="2400" smtClean="0"/>
              <a:t> the experimental therapy group to perform than the standard therapy groups?</a:t>
            </a:r>
          </a:p>
          <a:p>
            <a:pPr lvl="1" eaLnBrk="1" hangingPunct="1">
              <a:lnSpc>
                <a:spcPct val="90000"/>
              </a:lnSpc>
            </a:pPr>
            <a:r>
              <a:rPr lang="en-US" altLang="en-US" sz="2400" smtClean="0"/>
              <a:t>How much variability </a:t>
            </a:r>
            <a:r>
              <a:rPr lang="en-US" altLang="en-US" sz="2400" smtClean="0">
                <a:solidFill>
                  <a:srgbClr val="FF3300"/>
                </a:solidFill>
              </a:rPr>
              <a:t>do we expect</a:t>
            </a:r>
            <a:r>
              <a:rPr lang="en-US" altLang="en-US" sz="2400" smtClean="0"/>
              <a:t> in measurements?</a:t>
            </a:r>
          </a:p>
          <a:p>
            <a:pPr lvl="1" eaLnBrk="1" hangingPunct="1">
              <a:lnSpc>
                <a:spcPct val="90000"/>
              </a:lnSpc>
            </a:pPr>
            <a:r>
              <a:rPr lang="en-US" altLang="en-US" sz="2400" smtClean="0"/>
              <a:t>What </a:t>
            </a:r>
            <a:r>
              <a:rPr lang="en-US" altLang="en-US" sz="2400" smtClean="0">
                <a:solidFill>
                  <a:srgbClr val="FF3300"/>
                </a:solidFill>
              </a:rPr>
              <a:t>would be</a:t>
            </a:r>
            <a:r>
              <a:rPr lang="en-US" altLang="en-US" sz="2400" smtClean="0"/>
              <a:t> a clinically relevant improvement?</a:t>
            </a:r>
          </a:p>
          <a:p>
            <a:pPr eaLnBrk="1" hangingPunct="1">
              <a:lnSpc>
                <a:spcPct val="90000"/>
              </a:lnSpc>
            </a:pPr>
            <a:r>
              <a:rPr lang="en-US" altLang="en-US" sz="2800" smtClean="0"/>
              <a:t>The statistician CANNOT tell you what these numbers should be (unless you provide data)</a:t>
            </a:r>
          </a:p>
          <a:p>
            <a:pPr eaLnBrk="1" hangingPunct="1">
              <a:lnSpc>
                <a:spcPct val="90000"/>
              </a:lnSpc>
            </a:pPr>
            <a:r>
              <a:rPr lang="en-US" altLang="en-US" sz="2800" smtClean="0"/>
              <a:t>It is the responsibility of the clinical investigator to define these parameters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type I and II errors</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t>Phase III:  </a:t>
            </a:r>
          </a:p>
          <a:p>
            <a:pPr lvl="1"/>
            <a:r>
              <a:rPr lang="en-US" dirty="0" smtClean="0"/>
              <a:t>Type I:</a:t>
            </a:r>
          </a:p>
          <a:p>
            <a:pPr lvl="2"/>
            <a:r>
              <a:rPr lang="en-US" dirty="0" smtClean="0"/>
              <a:t>One-sided 0.025</a:t>
            </a:r>
          </a:p>
          <a:p>
            <a:pPr lvl="2"/>
            <a:r>
              <a:rPr lang="en-US" dirty="0" smtClean="0"/>
              <a:t>Two-sided 0.05</a:t>
            </a:r>
          </a:p>
          <a:p>
            <a:pPr lvl="1"/>
            <a:r>
              <a:rPr lang="en-US" dirty="0" smtClean="0"/>
              <a:t>Type II:  20% (i.e. power of 80%)</a:t>
            </a:r>
          </a:p>
          <a:p>
            <a:r>
              <a:rPr lang="en-US" dirty="0" smtClean="0"/>
              <a:t>Phase II</a:t>
            </a:r>
          </a:p>
          <a:p>
            <a:pPr lvl="1"/>
            <a:r>
              <a:rPr lang="en-US" dirty="0" smtClean="0"/>
              <a:t>More balanced</a:t>
            </a:r>
          </a:p>
          <a:p>
            <a:pPr lvl="1"/>
            <a:r>
              <a:rPr lang="en-US" dirty="0" smtClean="0"/>
              <a:t>Common to have 10% of each</a:t>
            </a:r>
          </a:p>
          <a:p>
            <a:pPr lvl="1"/>
            <a:r>
              <a:rPr lang="en-US" dirty="0" smtClean="0"/>
              <a:t>Common to see 1-sided tests with single arm studies especially</a:t>
            </a:r>
            <a:endParaRPr lang="en-US" dirty="0"/>
          </a:p>
        </p:txBody>
      </p:sp>
    </p:spTree>
    <p:extLst>
      <p:ext uri="{BB962C8B-B14F-4D97-AF65-F5344CB8AC3E}">
        <p14:creationId xmlns:p14="http://schemas.microsoft.com/office/powerpoint/2010/main" val="544374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z="4000" smtClean="0"/>
              <a:t>Other issues in comparative trials</a:t>
            </a:r>
          </a:p>
        </p:txBody>
      </p:sp>
      <p:sp>
        <p:nvSpPr>
          <p:cNvPr id="29699" name="Rectangle 3"/>
          <p:cNvSpPr>
            <a:spLocks noGrp="1" noChangeArrowheads="1"/>
          </p:cNvSpPr>
          <p:nvPr>
            <p:ph type="body" idx="1"/>
          </p:nvPr>
        </p:nvSpPr>
        <p:spPr/>
        <p:txBody>
          <a:bodyPr/>
          <a:lstStyle/>
          <a:p>
            <a:pPr eaLnBrk="1" hangingPunct="1"/>
            <a:r>
              <a:rPr lang="en-US" altLang="en-US" sz="2800" smtClean="0"/>
              <a:t>Unbalanced design</a:t>
            </a:r>
          </a:p>
          <a:p>
            <a:pPr lvl="1" eaLnBrk="1" hangingPunct="1"/>
            <a:r>
              <a:rPr lang="en-US" altLang="en-US" sz="2400" smtClean="0"/>
              <a:t>why?  might help accrual; might have more interest in new treatment; one treatment may be very expensive</a:t>
            </a:r>
          </a:p>
          <a:p>
            <a:pPr lvl="1" eaLnBrk="1" hangingPunct="1"/>
            <a:r>
              <a:rPr lang="en-US" altLang="en-US" sz="2400" b="1" smtClean="0"/>
              <a:t>as ratio of allocation deviates from 1, the overall sample size increases (or power decreases)</a:t>
            </a:r>
          </a:p>
          <a:p>
            <a:pPr eaLnBrk="1" hangingPunct="1"/>
            <a:r>
              <a:rPr lang="en-US" altLang="en-US" sz="2800" smtClean="0"/>
              <a:t>Accrual rate in time-to-event studies</a:t>
            </a:r>
          </a:p>
          <a:p>
            <a:pPr lvl="1" eaLnBrk="1" hangingPunct="1"/>
            <a:r>
              <a:rPr lang="en-US" altLang="en-US" sz="2400" smtClean="0"/>
              <a:t>Length of follow-up per person affects power</a:t>
            </a:r>
          </a:p>
          <a:p>
            <a:pPr lvl="1" eaLnBrk="1" hangingPunct="1"/>
            <a:r>
              <a:rPr lang="en-US" altLang="en-US" sz="2400" smtClean="0"/>
              <a:t>Need to account for accrual rate and length of study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z="3600" smtClean="0"/>
              <a:t>Equivalence and Non-inferiority trials</a:t>
            </a:r>
          </a:p>
        </p:txBody>
      </p:sp>
      <p:sp>
        <p:nvSpPr>
          <p:cNvPr id="30723" name="Rectangle 3"/>
          <p:cNvSpPr>
            <a:spLocks noGrp="1" noChangeArrowheads="1"/>
          </p:cNvSpPr>
          <p:nvPr>
            <p:ph type="body" sz="half" idx="1"/>
          </p:nvPr>
        </p:nvSpPr>
        <p:spPr>
          <a:xfrm>
            <a:off x="457200" y="1600200"/>
            <a:ext cx="7924800" cy="4525963"/>
          </a:xfrm>
        </p:spPr>
        <p:txBody>
          <a:bodyPr/>
          <a:lstStyle/>
          <a:p>
            <a:pPr eaLnBrk="1" hangingPunct="1"/>
            <a:r>
              <a:rPr lang="en-US" altLang="en-US" sz="2800" smtClean="0"/>
              <a:t>When using frequentist approach, usually switch </a:t>
            </a:r>
            <a:r>
              <a:rPr lang="en-US" altLang="en-US" sz="2800" i="1" smtClean="0">
                <a:latin typeface="Times New Roman" pitchFamily="18" charset="0"/>
              </a:rPr>
              <a:t>H</a:t>
            </a:r>
            <a:r>
              <a:rPr lang="en-US" altLang="en-US" sz="2800" i="1" baseline="-25000" smtClean="0">
                <a:latin typeface="Times New Roman" pitchFamily="18" charset="0"/>
              </a:rPr>
              <a:t>0</a:t>
            </a:r>
            <a:r>
              <a:rPr lang="en-US" altLang="en-US" sz="2800" smtClean="0"/>
              <a:t> and </a:t>
            </a:r>
            <a:r>
              <a:rPr lang="en-US" altLang="en-US" sz="2800" i="1" smtClean="0">
                <a:latin typeface="Times New Roman" pitchFamily="18" charset="0"/>
              </a:rPr>
              <a:t>H</a:t>
            </a:r>
            <a:r>
              <a:rPr lang="en-US" altLang="en-US" sz="2800" i="1" baseline="-25000" smtClean="0">
                <a:latin typeface="Times New Roman" pitchFamily="18" charset="0"/>
              </a:rPr>
              <a:t>a</a:t>
            </a:r>
          </a:p>
          <a:p>
            <a:pPr eaLnBrk="1" hangingPunct="1"/>
            <a:endParaRPr lang="en-US" altLang="en-US" sz="2800" baseline="-25000" smtClean="0"/>
          </a:p>
          <a:p>
            <a:pPr eaLnBrk="1" hangingPunct="1"/>
            <a:endParaRPr lang="en-US" altLang="en-US" sz="2800" baseline="-25000" smtClean="0"/>
          </a:p>
        </p:txBody>
      </p:sp>
      <p:graphicFrame>
        <p:nvGraphicFramePr>
          <p:cNvPr id="30724" name="Object 4"/>
          <p:cNvGraphicFramePr>
            <a:graphicFrameLocks noChangeAspect="1"/>
          </p:cNvGraphicFramePr>
          <p:nvPr>
            <p:ph sz="quarter" idx="2"/>
          </p:nvPr>
        </p:nvGraphicFramePr>
        <p:xfrm>
          <a:off x="1676400" y="3870325"/>
          <a:ext cx="2286000" cy="1701800"/>
        </p:xfrm>
        <a:graphic>
          <a:graphicData uri="http://schemas.openxmlformats.org/presentationml/2006/ole">
            <mc:AlternateContent xmlns:mc="http://schemas.openxmlformats.org/markup-compatibility/2006">
              <mc:Choice xmlns:v="urn:schemas-microsoft-com:vml" Requires="v">
                <p:oleObj spid="_x0000_s30730" name="Equation" r:id="rId3" imgW="596641" imgH="444307" progId="Equation.COEE2">
                  <p:embed/>
                </p:oleObj>
              </mc:Choice>
              <mc:Fallback>
                <p:oleObj name="Equation" r:id="rId3" imgW="596641" imgH="444307" progId="Equation.COEE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870325"/>
                        <a:ext cx="2286000" cy="170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25" name="Object 6"/>
          <p:cNvGraphicFramePr>
            <a:graphicFrameLocks noChangeAspect="1"/>
          </p:cNvGraphicFramePr>
          <p:nvPr>
            <p:ph sz="quarter" idx="3"/>
          </p:nvPr>
        </p:nvGraphicFramePr>
        <p:xfrm>
          <a:off x="5257800" y="3971925"/>
          <a:ext cx="2209800" cy="1644650"/>
        </p:xfrm>
        <a:graphic>
          <a:graphicData uri="http://schemas.openxmlformats.org/presentationml/2006/ole">
            <mc:AlternateContent xmlns:mc="http://schemas.openxmlformats.org/markup-compatibility/2006">
              <mc:Choice xmlns:v="urn:schemas-microsoft-com:vml" Requires="v">
                <p:oleObj spid="_x0000_s30731" name="Equation" r:id="rId5" imgW="596641" imgH="444307" progId="Equation.COEE2">
                  <p:embed/>
                </p:oleObj>
              </mc:Choice>
              <mc:Fallback>
                <p:oleObj name="Equation" r:id="rId5" imgW="596641" imgH="444307" progId="Equation.COEE2">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7800" y="3971925"/>
                        <a:ext cx="2209800" cy="164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26" name="Text Box 8"/>
          <p:cNvSpPr txBox="1">
            <a:spLocks noChangeArrowheads="1"/>
          </p:cNvSpPr>
          <p:nvPr/>
        </p:nvSpPr>
        <p:spPr bwMode="auto">
          <a:xfrm>
            <a:off x="1676400" y="3200400"/>
            <a:ext cx="2422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a:t>“Superiority” trial</a:t>
            </a:r>
          </a:p>
        </p:txBody>
      </p:sp>
      <p:sp>
        <p:nvSpPr>
          <p:cNvPr id="30727" name="Text Box 9"/>
          <p:cNvSpPr txBox="1">
            <a:spLocks noChangeArrowheads="1"/>
          </p:cNvSpPr>
          <p:nvPr/>
        </p:nvSpPr>
        <p:spPr bwMode="auto">
          <a:xfrm>
            <a:off x="4876800" y="3200400"/>
            <a:ext cx="2863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a:t>“Non-inferiority” trial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z="3600" smtClean="0"/>
              <a:t>Equivalence and Non-inferiority trials</a:t>
            </a:r>
          </a:p>
        </p:txBody>
      </p:sp>
      <p:sp>
        <p:nvSpPr>
          <p:cNvPr id="31747" name="Rectangle 3"/>
          <p:cNvSpPr>
            <a:spLocks noGrp="1" noChangeArrowheads="1"/>
          </p:cNvSpPr>
          <p:nvPr>
            <p:ph type="body" idx="1"/>
          </p:nvPr>
        </p:nvSpPr>
        <p:spPr/>
        <p:txBody>
          <a:bodyPr/>
          <a:lstStyle/>
          <a:p>
            <a:pPr eaLnBrk="1" hangingPunct="1">
              <a:lnSpc>
                <a:spcPct val="90000"/>
              </a:lnSpc>
            </a:pPr>
            <a:r>
              <a:rPr lang="en-US" altLang="en-US" sz="2400" smtClean="0">
                <a:latin typeface="Times New Roman" pitchFamily="18" charset="0"/>
              </a:rPr>
              <a:t>Slightly more complex</a:t>
            </a:r>
          </a:p>
          <a:p>
            <a:pPr eaLnBrk="1" hangingPunct="1">
              <a:lnSpc>
                <a:spcPct val="90000"/>
              </a:lnSpc>
            </a:pPr>
            <a:r>
              <a:rPr lang="en-US" altLang="en-US" sz="2400" smtClean="0">
                <a:latin typeface="Times New Roman" pitchFamily="18" charset="0"/>
              </a:rPr>
              <a:t>To calculate power, usually define:</a:t>
            </a:r>
          </a:p>
          <a:p>
            <a:pPr lvl="1" eaLnBrk="1" hangingPunct="1">
              <a:lnSpc>
                <a:spcPct val="90000"/>
              </a:lnSpc>
              <a:buFontTx/>
              <a:buNone/>
            </a:pPr>
            <a:r>
              <a:rPr lang="en-US" altLang="en-US" sz="2000" smtClean="0">
                <a:latin typeface="Times New Roman" pitchFamily="18" charset="0"/>
              </a:rPr>
              <a:t>		H</a:t>
            </a:r>
            <a:r>
              <a:rPr lang="en-US" altLang="en-US" sz="2000" baseline="-25000" smtClean="0">
                <a:latin typeface="Times New Roman" pitchFamily="18" charset="0"/>
              </a:rPr>
              <a:t>0</a:t>
            </a:r>
            <a:r>
              <a:rPr lang="en-US" altLang="en-US" sz="2000" smtClean="0">
                <a:latin typeface="Times New Roman" pitchFamily="18" charset="0"/>
              </a:rPr>
              <a:t>: </a:t>
            </a:r>
            <a:r>
              <a:rPr lang="el-GR" altLang="en-US" sz="2000" smtClean="0">
                <a:latin typeface="Times New Roman" pitchFamily="18" charset="0"/>
                <a:cs typeface="Times New Roman" pitchFamily="18" charset="0"/>
              </a:rPr>
              <a:t>δ</a:t>
            </a:r>
            <a:r>
              <a:rPr lang="en-US" altLang="en-US" sz="2000" smtClean="0">
                <a:latin typeface="Times New Roman" pitchFamily="18" charset="0"/>
                <a:cs typeface="Times New Roman" pitchFamily="18" charset="0"/>
              </a:rPr>
              <a:t> &gt; d</a:t>
            </a:r>
          </a:p>
          <a:p>
            <a:pPr lvl="1" eaLnBrk="1" hangingPunct="1">
              <a:lnSpc>
                <a:spcPct val="90000"/>
              </a:lnSpc>
              <a:buFontTx/>
              <a:buNone/>
            </a:pPr>
            <a:r>
              <a:rPr lang="en-US" altLang="en-US" sz="2000" smtClean="0">
                <a:latin typeface="Times New Roman" pitchFamily="18" charset="0"/>
              </a:rPr>
              <a:t>		H</a:t>
            </a:r>
            <a:r>
              <a:rPr lang="en-US" altLang="en-US" sz="2000" baseline="-25000" smtClean="0">
                <a:latin typeface="Times New Roman" pitchFamily="18" charset="0"/>
              </a:rPr>
              <a:t>a</a:t>
            </a:r>
            <a:r>
              <a:rPr lang="en-US" altLang="en-US" sz="2000" smtClean="0">
                <a:latin typeface="Times New Roman" pitchFamily="18" charset="0"/>
              </a:rPr>
              <a:t>: </a:t>
            </a:r>
            <a:r>
              <a:rPr lang="el-GR" altLang="en-US" sz="2000" smtClean="0">
                <a:latin typeface="Times New Roman" pitchFamily="18" charset="0"/>
                <a:cs typeface="Times New Roman" pitchFamily="18" charset="0"/>
              </a:rPr>
              <a:t>δ</a:t>
            </a:r>
            <a:r>
              <a:rPr lang="en-US" altLang="en-US" sz="2000" smtClean="0">
                <a:latin typeface="Times New Roman" pitchFamily="18" charset="0"/>
                <a:cs typeface="Times New Roman" pitchFamily="18" charset="0"/>
              </a:rPr>
              <a:t> &lt; d</a:t>
            </a:r>
            <a:endParaRPr lang="en-US" altLang="en-US" sz="2000" smtClean="0">
              <a:latin typeface="Times New Roman" pitchFamily="18" charset="0"/>
            </a:endParaRPr>
          </a:p>
          <a:p>
            <a:pPr eaLnBrk="1" hangingPunct="1">
              <a:lnSpc>
                <a:spcPct val="90000"/>
              </a:lnSpc>
            </a:pPr>
            <a:r>
              <a:rPr lang="en-US" altLang="en-US" sz="2400" smtClean="0">
                <a:latin typeface="Times New Roman" pitchFamily="18" charset="0"/>
              </a:rPr>
              <a:t>Usually one-sided</a:t>
            </a:r>
          </a:p>
          <a:p>
            <a:pPr eaLnBrk="1" hangingPunct="1">
              <a:lnSpc>
                <a:spcPct val="90000"/>
              </a:lnSpc>
            </a:pPr>
            <a:r>
              <a:rPr lang="en-US" altLang="en-US" sz="2400" smtClean="0">
                <a:latin typeface="Times New Roman" pitchFamily="18" charset="0"/>
              </a:rPr>
              <a:t>Choosing </a:t>
            </a:r>
            <a:r>
              <a:rPr lang="el-GR" altLang="en-US" sz="2400" smtClean="0">
                <a:latin typeface="Times New Roman" pitchFamily="18" charset="0"/>
                <a:cs typeface="Times New Roman" pitchFamily="18" charset="0"/>
              </a:rPr>
              <a:t>β</a:t>
            </a:r>
            <a:r>
              <a:rPr lang="en-US" altLang="en-US" sz="2400" smtClean="0">
                <a:latin typeface="Times New Roman" pitchFamily="18" charset="0"/>
                <a:cs typeface="Times New Roman" pitchFamily="18" charset="0"/>
              </a:rPr>
              <a:t> and </a:t>
            </a:r>
            <a:r>
              <a:rPr lang="el-GR" altLang="en-US" sz="2400" smtClean="0">
                <a:latin typeface="Times New Roman" pitchFamily="18" charset="0"/>
                <a:cs typeface="Times New Roman" pitchFamily="18" charset="0"/>
              </a:rPr>
              <a:t>α</a:t>
            </a:r>
            <a:r>
              <a:rPr lang="en-US" altLang="en-US" sz="2400" smtClean="0">
                <a:latin typeface="Times New Roman" pitchFamily="18" charset="0"/>
                <a:cs typeface="Times New Roman" pitchFamily="18" charset="0"/>
              </a:rPr>
              <a:t> now a little trickier:  need to think about what the consequences of Type I and II errors will be.</a:t>
            </a:r>
          </a:p>
          <a:p>
            <a:pPr eaLnBrk="1" hangingPunct="1">
              <a:lnSpc>
                <a:spcPct val="90000"/>
              </a:lnSpc>
            </a:pPr>
            <a:r>
              <a:rPr lang="en-US" altLang="en-US" sz="2400" smtClean="0">
                <a:latin typeface="Times New Roman" pitchFamily="18" charset="0"/>
                <a:cs typeface="Times New Roman" pitchFamily="18" charset="0"/>
              </a:rPr>
              <a:t>Calculation for sample size is the same, but usually want small </a:t>
            </a:r>
            <a:r>
              <a:rPr lang="el-GR" altLang="en-US" sz="2400" smtClean="0">
                <a:latin typeface="Times New Roman" pitchFamily="18" charset="0"/>
                <a:cs typeface="Times New Roman" pitchFamily="18" charset="0"/>
              </a:rPr>
              <a:t>δ</a:t>
            </a:r>
            <a:r>
              <a:rPr lang="en-US" altLang="en-US" sz="2400" smtClean="0">
                <a:latin typeface="Times New Roman" pitchFamily="18" charset="0"/>
                <a:cs typeface="Times New Roman" pitchFamily="18" charset="0"/>
              </a:rPr>
              <a:t>.</a:t>
            </a:r>
          </a:p>
          <a:p>
            <a:pPr eaLnBrk="1" hangingPunct="1">
              <a:lnSpc>
                <a:spcPct val="90000"/>
              </a:lnSpc>
            </a:pPr>
            <a:r>
              <a:rPr lang="en-US" altLang="en-US" sz="2400" smtClean="0">
                <a:latin typeface="Times New Roman" pitchFamily="18" charset="0"/>
                <a:cs typeface="Times New Roman" pitchFamily="18" charset="0"/>
              </a:rPr>
              <a:t>Sample size is usually much bigger for equivalence trials than for standard comparative trials.</a:t>
            </a:r>
            <a:endParaRPr lang="el-GR" altLang="en-US" sz="2400" smtClean="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z="3600" smtClean="0"/>
              <a:t>Equivalence and Non-inferiority trials</a:t>
            </a:r>
          </a:p>
        </p:txBody>
      </p:sp>
      <p:sp>
        <p:nvSpPr>
          <p:cNvPr id="32771" name="Rectangle 3"/>
          <p:cNvSpPr>
            <a:spLocks noGrp="1" noChangeArrowheads="1"/>
          </p:cNvSpPr>
          <p:nvPr>
            <p:ph type="body" idx="1"/>
          </p:nvPr>
        </p:nvSpPr>
        <p:spPr/>
        <p:txBody>
          <a:bodyPr/>
          <a:lstStyle/>
          <a:p>
            <a:pPr eaLnBrk="1" hangingPunct="1"/>
            <a:r>
              <a:rPr lang="en-US" altLang="en-US" dirty="0" smtClean="0">
                <a:latin typeface="Times New Roman" pitchFamily="18" charset="0"/>
                <a:cs typeface="Times New Roman" pitchFamily="18" charset="0"/>
              </a:rPr>
              <a:t>Confidence intervals more natural to some</a:t>
            </a:r>
          </a:p>
          <a:p>
            <a:pPr lvl="1" eaLnBrk="1" hangingPunct="1"/>
            <a:r>
              <a:rPr lang="en-US" altLang="en-US" dirty="0" smtClean="0">
                <a:latin typeface="Times New Roman" pitchFamily="18" charset="0"/>
                <a:cs typeface="Times New Roman" pitchFamily="18" charset="0"/>
              </a:rPr>
              <a:t>Want CI for difference to exclude tolerance level</a:t>
            </a:r>
          </a:p>
          <a:p>
            <a:pPr lvl="1" eaLnBrk="1" hangingPunct="1"/>
            <a:r>
              <a:rPr lang="en-US" altLang="en-US" dirty="0" smtClean="0">
                <a:latin typeface="Times New Roman" pitchFamily="18" charset="0"/>
                <a:cs typeface="Times New Roman" pitchFamily="18" charset="0"/>
              </a:rPr>
              <a:t>E.g. 95% CI = (-0.2,1.3) and would be willing to declare equivalent if </a:t>
            </a:r>
            <a:r>
              <a:rPr lang="el-GR" altLang="en-US" dirty="0" smtClean="0">
                <a:latin typeface="Times New Roman" pitchFamily="18" charset="0"/>
                <a:cs typeface="Times New Roman" pitchFamily="18" charset="0"/>
              </a:rPr>
              <a:t>δ</a:t>
            </a:r>
            <a:r>
              <a:rPr lang="en-US" altLang="en-US" dirty="0" smtClean="0">
                <a:latin typeface="Times New Roman" pitchFamily="18" charset="0"/>
                <a:cs typeface="Times New Roman" pitchFamily="18" charset="0"/>
              </a:rPr>
              <a:t> = 2</a:t>
            </a:r>
          </a:p>
          <a:p>
            <a:pPr lvl="1" eaLnBrk="1" hangingPunct="1"/>
            <a:r>
              <a:rPr lang="en-US" altLang="en-US" dirty="0" smtClean="0">
                <a:latin typeface="Times New Roman" pitchFamily="18" charset="0"/>
                <a:cs typeface="Times New Roman" pitchFamily="18" charset="0"/>
              </a:rPr>
              <a:t>Problems with CIs:  </a:t>
            </a:r>
          </a:p>
          <a:p>
            <a:pPr lvl="2" eaLnBrk="1" hangingPunct="1"/>
            <a:r>
              <a:rPr lang="en-US" altLang="en-US" dirty="0" smtClean="0">
                <a:latin typeface="Times New Roman" pitchFamily="18" charset="0"/>
                <a:cs typeface="Times New Roman" pitchFamily="18" charset="0"/>
              </a:rPr>
              <a:t>Hard-fast cutoffs (same problem as HTs with fixed </a:t>
            </a:r>
            <a:r>
              <a:rPr lang="el-GR" altLang="en-US" dirty="0" smtClean="0">
                <a:latin typeface="Times New Roman" pitchFamily="18" charset="0"/>
                <a:cs typeface="Times New Roman" pitchFamily="18" charset="0"/>
              </a:rPr>
              <a:t>α</a:t>
            </a:r>
            <a:r>
              <a:rPr lang="en-US" altLang="en-US" dirty="0" smtClean="0">
                <a:latin typeface="Times New Roman" pitchFamily="18" charset="0"/>
                <a:cs typeface="Times New Roman" pitchFamily="18" charset="0"/>
              </a:rPr>
              <a:t>)</a:t>
            </a:r>
          </a:p>
          <a:p>
            <a:pPr lvl="2" eaLnBrk="1" hangingPunct="1"/>
            <a:r>
              <a:rPr lang="en-US" altLang="en-US" dirty="0" smtClean="0">
                <a:latin typeface="Times New Roman" pitchFamily="18" charset="0"/>
                <a:cs typeface="Times New Roman" pitchFamily="18" charset="0"/>
              </a:rPr>
              <a:t>Ends of CI don’t mean the same as the middle of CI</a:t>
            </a:r>
          </a:p>
          <a:p>
            <a:pPr eaLnBrk="1" hangingPunct="1"/>
            <a:r>
              <a:rPr lang="en-US" altLang="en-US" dirty="0" smtClean="0">
                <a:latin typeface="Times New Roman" pitchFamily="18" charset="0"/>
                <a:cs typeface="Times New Roman" pitchFamily="18" charset="0"/>
              </a:rPr>
              <a:t>Likelihood approach probably best (still have hard-fast rule, though).</a:t>
            </a:r>
            <a:endParaRPr lang="el-GR" altLang="en-US" dirty="0" smtClean="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mtClean="0"/>
              <a:t>Non-inferiority example</a:t>
            </a:r>
          </a:p>
        </p:txBody>
      </p:sp>
      <p:sp>
        <p:nvSpPr>
          <p:cNvPr id="33795" name="Content Placeholder 2"/>
          <p:cNvSpPr>
            <a:spLocks noGrp="1"/>
          </p:cNvSpPr>
          <p:nvPr>
            <p:ph idx="1"/>
          </p:nvPr>
        </p:nvSpPr>
        <p:spPr/>
        <p:txBody>
          <a:bodyPr/>
          <a:lstStyle/>
          <a:p>
            <a:pPr eaLnBrk="1" hangingPunct="1"/>
            <a:r>
              <a:rPr lang="en-US" altLang="en-US" dirty="0" smtClean="0"/>
              <a:t>Recent PRC study.</a:t>
            </a:r>
          </a:p>
          <a:p>
            <a:pPr eaLnBrk="1" hangingPunct="1"/>
            <a:r>
              <a:rPr lang="en-US" altLang="en-US" dirty="0" err="1" smtClean="0"/>
              <a:t>Sorafenib</a:t>
            </a:r>
            <a:r>
              <a:rPr lang="en-US" altLang="en-US" dirty="0" smtClean="0"/>
              <a:t> vs. </a:t>
            </a:r>
            <a:r>
              <a:rPr lang="en-US" altLang="en-US" dirty="0" err="1" smtClean="0"/>
              <a:t>Sorafenib</a:t>
            </a:r>
            <a:r>
              <a:rPr lang="en-US" altLang="en-US" dirty="0" smtClean="0"/>
              <a:t> + A in hepatocellular cancer</a:t>
            </a:r>
          </a:p>
          <a:p>
            <a:pPr eaLnBrk="1" hangingPunct="1"/>
            <a:r>
              <a:rPr lang="en-US" altLang="en-US" u="sng" dirty="0" smtClean="0"/>
              <a:t>Primary objective</a:t>
            </a:r>
            <a:r>
              <a:rPr lang="en-US" altLang="en-US" dirty="0" smtClean="0"/>
              <a:t>: demonstrate that safety of the combination is no worse than </a:t>
            </a:r>
            <a:r>
              <a:rPr lang="en-US" altLang="en-US" dirty="0" err="1" smtClean="0"/>
              <a:t>sorafenib</a:t>
            </a:r>
            <a:r>
              <a:rPr lang="en-US" altLang="en-US" dirty="0" smtClean="0"/>
              <a:t> alone.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t>Example</a:t>
            </a:r>
          </a:p>
        </p:txBody>
      </p:sp>
      <p:sp>
        <p:nvSpPr>
          <p:cNvPr id="3" name="Content Placeholder 2"/>
          <p:cNvSpPr>
            <a:spLocks noGrp="1"/>
          </p:cNvSpPr>
          <p:nvPr>
            <p:ph idx="1"/>
          </p:nvPr>
        </p:nvSpPr>
        <p:spPr/>
        <p:txBody>
          <a:bodyPr/>
          <a:lstStyle/>
          <a:p>
            <a:pPr eaLnBrk="1" hangingPunct="1">
              <a:defRPr/>
            </a:pPr>
            <a:r>
              <a:rPr lang="en-US" dirty="0" smtClean="0"/>
              <a:t>Toxicity rate of </a:t>
            </a:r>
            <a:r>
              <a:rPr lang="en-US" dirty="0" err="1" smtClean="0"/>
              <a:t>Sorafenib</a:t>
            </a:r>
            <a:r>
              <a:rPr lang="en-US" dirty="0" smtClean="0"/>
              <a:t> alone:  assumed to be 40%.</a:t>
            </a:r>
          </a:p>
          <a:p>
            <a:pPr eaLnBrk="1" hangingPunct="1">
              <a:defRPr/>
            </a:pPr>
            <a:r>
              <a:rPr lang="en-US" dirty="0" smtClean="0"/>
              <a:t>A toxicity rate of no more than 50% would be considered ‘non-inferior’.</a:t>
            </a:r>
          </a:p>
          <a:p>
            <a:pPr eaLnBrk="1" hangingPunct="1">
              <a:defRPr/>
            </a:pPr>
            <a:r>
              <a:rPr lang="en-US" dirty="0" smtClean="0"/>
              <a:t>Hypothesis test for combination (c) and </a:t>
            </a:r>
            <a:r>
              <a:rPr lang="en-US" dirty="0" err="1" smtClean="0"/>
              <a:t>sorafenib</a:t>
            </a:r>
            <a:r>
              <a:rPr lang="en-US" dirty="0" smtClean="0"/>
              <a:t> alone (s)</a:t>
            </a:r>
          </a:p>
          <a:p>
            <a:pPr lvl="1" eaLnBrk="1" hangingPunct="1">
              <a:defRPr/>
            </a:pPr>
            <a:r>
              <a:rPr lang="en-US" dirty="0" smtClean="0">
                <a:ea typeface="+mn-ea"/>
                <a:cs typeface="+mn-cs"/>
              </a:rPr>
              <a:t>H</a:t>
            </a:r>
            <a:r>
              <a:rPr lang="en-US" baseline="-25000" dirty="0" smtClean="0">
                <a:ea typeface="+mn-ea"/>
                <a:cs typeface="+mn-cs"/>
              </a:rPr>
              <a:t>0</a:t>
            </a:r>
            <a:r>
              <a:rPr lang="en-US" dirty="0" smtClean="0">
                <a:ea typeface="+mn-ea"/>
                <a:cs typeface="+mn-cs"/>
              </a:rPr>
              <a:t>: p</a:t>
            </a:r>
            <a:r>
              <a:rPr lang="en-US" baseline="-25000" dirty="0" smtClean="0">
                <a:ea typeface="+mn-ea"/>
                <a:cs typeface="+mn-cs"/>
              </a:rPr>
              <a:t>c</a:t>
            </a:r>
            <a:r>
              <a:rPr lang="en-US" dirty="0" smtClean="0">
                <a:ea typeface="+mn-ea"/>
                <a:cs typeface="+mn-cs"/>
              </a:rPr>
              <a:t> – </a:t>
            </a:r>
            <a:r>
              <a:rPr lang="en-US" dirty="0" err="1" smtClean="0">
                <a:ea typeface="+mn-ea"/>
                <a:cs typeface="+mn-cs"/>
              </a:rPr>
              <a:t>p</a:t>
            </a:r>
            <a:r>
              <a:rPr lang="en-US" baseline="-25000" dirty="0" err="1" smtClean="0">
                <a:ea typeface="+mn-ea"/>
                <a:cs typeface="+mn-cs"/>
              </a:rPr>
              <a:t>s</a:t>
            </a:r>
            <a:r>
              <a:rPr lang="en-US" dirty="0" smtClean="0">
                <a:ea typeface="+mn-ea"/>
                <a:cs typeface="+mn-cs"/>
              </a:rPr>
              <a:t> ≥ 0.10</a:t>
            </a:r>
          </a:p>
          <a:p>
            <a:pPr lvl="1" eaLnBrk="1" hangingPunct="1">
              <a:defRPr/>
            </a:pPr>
            <a:r>
              <a:rPr lang="en-US" dirty="0" smtClean="0">
                <a:ea typeface="+mn-ea"/>
                <a:cs typeface="+mn-cs"/>
              </a:rPr>
              <a:t>H</a:t>
            </a:r>
            <a:r>
              <a:rPr lang="en-US" baseline="-25000" dirty="0" smtClean="0">
                <a:ea typeface="+mn-ea"/>
                <a:cs typeface="+mn-cs"/>
              </a:rPr>
              <a:t>1</a:t>
            </a:r>
            <a:r>
              <a:rPr lang="en-US" dirty="0" smtClean="0">
                <a:ea typeface="+mn-ea"/>
                <a:cs typeface="+mn-cs"/>
              </a:rPr>
              <a:t>: p</a:t>
            </a:r>
            <a:r>
              <a:rPr lang="en-US" baseline="-25000" dirty="0" smtClean="0">
                <a:ea typeface="+mn-ea"/>
                <a:cs typeface="+mn-cs"/>
              </a:rPr>
              <a:t>c </a:t>
            </a:r>
            <a:r>
              <a:rPr lang="en-US" dirty="0" smtClean="0">
                <a:ea typeface="+mn-ea"/>
                <a:cs typeface="+mn-cs"/>
              </a:rPr>
              <a:t>– </a:t>
            </a:r>
            <a:r>
              <a:rPr lang="en-US" dirty="0" err="1" smtClean="0">
                <a:ea typeface="+mn-ea"/>
                <a:cs typeface="+mn-cs"/>
              </a:rPr>
              <a:t>p</a:t>
            </a:r>
            <a:r>
              <a:rPr lang="en-US" baseline="-25000" dirty="0" err="1" smtClean="0">
                <a:ea typeface="+mn-ea"/>
                <a:cs typeface="+mn-cs"/>
              </a:rPr>
              <a:t>s</a:t>
            </a:r>
            <a:r>
              <a:rPr lang="en-US" dirty="0" smtClean="0">
                <a:ea typeface="+mn-ea"/>
                <a:cs typeface="+mn-cs"/>
              </a:rPr>
              <a:t> &lt; 0.10</a:t>
            </a:r>
          </a:p>
          <a:p>
            <a:pPr eaLnBrk="1" hangingPunct="1">
              <a:defRPr/>
            </a:pPr>
            <a:endParaRPr 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smtClean="0"/>
              <a:t>Example</a:t>
            </a:r>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a:extLst/>
        </p:spPr>
        <p:txBody>
          <a:bodyPr/>
          <a:lstStyle/>
          <a:p>
            <a:r>
              <a:rPr lang="en-US">
                <a:noFill/>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smtClean="0"/>
              <a:t>Calculations</a:t>
            </a:r>
          </a:p>
        </p:txBody>
      </p:sp>
      <p:sp>
        <p:nvSpPr>
          <p:cNvPr id="36867" name="Content Placeholder 2"/>
          <p:cNvSpPr>
            <a:spLocks noGrp="1"/>
          </p:cNvSpPr>
          <p:nvPr>
            <p:ph idx="1"/>
          </p:nvPr>
        </p:nvSpPr>
        <p:spPr/>
        <p:txBody>
          <a:bodyPr/>
          <a:lstStyle/>
          <a:p>
            <a:pPr eaLnBrk="1" hangingPunct="1"/>
            <a:r>
              <a:rPr lang="en-US" altLang="en-US" dirty="0" smtClean="0"/>
              <a:t>Must specify rate in each group and delta.</a:t>
            </a:r>
          </a:p>
          <a:p>
            <a:pPr eaLnBrk="1" hangingPunct="1"/>
            <a:r>
              <a:rPr lang="en-US" altLang="en-US" dirty="0" smtClean="0"/>
              <a:t>Note that the difference in rates may not need to equal delta.</a:t>
            </a:r>
          </a:p>
          <a:p>
            <a:pPr eaLnBrk="1" hangingPunct="1"/>
            <a:r>
              <a:rPr lang="en-US" altLang="en-US" dirty="0" smtClean="0"/>
              <a:t>Example:</a:t>
            </a:r>
          </a:p>
          <a:p>
            <a:pPr lvl="1" eaLnBrk="1" hangingPunct="1"/>
            <a:r>
              <a:rPr lang="en-US" altLang="en-US" dirty="0" err="1" smtClean="0"/>
              <a:t>Trt</a:t>
            </a:r>
            <a:r>
              <a:rPr lang="en-US" altLang="en-US" dirty="0" smtClean="0"/>
              <a:t> A vs. </a:t>
            </a:r>
            <a:r>
              <a:rPr lang="en-US" altLang="en-US" dirty="0" err="1" smtClean="0"/>
              <a:t>Trt</a:t>
            </a:r>
            <a:r>
              <a:rPr lang="en-US" altLang="en-US" dirty="0" smtClean="0"/>
              <a:t> B</a:t>
            </a:r>
          </a:p>
          <a:p>
            <a:pPr lvl="1" eaLnBrk="1" hangingPunct="1"/>
            <a:r>
              <a:rPr lang="en-US" altLang="en-US" dirty="0" smtClean="0"/>
              <a:t>Equivalent safety profiles might be implied by delta of 0.10 (i.e. no more than 10% worse).</a:t>
            </a:r>
          </a:p>
          <a:p>
            <a:pPr lvl="1" eaLnBrk="1" hangingPunct="1"/>
            <a:r>
              <a:rPr lang="en-US" altLang="en-US" dirty="0" smtClean="0"/>
              <a:t>But, you may expect that </a:t>
            </a:r>
            <a:r>
              <a:rPr lang="en-US" altLang="en-US" dirty="0" err="1" smtClean="0"/>
              <a:t>Trt</a:t>
            </a:r>
            <a:r>
              <a:rPr lang="en-US" altLang="en-US" dirty="0" smtClean="0"/>
              <a:t> B (novel) actually has a better safety profile.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mtClean="0"/>
              <a:t>Non-inferiority sample sizes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9336346"/>
              </p:ext>
            </p:extLst>
          </p:nvPr>
        </p:nvGraphicFramePr>
        <p:xfrm>
          <a:off x="1143000" y="1341438"/>
          <a:ext cx="7086599" cy="3901264"/>
        </p:xfrm>
        <a:graphic>
          <a:graphicData uri="http://schemas.openxmlformats.org/drawingml/2006/table">
            <a:tbl>
              <a:tblPr firstRow="1" bandRow="1">
                <a:tableStyleId>{5C22544A-7EE6-4342-B048-85BDC9FD1C3A}</a:tableStyleId>
              </a:tblPr>
              <a:tblGrid>
                <a:gridCol w="2362200"/>
                <a:gridCol w="1528482"/>
                <a:gridCol w="1667435"/>
                <a:gridCol w="1528482"/>
              </a:tblGrid>
              <a:tr h="335198">
                <a:tc>
                  <a:txBody>
                    <a:bodyPr/>
                    <a:lstStyle/>
                    <a:p>
                      <a:endParaRPr lang="en-US" sz="1600" dirty="0"/>
                    </a:p>
                  </a:txBody>
                  <a:tcPr marT="45709" marB="45709"/>
                </a:tc>
                <a:tc>
                  <a:txBody>
                    <a:bodyPr/>
                    <a:lstStyle/>
                    <a:p>
                      <a:pPr algn="ctr"/>
                      <a:r>
                        <a:rPr lang="en-US" sz="1600" dirty="0" smtClean="0"/>
                        <a:t>Example 1</a:t>
                      </a:r>
                      <a:endParaRPr lang="en-US" sz="1600" dirty="0"/>
                    </a:p>
                  </a:txBody>
                  <a:tcPr marT="45709" marB="45709"/>
                </a:tc>
                <a:tc>
                  <a:txBody>
                    <a:bodyPr/>
                    <a:lstStyle/>
                    <a:p>
                      <a:pPr algn="ctr"/>
                      <a:r>
                        <a:rPr lang="en-US" sz="1600" dirty="0" smtClean="0"/>
                        <a:t>Example 2</a:t>
                      </a:r>
                      <a:endParaRPr lang="en-US" sz="1600" dirty="0"/>
                    </a:p>
                  </a:txBody>
                  <a:tcPr marT="45709" marB="45709"/>
                </a:tc>
                <a:tc>
                  <a:txBody>
                    <a:bodyPr/>
                    <a:lstStyle/>
                    <a:p>
                      <a:pPr algn="ctr"/>
                      <a:r>
                        <a:rPr lang="en-US" sz="1600" dirty="0" smtClean="0"/>
                        <a:t>Example 3</a:t>
                      </a:r>
                      <a:endParaRPr lang="en-US" sz="1600" dirty="0"/>
                    </a:p>
                  </a:txBody>
                  <a:tcPr marT="45709" marB="45709"/>
                </a:tc>
              </a:tr>
              <a:tr h="578979">
                <a:tc>
                  <a:txBody>
                    <a:bodyPr/>
                    <a:lstStyle/>
                    <a:p>
                      <a:endParaRPr lang="en-US" sz="1600" dirty="0"/>
                    </a:p>
                  </a:txBody>
                  <a:tcPr marT="45709" marB="45709"/>
                </a:tc>
                <a:tc>
                  <a:txBody>
                    <a:bodyPr/>
                    <a:lstStyle/>
                    <a:p>
                      <a:pPr algn="ctr"/>
                      <a:r>
                        <a:rPr lang="en-US" sz="1600" dirty="0" smtClean="0"/>
                        <a:t>New </a:t>
                      </a:r>
                      <a:r>
                        <a:rPr lang="en-US" sz="1600" dirty="0" err="1" smtClean="0"/>
                        <a:t>trt</a:t>
                      </a:r>
                      <a:r>
                        <a:rPr lang="en-US" sz="1600" dirty="0" smtClean="0"/>
                        <a:t> has lower</a:t>
                      </a:r>
                      <a:r>
                        <a:rPr lang="en-US" sz="1600" baseline="0" dirty="0" smtClean="0"/>
                        <a:t> toxicity</a:t>
                      </a:r>
                      <a:endParaRPr lang="en-US" sz="1600" dirty="0"/>
                    </a:p>
                  </a:txBody>
                  <a:tcPr marT="45709" marB="45709"/>
                </a:tc>
                <a:tc>
                  <a:txBody>
                    <a:bodyPr/>
                    <a:lstStyle/>
                    <a:p>
                      <a:pPr algn="ctr"/>
                      <a:r>
                        <a:rPr lang="en-US" sz="1600" dirty="0" smtClean="0"/>
                        <a:t>New </a:t>
                      </a:r>
                      <a:r>
                        <a:rPr lang="en-US" sz="1600" dirty="0" err="1" smtClean="0"/>
                        <a:t>trt</a:t>
                      </a:r>
                      <a:r>
                        <a:rPr lang="en-US" sz="1600" dirty="0" smtClean="0"/>
                        <a:t> has equal toxicity</a:t>
                      </a:r>
                      <a:endParaRPr lang="en-US" sz="1600" dirty="0"/>
                    </a:p>
                  </a:txBody>
                  <a:tcPr marT="45709" marB="45709"/>
                </a:tc>
                <a:tc>
                  <a:txBody>
                    <a:bodyPr/>
                    <a:lstStyle/>
                    <a:p>
                      <a:pPr algn="ctr"/>
                      <a:r>
                        <a:rPr lang="en-US" sz="1600" dirty="0" smtClean="0"/>
                        <a:t>New </a:t>
                      </a:r>
                      <a:r>
                        <a:rPr lang="en-US" sz="1600" dirty="0" err="1" smtClean="0"/>
                        <a:t>trt</a:t>
                      </a:r>
                      <a:r>
                        <a:rPr lang="en-US" sz="1600" dirty="0" smtClean="0"/>
                        <a:t> has worse</a:t>
                      </a:r>
                      <a:r>
                        <a:rPr lang="en-US" sz="1600" baseline="0" dirty="0" smtClean="0"/>
                        <a:t> toxicity</a:t>
                      </a:r>
                      <a:endParaRPr lang="en-US" sz="1600" dirty="0"/>
                    </a:p>
                  </a:txBody>
                  <a:tcPr marT="45709" marB="45709"/>
                </a:tc>
              </a:tr>
              <a:tr h="335198">
                <a:tc>
                  <a:txBody>
                    <a:bodyPr/>
                    <a:lstStyle/>
                    <a:p>
                      <a:r>
                        <a:rPr lang="en-US" sz="1600" dirty="0" smtClean="0"/>
                        <a:t>Alpha</a:t>
                      </a:r>
                      <a:endParaRPr lang="en-US" sz="1600" dirty="0"/>
                    </a:p>
                  </a:txBody>
                  <a:tcPr marT="45709" marB="45709"/>
                </a:tc>
                <a:tc>
                  <a:txBody>
                    <a:bodyPr/>
                    <a:lstStyle/>
                    <a:p>
                      <a:pPr algn="ctr"/>
                      <a:r>
                        <a:rPr lang="en-US" sz="1600" dirty="0" smtClean="0"/>
                        <a:t>5%</a:t>
                      </a:r>
                      <a:endParaRPr lang="en-US" sz="1600" dirty="0"/>
                    </a:p>
                  </a:txBody>
                  <a:tcPr marT="45709" marB="45709"/>
                </a:tc>
                <a:tc>
                  <a:txBody>
                    <a:bodyPr/>
                    <a:lstStyle/>
                    <a:p>
                      <a:pPr algn="ctr"/>
                      <a:r>
                        <a:rPr lang="en-US" sz="1600" dirty="0" smtClean="0"/>
                        <a:t>5%</a:t>
                      </a:r>
                      <a:endParaRPr lang="en-US" sz="1600" dirty="0"/>
                    </a:p>
                  </a:txBody>
                  <a:tcPr marT="45709" marB="45709"/>
                </a:tc>
                <a:tc>
                  <a:txBody>
                    <a:bodyPr/>
                    <a:lstStyle/>
                    <a:p>
                      <a:pPr algn="ctr"/>
                      <a:r>
                        <a:rPr lang="en-US" sz="1600" dirty="0" smtClean="0"/>
                        <a:t>5%</a:t>
                      </a:r>
                      <a:endParaRPr lang="en-US" sz="1600" dirty="0"/>
                    </a:p>
                  </a:txBody>
                  <a:tcPr marT="45709" marB="45709"/>
                </a:tc>
              </a:tr>
              <a:tr h="335198">
                <a:tc>
                  <a:txBody>
                    <a:bodyPr/>
                    <a:lstStyle/>
                    <a:p>
                      <a:r>
                        <a:rPr lang="en-US" sz="1600" dirty="0" smtClean="0"/>
                        <a:t>Power</a:t>
                      </a:r>
                      <a:endParaRPr lang="en-US" sz="1600" dirty="0"/>
                    </a:p>
                  </a:txBody>
                  <a:tcPr marT="45709" marB="45709"/>
                </a:tc>
                <a:tc>
                  <a:txBody>
                    <a:bodyPr/>
                    <a:lstStyle/>
                    <a:p>
                      <a:pPr algn="ctr"/>
                      <a:r>
                        <a:rPr lang="en-US" sz="1600" dirty="0" smtClean="0"/>
                        <a:t>80%</a:t>
                      </a:r>
                      <a:endParaRPr lang="en-US" sz="1600" dirty="0"/>
                    </a:p>
                  </a:txBody>
                  <a:tcPr marT="45709" marB="45709"/>
                </a:tc>
                <a:tc>
                  <a:txBody>
                    <a:bodyPr/>
                    <a:lstStyle/>
                    <a:p>
                      <a:pPr algn="ctr"/>
                      <a:r>
                        <a:rPr lang="en-US" sz="1600" dirty="0" smtClean="0"/>
                        <a:t>80%</a:t>
                      </a:r>
                      <a:endParaRPr lang="en-US" sz="1600" dirty="0"/>
                    </a:p>
                  </a:txBody>
                  <a:tcPr marT="45709" marB="45709"/>
                </a:tc>
                <a:tc>
                  <a:txBody>
                    <a:bodyPr/>
                    <a:lstStyle/>
                    <a:p>
                      <a:pPr algn="ctr"/>
                      <a:r>
                        <a:rPr lang="en-US" sz="1600" dirty="0" smtClean="0"/>
                        <a:t>80%</a:t>
                      </a:r>
                      <a:endParaRPr lang="en-US" sz="1600" dirty="0"/>
                    </a:p>
                  </a:txBody>
                  <a:tcPr marT="45709" marB="45709"/>
                </a:tc>
              </a:tr>
              <a:tr h="578979">
                <a:tc>
                  <a:txBody>
                    <a:bodyPr/>
                    <a:lstStyle/>
                    <a:p>
                      <a:r>
                        <a:rPr lang="en-US" sz="1600" dirty="0" smtClean="0"/>
                        <a:t>Toxicity rate, </a:t>
                      </a:r>
                    </a:p>
                    <a:p>
                      <a:r>
                        <a:rPr lang="en-US" sz="1600" dirty="0" smtClean="0"/>
                        <a:t>control</a:t>
                      </a:r>
                      <a:r>
                        <a:rPr lang="en-US" sz="1600" baseline="0" dirty="0" smtClean="0"/>
                        <a:t> group</a:t>
                      </a:r>
                      <a:endParaRPr lang="en-US" sz="1600" dirty="0"/>
                    </a:p>
                  </a:txBody>
                  <a:tcPr marT="45709" marB="45709"/>
                </a:tc>
                <a:tc>
                  <a:txBody>
                    <a:bodyPr/>
                    <a:lstStyle/>
                    <a:p>
                      <a:pPr algn="ctr"/>
                      <a:r>
                        <a:rPr lang="en-US" sz="1600" dirty="0" smtClean="0"/>
                        <a:t>40%</a:t>
                      </a:r>
                      <a:endParaRPr lang="en-US" sz="1600" dirty="0"/>
                    </a:p>
                  </a:txBody>
                  <a:tcPr marT="45709" marB="45709"/>
                </a:tc>
                <a:tc>
                  <a:txBody>
                    <a:bodyPr/>
                    <a:lstStyle/>
                    <a:p>
                      <a:pPr algn="ctr"/>
                      <a:r>
                        <a:rPr lang="en-US" sz="1600" dirty="0" smtClean="0"/>
                        <a:t>40%</a:t>
                      </a:r>
                      <a:endParaRPr lang="en-US" sz="1600" dirty="0"/>
                    </a:p>
                  </a:txBody>
                  <a:tcPr marT="45709" marB="45709"/>
                </a:tc>
                <a:tc>
                  <a:txBody>
                    <a:bodyPr/>
                    <a:lstStyle/>
                    <a:p>
                      <a:pPr algn="ctr"/>
                      <a:r>
                        <a:rPr lang="en-US" sz="1600" dirty="0" smtClean="0"/>
                        <a:t>40%</a:t>
                      </a:r>
                      <a:endParaRPr lang="en-US" sz="1600" dirty="0"/>
                    </a:p>
                  </a:txBody>
                  <a:tcPr marT="45709" marB="45709"/>
                </a:tc>
              </a:tr>
              <a:tr h="578979">
                <a:tc>
                  <a:txBody>
                    <a:bodyPr/>
                    <a:lstStyle/>
                    <a:p>
                      <a:r>
                        <a:rPr lang="en-US" sz="1600" dirty="0" smtClean="0"/>
                        <a:t>Toxicity</a:t>
                      </a:r>
                      <a:r>
                        <a:rPr lang="en-US" sz="1600" baseline="0" dirty="0" smtClean="0"/>
                        <a:t> </a:t>
                      </a:r>
                      <a:r>
                        <a:rPr lang="en-US" sz="1600" baseline="0" dirty="0" smtClean="0"/>
                        <a:t>rate, </a:t>
                      </a:r>
                    </a:p>
                    <a:p>
                      <a:r>
                        <a:rPr lang="en-US" sz="1600" baseline="0" dirty="0" smtClean="0"/>
                        <a:t>novel </a:t>
                      </a:r>
                      <a:r>
                        <a:rPr lang="en-US" sz="1600" baseline="0" dirty="0" err="1" smtClean="0"/>
                        <a:t>trt</a:t>
                      </a:r>
                      <a:r>
                        <a:rPr lang="en-US" sz="1600" baseline="0" dirty="0" smtClean="0"/>
                        <a:t> group</a:t>
                      </a:r>
                      <a:endParaRPr lang="en-US" sz="1600" dirty="0"/>
                    </a:p>
                  </a:txBody>
                  <a:tcPr marT="45709" marB="45709"/>
                </a:tc>
                <a:tc>
                  <a:txBody>
                    <a:bodyPr/>
                    <a:lstStyle/>
                    <a:p>
                      <a:pPr algn="ctr"/>
                      <a:r>
                        <a:rPr lang="en-US" sz="1600" dirty="0" smtClean="0"/>
                        <a:t>30%</a:t>
                      </a:r>
                      <a:endParaRPr lang="en-US" sz="1600" dirty="0"/>
                    </a:p>
                  </a:txBody>
                  <a:tcPr marT="45709" marB="45709"/>
                </a:tc>
                <a:tc>
                  <a:txBody>
                    <a:bodyPr/>
                    <a:lstStyle/>
                    <a:p>
                      <a:pPr algn="ctr"/>
                      <a:r>
                        <a:rPr lang="en-US" sz="1600" dirty="0" smtClean="0"/>
                        <a:t>40%</a:t>
                      </a:r>
                      <a:endParaRPr lang="en-US" sz="1600" dirty="0"/>
                    </a:p>
                  </a:txBody>
                  <a:tcPr marT="45709" marB="45709"/>
                </a:tc>
                <a:tc>
                  <a:txBody>
                    <a:bodyPr/>
                    <a:lstStyle/>
                    <a:p>
                      <a:pPr algn="ctr"/>
                      <a:r>
                        <a:rPr lang="en-US" sz="1600" dirty="0" smtClean="0"/>
                        <a:t>45%</a:t>
                      </a:r>
                      <a:endParaRPr lang="en-US" sz="1600" dirty="0"/>
                    </a:p>
                  </a:txBody>
                  <a:tcPr marT="45709" marB="45709"/>
                </a:tc>
              </a:tr>
              <a:tr h="5789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Delta</a:t>
                      </a:r>
                    </a:p>
                    <a:p>
                      <a:endParaRPr lang="en-US" sz="1600" dirty="0"/>
                    </a:p>
                  </a:txBody>
                  <a:tcPr marT="45709" marB="45709"/>
                </a:tc>
                <a:tc>
                  <a:txBody>
                    <a:bodyPr/>
                    <a:lstStyle/>
                    <a:p>
                      <a:pPr algn="ctr"/>
                      <a:r>
                        <a:rPr lang="en-US" sz="1600" dirty="0" smtClean="0"/>
                        <a:t>10%</a:t>
                      </a:r>
                      <a:endParaRPr lang="en-US" sz="1600" dirty="0"/>
                    </a:p>
                  </a:txBody>
                  <a:tcPr marT="45709" marB="45709"/>
                </a:tc>
                <a:tc>
                  <a:txBody>
                    <a:bodyPr/>
                    <a:lstStyle/>
                    <a:p>
                      <a:pPr algn="ctr"/>
                      <a:r>
                        <a:rPr lang="en-US" sz="1600" dirty="0" smtClean="0"/>
                        <a:t>10%</a:t>
                      </a:r>
                      <a:endParaRPr lang="en-US" sz="1600" dirty="0"/>
                    </a:p>
                  </a:txBody>
                  <a:tcPr marT="45709" marB="45709"/>
                </a:tc>
                <a:tc>
                  <a:txBody>
                    <a:bodyPr/>
                    <a:lstStyle/>
                    <a:p>
                      <a:pPr algn="ctr"/>
                      <a:r>
                        <a:rPr lang="en-US" sz="1600" dirty="0" smtClean="0"/>
                        <a:t>10%</a:t>
                      </a:r>
                      <a:endParaRPr lang="en-US" sz="1600" dirty="0"/>
                    </a:p>
                  </a:txBody>
                  <a:tcPr marT="45709" marB="45709"/>
                </a:tc>
              </a:tr>
              <a:tr h="578979">
                <a:tc>
                  <a:txBody>
                    <a:bodyPr/>
                    <a:lstStyle/>
                    <a:p>
                      <a:r>
                        <a:rPr lang="en-US" sz="1600" dirty="0" smtClean="0"/>
                        <a:t>Sample size required</a:t>
                      </a:r>
                      <a:r>
                        <a:rPr lang="en-US" sz="1600" baseline="0" dirty="0" smtClean="0"/>
                        <a:t> (total)</a:t>
                      </a:r>
                      <a:endParaRPr lang="en-US" sz="1600" dirty="0" smtClean="0"/>
                    </a:p>
                  </a:txBody>
                  <a:tcPr marT="45709" marB="45709"/>
                </a:tc>
                <a:tc>
                  <a:txBody>
                    <a:bodyPr/>
                    <a:lstStyle/>
                    <a:p>
                      <a:pPr algn="ctr"/>
                      <a:r>
                        <a:rPr lang="en-US" sz="1600" dirty="0" smtClean="0"/>
                        <a:t>140</a:t>
                      </a:r>
                      <a:endParaRPr lang="en-US" sz="1600" dirty="0"/>
                    </a:p>
                  </a:txBody>
                  <a:tcPr marT="45709" marB="45709"/>
                </a:tc>
                <a:tc>
                  <a:txBody>
                    <a:bodyPr/>
                    <a:lstStyle/>
                    <a:p>
                      <a:pPr algn="ctr"/>
                      <a:r>
                        <a:rPr lang="en-US" sz="1600" dirty="0" smtClean="0"/>
                        <a:t>594*</a:t>
                      </a:r>
                      <a:endParaRPr lang="en-US" sz="1600" dirty="0"/>
                    </a:p>
                  </a:txBody>
                  <a:tcPr marT="45709" marB="45709"/>
                </a:tc>
                <a:tc>
                  <a:txBody>
                    <a:bodyPr/>
                    <a:lstStyle/>
                    <a:p>
                      <a:pPr algn="ctr"/>
                      <a:r>
                        <a:rPr lang="en-US" sz="1600" dirty="0" smtClean="0"/>
                        <a:t>2414</a:t>
                      </a:r>
                      <a:endParaRPr lang="en-US" sz="1600" dirty="0"/>
                    </a:p>
                  </a:txBody>
                  <a:tcPr marT="45709" marB="45709"/>
                </a:tc>
              </a:tr>
            </a:tbl>
          </a:graphicData>
        </a:graphic>
      </p:graphicFrame>
      <p:sp>
        <p:nvSpPr>
          <p:cNvPr id="37938" name="TextBox 4"/>
          <p:cNvSpPr txBox="1">
            <a:spLocks noChangeArrowheads="1"/>
          </p:cNvSpPr>
          <p:nvPr/>
        </p:nvSpPr>
        <p:spPr bwMode="auto">
          <a:xfrm>
            <a:off x="1066800" y="5486400"/>
            <a:ext cx="7696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a:t>*If there is truly no difference between the standard and experimental treatment, then 594 patients are required to be 80% sure that the upper limit of a one-sided 95% confidence interval (or equivalently a 90% two-sided confidence interval) will exclude a difference in favor of the standard group of more than 10%.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Sample Size and Power</a:t>
            </a:r>
          </a:p>
        </p:txBody>
      </p:sp>
      <p:sp>
        <p:nvSpPr>
          <p:cNvPr id="5123" name="Rectangle 3"/>
          <p:cNvSpPr>
            <a:spLocks noGrp="1" noChangeArrowheads="1"/>
          </p:cNvSpPr>
          <p:nvPr>
            <p:ph type="body" idx="1"/>
          </p:nvPr>
        </p:nvSpPr>
        <p:spPr/>
        <p:txBody>
          <a:bodyPr/>
          <a:lstStyle/>
          <a:p>
            <a:pPr eaLnBrk="1" hangingPunct="1">
              <a:lnSpc>
                <a:spcPct val="80000"/>
              </a:lnSpc>
            </a:pPr>
            <a:r>
              <a:rPr lang="en-US" altLang="en-US" sz="2400" smtClean="0"/>
              <a:t>Review of power</a:t>
            </a:r>
          </a:p>
          <a:p>
            <a:pPr eaLnBrk="1" hangingPunct="1">
              <a:lnSpc>
                <a:spcPct val="80000"/>
              </a:lnSpc>
            </a:pPr>
            <a:endParaRPr lang="en-US" altLang="en-US" sz="2400" smtClean="0"/>
          </a:p>
          <a:p>
            <a:pPr lvl="1" eaLnBrk="1" hangingPunct="1">
              <a:lnSpc>
                <a:spcPct val="80000"/>
              </a:lnSpc>
              <a:buFontTx/>
              <a:buChar char="o"/>
            </a:pPr>
            <a:r>
              <a:rPr lang="en-US" altLang="en-US" sz="2000" smtClean="0"/>
              <a:t>Power = </a:t>
            </a:r>
            <a:r>
              <a:rPr lang="en-US" altLang="en-US" sz="2000" i="1" smtClean="0"/>
              <a:t>The probability of concluding that the new treatment is effective if it truly is effective</a:t>
            </a:r>
          </a:p>
          <a:p>
            <a:pPr lvl="1" eaLnBrk="1" hangingPunct="1">
              <a:lnSpc>
                <a:spcPct val="80000"/>
              </a:lnSpc>
              <a:buFontTx/>
              <a:buChar char="o"/>
            </a:pPr>
            <a:endParaRPr lang="en-US" altLang="en-US" sz="2000" i="1" smtClean="0"/>
          </a:p>
          <a:p>
            <a:pPr lvl="1" eaLnBrk="1" hangingPunct="1">
              <a:lnSpc>
                <a:spcPct val="80000"/>
              </a:lnSpc>
              <a:buFontTx/>
              <a:buChar char="o"/>
            </a:pPr>
            <a:r>
              <a:rPr lang="en-US" altLang="en-US" sz="2000" smtClean="0"/>
              <a:t>Type I error = </a:t>
            </a:r>
            <a:r>
              <a:rPr lang="en-US" altLang="en-US" sz="2000" i="1" smtClean="0"/>
              <a:t>The probability of concluding that the new treatment is effective if it truly is NOT effective</a:t>
            </a:r>
          </a:p>
          <a:p>
            <a:pPr lvl="1" eaLnBrk="1" hangingPunct="1">
              <a:lnSpc>
                <a:spcPct val="80000"/>
              </a:lnSpc>
              <a:buFontTx/>
              <a:buChar char="o"/>
            </a:pPr>
            <a:endParaRPr lang="en-US" altLang="en-US" sz="2000" i="1" smtClean="0"/>
          </a:p>
          <a:p>
            <a:pPr lvl="1" eaLnBrk="1" hangingPunct="1">
              <a:lnSpc>
                <a:spcPct val="80000"/>
              </a:lnSpc>
              <a:buFontTx/>
              <a:buChar char="o"/>
            </a:pPr>
            <a:r>
              <a:rPr lang="en-US" altLang="en-US" sz="2000" i="1" smtClean="0"/>
              <a:t>(Type I error = alpha level of the test)</a:t>
            </a:r>
          </a:p>
          <a:p>
            <a:pPr lvl="1" eaLnBrk="1" hangingPunct="1">
              <a:lnSpc>
                <a:spcPct val="80000"/>
              </a:lnSpc>
              <a:buFontTx/>
              <a:buChar char="o"/>
            </a:pPr>
            <a:endParaRPr lang="en-US" altLang="en-US" sz="2000" i="1" smtClean="0"/>
          </a:p>
          <a:p>
            <a:pPr lvl="1" eaLnBrk="1" hangingPunct="1">
              <a:lnSpc>
                <a:spcPct val="80000"/>
              </a:lnSpc>
              <a:buFontTx/>
              <a:buChar char="o"/>
            </a:pPr>
            <a:r>
              <a:rPr lang="en-US" altLang="en-US" sz="2000" i="1" smtClean="0"/>
              <a:t>(Type II error = 1 – power)</a:t>
            </a:r>
          </a:p>
          <a:p>
            <a:pPr lvl="1" eaLnBrk="1" hangingPunct="1">
              <a:lnSpc>
                <a:spcPct val="80000"/>
              </a:lnSpc>
              <a:buFontTx/>
              <a:buChar char="o"/>
            </a:pPr>
            <a:endParaRPr lang="en-US" altLang="en-US" sz="2000" i="1" smtClean="0"/>
          </a:p>
          <a:p>
            <a:pPr eaLnBrk="1" hangingPunct="1">
              <a:lnSpc>
                <a:spcPct val="80000"/>
              </a:lnSpc>
            </a:pPr>
            <a:r>
              <a:rPr lang="en-US" altLang="en-US" sz="2400" smtClean="0"/>
              <a:t>When your study is too small, it is hard to conclude that your treatment is effective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z="3200" smtClean="0"/>
              <a:t>Other considerations: cluster randomization</a:t>
            </a:r>
          </a:p>
        </p:txBody>
      </p:sp>
      <p:sp>
        <p:nvSpPr>
          <p:cNvPr id="39939" name="Rectangle 3"/>
          <p:cNvSpPr>
            <a:spLocks noGrp="1" noChangeArrowheads="1"/>
          </p:cNvSpPr>
          <p:nvPr>
            <p:ph type="body" idx="1"/>
          </p:nvPr>
        </p:nvSpPr>
        <p:spPr>
          <a:xfrm>
            <a:off x="457200" y="1371600"/>
            <a:ext cx="8229600" cy="4525963"/>
          </a:xfrm>
        </p:spPr>
        <p:txBody>
          <a:bodyPr/>
          <a:lstStyle/>
          <a:p>
            <a:pPr eaLnBrk="1" hangingPunct="1">
              <a:lnSpc>
                <a:spcPct val="80000"/>
              </a:lnSpc>
            </a:pPr>
            <a:r>
              <a:rPr lang="en-US" altLang="en-US" sz="2400" dirty="0" smtClean="0"/>
              <a:t>Example:  Prayer-based intervention in women with breast cancer</a:t>
            </a:r>
          </a:p>
          <a:p>
            <a:pPr lvl="1" eaLnBrk="1" hangingPunct="1">
              <a:lnSpc>
                <a:spcPct val="80000"/>
              </a:lnSpc>
            </a:pPr>
            <a:r>
              <a:rPr lang="en-US" altLang="en-US" sz="2000" dirty="0" smtClean="0"/>
              <a:t>To implement, identified churches in S.E. Baltimore</a:t>
            </a:r>
          </a:p>
          <a:p>
            <a:pPr lvl="1" eaLnBrk="1" hangingPunct="1">
              <a:lnSpc>
                <a:spcPct val="80000"/>
              </a:lnSpc>
            </a:pPr>
            <a:r>
              <a:rPr lang="en-US" altLang="en-US" sz="2000" dirty="0" smtClean="0"/>
              <a:t>Women within churches are in same ‘group’ therapy sessions</a:t>
            </a:r>
          </a:p>
          <a:p>
            <a:pPr eaLnBrk="1" hangingPunct="1">
              <a:lnSpc>
                <a:spcPct val="80000"/>
              </a:lnSpc>
            </a:pPr>
            <a:r>
              <a:rPr lang="en-US" altLang="en-US" sz="2400" dirty="0" smtClean="0"/>
              <a:t>Consequence:  women from same churches has correlated outcomes</a:t>
            </a:r>
          </a:p>
          <a:p>
            <a:pPr lvl="1" eaLnBrk="1" hangingPunct="1">
              <a:lnSpc>
                <a:spcPct val="80000"/>
              </a:lnSpc>
            </a:pPr>
            <a:r>
              <a:rPr lang="en-US" altLang="en-US" sz="2000" dirty="0" smtClean="0"/>
              <a:t>Group dynamic will affect outcome</a:t>
            </a:r>
          </a:p>
          <a:p>
            <a:pPr lvl="1" eaLnBrk="1" hangingPunct="1">
              <a:lnSpc>
                <a:spcPct val="80000"/>
              </a:lnSpc>
            </a:pPr>
            <a:r>
              <a:rPr lang="en-US" altLang="en-US" sz="2000" dirty="0" smtClean="0"/>
              <a:t>Likely that, in general, women within churches are more similar (spiritually and otherwise) than those from different churches</a:t>
            </a:r>
          </a:p>
          <a:p>
            <a:pPr eaLnBrk="1" hangingPunct="1">
              <a:lnSpc>
                <a:spcPct val="80000"/>
              </a:lnSpc>
            </a:pPr>
            <a:r>
              <a:rPr lang="en-US" altLang="en-US" sz="2400" dirty="0" smtClean="0"/>
              <a:t>Power and sample size?  </a:t>
            </a:r>
          </a:p>
          <a:p>
            <a:pPr lvl="1" eaLnBrk="1" hangingPunct="1">
              <a:lnSpc>
                <a:spcPct val="80000"/>
              </a:lnSpc>
            </a:pPr>
            <a:r>
              <a:rPr lang="en-US" altLang="en-US" sz="2000" dirty="0" smtClean="0"/>
              <a:t>Lack of independence </a:t>
            </a:r>
            <a:r>
              <a:rPr lang="en-US" altLang="en-US" sz="2000" dirty="0" smtClean="0">
                <a:cs typeface="Arial" charset="0"/>
              </a:rPr>
              <a:t>→ need larger sample size to detect same effect</a:t>
            </a:r>
          </a:p>
          <a:p>
            <a:pPr lvl="1" eaLnBrk="1" hangingPunct="1">
              <a:lnSpc>
                <a:spcPct val="80000"/>
              </a:lnSpc>
            </a:pPr>
            <a:r>
              <a:rPr lang="en-US" altLang="en-US" sz="2000" dirty="0" smtClean="0"/>
              <a:t>Straightforward calculations with correction for correlation</a:t>
            </a:r>
          </a:p>
          <a:p>
            <a:pPr lvl="1" eaLnBrk="1" hangingPunct="1">
              <a:lnSpc>
                <a:spcPct val="80000"/>
              </a:lnSpc>
            </a:pPr>
            <a:r>
              <a:rPr lang="en-US" altLang="en-US" sz="2000" dirty="0" smtClean="0"/>
              <a:t>Hardest part:  getting good prior estimate of correlation! </a:t>
            </a:r>
          </a:p>
          <a:p>
            <a:pPr eaLnBrk="1" hangingPunct="1">
              <a:lnSpc>
                <a:spcPct val="80000"/>
              </a:lnSpc>
            </a:pPr>
            <a:endParaRPr lang="en-US" altLang="en-US" sz="24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3200" dirty="0" smtClean="0"/>
              <a:t>Other Considerations:  Non-adherence</a:t>
            </a:r>
          </a:p>
        </p:txBody>
      </p:sp>
      <p:sp>
        <p:nvSpPr>
          <p:cNvPr id="40963" name="Rectangle 3"/>
          <p:cNvSpPr>
            <a:spLocks noGrp="1" noChangeArrowheads="1"/>
          </p:cNvSpPr>
          <p:nvPr>
            <p:ph type="body" idx="1"/>
          </p:nvPr>
        </p:nvSpPr>
        <p:spPr>
          <a:xfrm>
            <a:off x="457200" y="1447800"/>
            <a:ext cx="8229600" cy="4525963"/>
          </a:xfrm>
        </p:spPr>
        <p:txBody>
          <a:bodyPr/>
          <a:lstStyle/>
          <a:p>
            <a:pPr eaLnBrk="1" hangingPunct="1">
              <a:lnSpc>
                <a:spcPct val="80000"/>
              </a:lnSpc>
            </a:pPr>
            <a:r>
              <a:rPr lang="en-US" altLang="en-US" sz="2800" dirty="0" smtClean="0"/>
              <a:t>Example:  side effects of treatment are unpleasant enough to ‘encourage’ drop-out or non-adherence</a:t>
            </a:r>
          </a:p>
          <a:p>
            <a:pPr eaLnBrk="1" hangingPunct="1">
              <a:lnSpc>
                <a:spcPct val="80000"/>
              </a:lnSpc>
            </a:pPr>
            <a:r>
              <a:rPr lang="en-US" altLang="en-US" sz="2800" dirty="0" smtClean="0"/>
              <a:t>Effect?  Need to increase sample size to detect same difference</a:t>
            </a:r>
          </a:p>
          <a:p>
            <a:pPr eaLnBrk="1" hangingPunct="1">
              <a:lnSpc>
                <a:spcPct val="80000"/>
              </a:lnSpc>
            </a:pPr>
            <a:r>
              <a:rPr lang="en-US" altLang="en-US" sz="2800" dirty="0" smtClean="0"/>
              <a:t>Especially common in time-to-event studies when we need to follow individuals for a long time to see event.</a:t>
            </a:r>
          </a:p>
          <a:p>
            <a:pPr eaLnBrk="1" hangingPunct="1">
              <a:lnSpc>
                <a:spcPct val="80000"/>
              </a:lnSpc>
            </a:pPr>
            <a:r>
              <a:rPr lang="en-US" altLang="en-US" sz="2800" dirty="0" smtClean="0"/>
              <a:t>Adjusted sample size equations available (instead of just increasing N by some percentage</a:t>
            </a:r>
            <a:r>
              <a:rPr lang="en-US" altLang="en-US" sz="2800" dirty="0" smtClean="0"/>
              <a:t>)</a:t>
            </a:r>
          </a:p>
          <a:p>
            <a:pPr eaLnBrk="1" hangingPunct="1">
              <a:lnSpc>
                <a:spcPct val="80000"/>
              </a:lnSpc>
            </a:pPr>
            <a:r>
              <a:rPr lang="en-US" altLang="en-US" sz="2800" dirty="0" smtClean="0"/>
              <a:t>Cross-over:  an adherence problem but can be exacerbated. Example: vitamin D studies</a:t>
            </a:r>
            <a:endParaRPr lang="en-US" altLang="en-US" sz="28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Glossed over….</a:t>
            </a:r>
            <a:endParaRPr lang="en-US" dirty="0"/>
          </a:p>
        </p:txBody>
      </p:sp>
      <p:sp>
        <p:nvSpPr>
          <p:cNvPr id="3" name="Content Placeholder 2"/>
          <p:cNvSpPr>
            <a:spLocks noGrp="1"/>
          </p:cNvSpPr>
          <p:nvPr>
            <p:ph idx="1"/>
          </p:nvPr>
        </p:nvSpPr>
        <p:spPr/>
        <p:txBody>
          <a:bodyPr/>
          <a:lstStyle/>
          <a:p>
            <a:r>
              <a:rPr lang="en-US" dirty="0" smtClean="0"/>
              <a:t>Interim analyses</a:t>
            </a:r>
          </a:p>
          <a:p>
            <a:r>
              <a:rPr lang="en-US" dirty="0" smtClean="0"/>
              <a:t>These will increase your sample size but usually not by much.</a:t>
            </a:r>
          </a:p>
          <a:p>
            <a:r>
              <a:rPr lang="en-US" dirty="0" smtClean="0"/>
              <a:t>Goal: maintain the same OVERALL type I and II errors.  </a:t>
            </a:r>
          </a:p>
          <a:p>
            <a:r>
              <a:rPr lang="en-US" dirty="0" smtClean="0"/>
              <a:t>More looks, more room for error.</a:t>
            </a:r>
          </a:p>
          <a:p>
            <a:r>
              <a:rPr lang="en-US" dirty="0" smtClean="0"/>
              <a:t>But, asymmetric looks are a little different….</a:t>
            </a:r>
            <a:endParaRPr lang="en-US" dirty="0"/>
          </a:p>
        </p:txBody>
      </p:sp>
    </p:spTree>
    <p:extLst>
      <p:ext uri="{BB962C8B-B14F-4D97-AF65-F5344CB8AC3E}">
        <p14:creationId xmlns:p14="http://schemas.microsoft.com/office/powerpoint/2010/main" val="16238117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Futility only stopping </a:t>
            </a:r>
            <a:endParaRPr lang="en-US" dirty="0"/>
          </a:p>
        </p:txBody>
      </p:sp>
      <p:sp>
        <p:nvSpPr>
          <p:cNvPr id="3" name="Content Placeholder 2"/>
          <p:cNvSpPr>
            <a:spLocks noGrp="1"/>
          </p:cNvSpPr>
          <p:nvPr>
            <p:ph idx="1"/>
          </p:nvPr>
        </p:nvSpPr>
        <p:spPr/>
        <p:txBody>
          <a:bodyPr/>
          <a:lstStyle/>
          <a:p>
            <a:r>
              <a:rPr lang="en-US" sz="2400" dirty="0" smtClean="0"/>
              <a:t>At stage 1, you can only declare ‘fail to reject’ the null</a:t>
            </a:r>
          </a:p>
          <a:p>
            <a:r>
              <a:rPr lang="en-US" sz="2400" dirty="0" smtClean="0"/>
              <a:t>At stage 2, you can ‘fail to reject’ or ‘reject’ the null.</a:t>
            </a:r>
          </a:p>
          <a:p>
            <a:r>
              <a:rPr lang="en-US" sz="2400" dirty="0" smtClean="0"/>
              <a:t>Two opportunities for a Type II error</a:t>
            </a:r>
          </a:p>
          <a:p>
            <a:r>
              <a:rPr lang="en-US" sz="2400" dirty="0" smtClean="0"/>
              <a:t>One opportunity for a Type I error</a:t>
            </a:r>
          </a:p>
          <a:p>
            <a:pPr>
              <a:buFont typeface="Arial" panose="020B0604020202020204" pitchFamily="34" charset="0"/>
              <a:buChar char="→"/>
            </a:pPr>
            <a:r>
              <a:rPr lang="en-US" sz="2800" dirty="0" smtClean="0"/>
              <a:t> Ignoring interim look in planning</a:t>
            </a:r>
          </a:p>
          <a:p>
            <a:pPr lvl="1">
              <a:buFont typeface="Arial" panose="020B0604020202020204" pitchFamily="34" charset="0"/>
              <a:buChar char="→"/>
            </a:pPr>
            <a:r>
              <a:rPr lang="en-US" dirty="0"/>
              <a:t> I</a:t>
            </a:r>
            <a:r>
              <a:rPr lang="en-US" dirty="0" smtClean="0"/>
              <a:t>ncreases type II error; decreases power</a:t>
            </a:r>
          </a:p>
          <a:p>
            <a:pPr lvl="1">
              <a:buFont typeface="Arial" panose="020B0604020202020204" pitchFamily="34" charset="0"/>
              <a:buChar char="→"/>
            </a:pPr>
            <a:r>
              <a:rPr lang="en-US" dirty="0" smtClean="0"/>
              <a:t> Decreases type I error. </a:t>
            </a:r>
          </a:p>
          <a:p>
            <a:pPr lvl="2">
              <a:buFont typeface="Arial" panose="020B0604020202020204" pitchFamily="34" charset="0"/>
              <a:buChar char="→"/>
            </a:pPr>
            <a:r>
              <a:rPr lang="en-US" dirty="0" smtClean="0"/>
              <a:t> Why?  Two hurdles to reject the null.</a:t>
            </a:r>
            <a:endParaRPr lang="en-US" dirty="0"/>
          </a:p>
          <a:p>
            <a:r>
              <a:rPr lang="en-US" dirty="0" smtClean="0"/>
              <a:t>“Non-binding” stopping boundary.  </a:t>
            </a:r>
          </a:p>
        </p:txBody>
      </p:sp>
    </p:spTree>
    <p:extLst>
      <p:ext uri="{BB962C8B-B14F-4D97-AF65-F5344CB8AC3E}">
        <p14:creationId xmlns:p14="http://schemas.microsoft.com/office/powerpoint/2010/main" val="11569593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smtClean="0"/>
              <a:t>Practical Considerations</a:t>
            </a:r>
          </a:p>
        </p:txBody>
      </p:sp>
      <p:sp>
        <p:nvSpPr>
          <p:cNvPr id="43011" name="Rectangle 3"/>
          <p:cNvSpPr>
            <a:spLocks noGrp="1" noChangeArrowheads="1"/>
          </p:cNvSpPr>
          <p:nvPr>
            <p:ph type="body" idx="1"/>
          </p:nvPr>
        </p:nvSpPr>
        <p:spPr/>
        <p:txBody>
          <a:bodyPr/>
          <a:lstStyle/>
          <a:p>
            <a:pPr eaLnBrk="1" hangingPunct="1"/>
            <a:r>
              <a:rPr lang="en-US" altLang="en-US" dirty="0" smtClean="0">
                <a:latin typeface="Times New Roman" pitchFamily="18" charset="0"/>
              </a:rPr>
              <a:t>We don’t always have the luxury of finding N</a:t>
            </a:r>
          </a:p>
          <a:p>
            <a:pPr eaLnBrk="1" hangingPunct="1"/>
            <a:r>
              <a:rPr lang="en-US" altLang="en-US" dirty="0" smtClean="0">
                <a:latin typeface="Times New Roman" pitchFamily="18" charset="0"/>
              </a:rPr>
              <a:t>Often, N fixed by feasibility</a:t>
            </a:r>
          </a:p>
          <a:p>
            <a:pPr eaLnBrk="1" hangingPunct="1"/>
            <a:r>
              <a:rPr lang="en-US" altLang="en-US" dirty="0" smtClean="0">
                <a:latin typeface="Times New Roman" pitchFamily="18" charset="0"/>
              </a:rPr>
              <a:t>We can then ‘vary’ power or </a:t>
            </a:r>
            <a:r>
              <a:rPr lang="en-US" altLang="en-US" dirty="0" smtClean="0">
                <a:latin typeface="Times New Roman" pitchFamily="18" charset="0"/>
              </a:rPr>
              <a:t>clinical effect size</a:t>
            </a:r>
            <a:endParaRPr lang="en-US" altLang="en-US" dirty="0" smtClean="0">
              <a:latin typeface="Times New Roman" pitchFamily="18" charset="0"/>
              <a:cs typeface="Times New Roman" pitchFamily="18" charset="0"/>
            </a:endParaRPr>
          </a:p>
          <a:p>
            <a:pPr eaLnBrk="1" hangingPunct="1"/>
            <a:r>
              <a:rPr lang="en-US" altLang="en-US" dirty="0" smtClean="0">
                <a:latin typeface="Times New Roman" pitchFamily="18" charset="0"/>
                <a:cs typeface="Times New Roman" pitchFamily="18" charset="0"/>
              </a:rPr>
              <a:t>But sometimes, even that is difficult.</a:t>
            </a:r>
          </a:p>
          <a:p>
            <a:pPr eaLnBrk="1" hangingPunct="1"/>
            <a:r>
              <a:rPr lang="en-US" altLang="en-US" dirty="0" smtClean="0">
                <a:latin typeface="Times New Roman" pitchFamily="18" charset="0"/>
                <a:cs typeface="Times New Roman" pitchFamily="18" charset="0"/>
              </a:rPr>
              <a:t>We don’t always have good guesses for all of the parameters we need to know…</a:t>
            </a:r>
            <a:endParaRPr lang="el-GR" alt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mtClean="0"/>
              <a:t>Not always so easy</a:t>
            </a:r>
          </a:p>
        </p:txBody>
      </p:sp>
      <p:sp>
        <p:nvSpPr>
          <p:cNvPr id="44035" name="Rectangle 3"/>
          <p:cNvSpPr>
            <a:spLocks noGrp="1" noChangeArrowheads="1"/>
          </p:cNvSpPr>
          <p:nvPr>
            <p:ph type="body" idx="1"/>
          </p:nvPr>
        </p:nvSpPr>
        <p:spPr/>
        <p:txBody>
          <a:bodyPr/>
          <a:lstStyle/>
          <a:p>
            <a:pPr eaLnBrk="1" hangingPunct="1">
              <a:lnSpc>
                <a:spcPct val="90000"/>
              </a:lnSpc>
            </a:pPr>
            <a:r>
              <a:rPr lang="en-US" altLang="en-US" smtClean="0"/>
              <a:t>More complex designs require more complex calculations</a:t>
            </a:r>
          </a:p>
          <a:p>
            <a:pPr eaLnBrk="1" hangingPunct="1">
              <a:lnSpc>
                <a:spcPct val="90000"/>
              </a:lnSpc>
            </a:pPr>
            <a:r>
              <a:rPr lang="en-US" altLang="en-US" smtClean="0"/>
              <a:t>Usually also require more assumptions</a:t>
            </a:r>
          </a:p>
          <a:p>
            <a:pPr eaLnBrk="1" hangingPunct="1">
              <a:lnSpc>
                <a:spcPct val="90000"/>
              </a:lnSpc>
            </a:pPr>
            <a:r>
              <a:rPr lang="en-US" altLang="en-US" smtClean="0"/>
              <a:t>Examples:</a:t>
            </a:r>
          </a:p>
          <a:p>
            <a:pPr lvl="1" eaLnBrk="1" hangingPunct="1">
              <a:lnSpc>
                <a:spcPct val="90000"/>
              </a:lnSpc>
            </a:pPr>
            <a:r>
              <a:rPr lang="en-US" altLang="en-US" smtClean="0"/>
              <a:t>Longitudinal studies</a:t>
            </a:r>
          </a:p>
          <a:p>
            <a:pPr lvl="1" eaLnBrk="1" hangingPunct="1">
              <a:lnSpc>
                <a:spcPct val="90000"/>
              </a:lnSpc>
            </a:pPr>
            <a:r>
              <a:rPr lang="en-US" altLang="en-US" smtClean="0"/>
              <a:t>Cross-over studies</a:t>
            </a:r>
          </a:p>
          <a:p>
            <a:pPr lvl="1" eaLnBrk="1" hangingPunct="1">
              <a:lnSpc>
                <a:spcPct val="90000"/>
              </a:lnSpc>
            </a:pPr>
            <a:r>
              <a:rPr lang="en-US" altLang="en-US" smtClean="0"/>
              <a:t>Correlation of outcomes</a:t>
            </a:r>
          </a:p>
          <a:p>
            <a:pPr eaLnBrk="1" hangingPunct="1">
              <a:lnSpc>
                <a:spcPct val="90000"/>
              </a:lnSpc>
            </a:pPr>
            <a:r>
              <a:rPr lang="en-US" altLang="en-US" smtClean="0"/>
              <a:t>Often, “simulations” are required to get a sample size estimate.  </a:t>
            </a:r>
          </a:p>
          <a:p>
            <a:pPr lvl="1" eaLnBrk="1" hangingPunct="1">
              <a:lnSpc>
                <a:spcPct val="90000"/>
              </a:lnSpc>
              <a:buFontTx/>
              <a:buNone/>
            </a:pPr>
            <a:endParaRPr lang="en-US" alt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710" name="Group 310"/>
          <p:cNvGraphicFramePr>
            <a:graphicFrameLocks noGrp="1"/>
          </p:cNvGraphicFramePr>
          <p:nvPr>
            <p:ph idx="4294967295"/>
          </p:nvPr>
        </p:nvGraphicFramePr>
        <p:xfrm>
          <a:off x="0" y="0"/>
          <a:ext cx="6934200" cy="5029200"/>
        </p:xfrm>
        <a:graphic>
          <a:graphicData uri="http://schemas.openxmlformats.org/drawingml/2006/table">
            <a:tbl>
              <a:tblPr/>
              <a:tblGrid>
                <a:gridCol w="1979613"/>
                <a:gridCol w="1485900"/>
                <a:gridCol w="1203325"/>
                <a:gridCol w="1023937"/>
                <a:gridCol w="1241425"/>
              </a:tblGrid>
              <a:tr h="671513">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(1)</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Odds ratio between cases and controls for a one standard deviation change in marker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Times New Roman" pitchFamily="18" charset="0"/>
                          <a:cs typeface="Times New Roman" pitchFamily="18" charset="0"/>
                        </a:rPr>
                        <a:t>SD(a)/SD(marker)</a:t>
                      </a:r>
                      <a:endParaRPr kumimoji="0" lang="en-US" alt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(3)</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Matching</a:t>
                      </a:r>
                      <a:endParaRPr kumimoji="0" lang="en-US" altLang="en-US" sz="1800" b="0" i="0" u="none" strike="noStrike" cap="none" normalizeH="0" baseline="0" dirty="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(4)</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Power for X</a:t>
                      </a:r>
                      <a:r>
                        <a:rPr kumimoji="0" lang="en-US" altLang="en-US" sz="1000" b="0" i="0" u="none" strike="noStrike" cap="none" normalizeH="0" baseline="-30000" smtClean="0">
                          <a:ln>
                            <a:noFill/>
                          </a:ln>
                          <a:solidFill>
                            <a:schemeClr val="tx1"/>
                          </a:solidFill>
                          <a:effectLst/>
                          <a:latin typeface="Times New Roman" pitchFamily="18" charset="0"/>
                          <a:cs typeface="Times New Roman" pitchFamily="18" charset="0"/>
                        </a:rPr>
                        <a:t>1</a:t>
                      </a: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 as simulated</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(5)</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Power for X</a:t>
                      </a:r>
                      <a:r>
                        <a:rPr kumimoji="0" lang="en-US" altLang="en-US" sz="1000" b="0" i="0" u="none" strike="noStrike" cap="none" normalizeH="0" baseline="-30000" smtClean="0">
                          <a:ln>
                            <a:noFill/>
                          </a:ln>
                          <a:solidFill>
                            <a:schemeClr val="tx1"/>
                          </a:solidFill>
                          <a:effectLst/>
                          <a:latin typeface="Times New Roman" pitchFamily="18" charset="0"/>
                          <a:cs typeface="Times New Roman" pitchFamily="18" charset="0"/>
                        </a:rPr>
                        <a:t>1</a:t>
                      </a: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 replaced with median from respective quintile</a:t>
                      </a:r>
                      <a:endParaRPr kumimoji="0" lang="en-US" alt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4612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1.12</a:t>
                      </a:r>
                      <a:endParaRPr kumimoji="0" lang="en-US" alt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0.25</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0.70</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0.50</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0.59</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0.29</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0.38</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0.48</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0.65</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0.44</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0.53</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0.26</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0.36</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4612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1.16</a:t>
                      </a:r>
                      <a:endParaRPr kumimoji="0" lang="en-US" alt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0.25</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0.76</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0.88</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0.70</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0.50</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0.64</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0.87</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0.66</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0.74</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0.44</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0.56</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47713">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1.22</a:t>
                      </a:r>
                      <a:endParaRPr kumimoji="0" lang="pt-BR" alt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0.25</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0.94</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0.98</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0.92</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0.97</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0.79</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0.92</a:t>
                      </a:r>
                      <a:endParaRPr kumimoji="0" lang="pt-BR"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0.92</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0.97</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0.89</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0.95</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0.71</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0.89</a:t>
                      </a:r>
                      <a:endParaRPr kumimoji="0" lang="pt-BR"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4612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1.28</a:t>
                      </a:r>
                      <a:endParaRPr kumimoji="0" lang="pt-BR" alt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0.25</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0.5</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altLang="en-US" sz="1800" b="0" i="0" u="none" strike="noStrike" cap="none" normalizeH="0" baseline="0" dirty="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en-US"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&gt; 0.99</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&gt;0.99</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0.99</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&gt;0.99</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0.95</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0.99</a:t>
                      </a:r>
                      <a:endParaRPr kumimoji="0" lang="pt-BR"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0.98</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&gt;0.99</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0.98</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&gt;0.99</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0.91</a:t>
                      </a: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pt-BR" altLang="en-US" sz="1000" b="0" i="0" u="none" strike="noStrike" cap="none" normalizeH="0" baseline="0" smtClean="0">
                          <a:ln>
                            <a:noFill/>
                          </a:ln>
                          <a:solidFill>
                            <a:schemeClr val="tx1"/>
                          </a:solidFill>
                          <a:effectLst/>
                          <a:latin typeface="Times New Roman" pitchFamily="18" charset="0"/>
                          <a:cs typeface="Times New Roman" pitchFamily="18" charset="0"/>
                        </a:rPr>
                        <a:t>0.97</a:t>
                      </a:r>
                      <a:endParaRPr kumimoji="0" lang="pt-BR" altLang="en-US" sz="18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02712" name="Group 312"/>
          <p:cNvGraphicFramePr>
            <a:graphicFrameLocks noGrp="1"/>
          </p:cNvGraphicFramePr>
          <p:nvPr/>
        </p:nvGraphicFramePr>
        <p:xfrm>
          <a:off x="2971800" y="2590800"/>
          <a:ext cx="6002340" cy="4025901"/>
        </p:xfrm>
        <a:graphic>
          <a:graphicData uri="http://schemas.openxmlformats.org/drawingml/2006/table">
            <a:tbl>
              <a:tblPr/>
              <a:tblGrid>
                <a:gridCol w="208270"/>
                <a:gridCol w="1555668"/>
                <a:gridCol w="1271520"/>
                <a:gridCol w="1028646"/>
                <a:gridCol w="876254"/>
                <a:gridCol w="1061982"/>
              </a:tblGrid>
              <a:tr h="1005999">
                <a:tc grid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Odds ratio between cases and controls for a one standard deviation change in marker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 (in units of standard deviations of the controls)</a:t>
                      </a:r>
                      <a:endParaRPr kumimoji="0" lang="en-US" altLang="en-US" sz="1800" b="0" i="0" u="none" strike="noStrike" cap="none" normalizeH="0" baseline="0" dirty="0" smtClean="0">
                        <a:ln>
                          <a:noFill/>
                        </a:ln>
                        <a:solidFill>
                          <a:schemeClr val="tx1"/>
                        </a:solidFill>
                        <a:effectLst/>
                        <a:latin typeface="Arial" charset="0"/>
                      </a:endParaRPr>
                    </a:p>
                  </a:txBody>
                  <a:tcPr marL="91435" marR="91435"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smtClean="0">
                          <a:ln>
                            <a:noFill/>
                          </a:ln>
                          <a:solidFill>
                            <a:schemeClr val="tx1"/>
                          </a:solidFill>
                          <a:effectLst/>
                          <a:latin typeface="Times New Roman" pitchFamily="18" charset="0"/>
                          <a:cs typeface="Times New Roman" pitchFamily="18" charset="0"/>
                        </a:rPr>
                        <a:t>SD(a)/SD(marker in controls) </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(3)</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Matching</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Power for X</a:t>
                      </a:r>
                      <a:r>
                        <a:rPr kumimoji="0" lang="en-US" altLang="en-US" sz="1000" b="0" i="0" u="none" strike="noStrike" cap="none" normalizeH="0" baseline="-30000" smtClean="0">
                          <a:ln>
                            <a:noFill/>
                          </a:ln>
                          <a:solidFill>
                            <a:schemeClr val="tx1"/>
                          </a:solidFill>
                          <a:effectLst/>
                          <a:latin typeface="Times New Roman" pitchFamily="18" charset="0"/>
                          <a:cs typeface="Times New Roman" pitchFamily="18" charset="0"/>
                        </a:rPr>
                        <a:t>1</a:t>
                      </a: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 as simulated</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(5)</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Power for X</a:t>
                      </a:r>
                      <a:r>
                        <a:rPr kumimoji="0" lang="en-US" altLang="en-US" sz="1000" b="0" i="0" u="none" strike="noStrike" cap="none" normalizeH="0" baseline="-30000" smtClean="0">
                          <a:ln>
                            <a:noFill/>
                          </a:ln>
                          <a:solidFill>
                            <a:schemeClr val="tx1"/>
                          </a:solidFill>
                          <a:effectLst/>
                          <a:latin typeface="Times New Roman" pitchFamily="18" charset="0"/>
                          <a:cs typeface="Times New Roman" pitchFamily="18" charset="0"/>
                        </a:rPr>
                        <a:t>1</a:t>
                      </a: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 replaced with median from respective quintile</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r>
              <a:tr h="1006634">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1.16</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0.25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1:1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1:2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1:1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1:2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1:1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Times New Roman" pitchFamily="18" charset="0"/>
                          <a:cs typeface="Times New Roman" pitchFamily="18" charset="0"/>
                        </a:rPr>
                        <a:t>1:2</a:t>
                      </a:r>
                      <a:endParaRPr kumimoji="0" lang="en-US" altLang="en-US" sz="1800" b="0" i="0" u="none" strike="noStrike" cap="none" normalizeH="0" baseline="0" dirty="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alpha val="50000"/>
                      </a:srgbClr>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0.55</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0.75</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0.65</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0.32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0.50</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0.70</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0.50</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0.59</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0.31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0.43</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006634">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1.22</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0.25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0.77</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0.88</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0.75</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0.87</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0.64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0.78</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0.73</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0.73</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0.57</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0.72</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006634">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1.28</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0.25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0.5</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0.92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0.98</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0.89</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0.97</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0.94</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0.91</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0.97</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0.88</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0.95</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Times New Roman" pitchFamily="18" charset="0"/>
                          <a:cs typeface="Times New Roman" pitchFamily="18" charset="0"/>
                        </a:rPr>
                        <a:t>0.88</a:t>
                      </a:r>
                      <a:endParaRPr kumimoji="0" lang="en-US" altLang="en-US" sz="1800" b="0" i="0" u="none" strike="noStrike" cap="none" normalizeH="0" baseline="0" smtClean="0">
                        <a:ln>
                          <a:noFill/>
                        </a:ln>
                        <a:solidFill>
                          <a:schemeClr val="tx1"/>
                        </a:solidFill>
                        <a:effectLst/>
                        <a:latin typeface="Arial" charset="0"/>
                      </a:endParaRPr>
                    </a:p>
                  </a:txBody>
                  <a:tcPr marL="91435" marR="91435" marT="45727" marB="45727"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dirty="0" smtClean="0"/>
              <a:t>Helpful Hint:  Use computer!</a:t>
            </a:r>
          </a:p>
        </p:txBody>
      </p:sp>
      <p:sp>
        <p:nvSpPr>
          <p:cNvPr id="104451" name="Rectangle 3"/>
          <p:cNvSpPr>
            <a:spLocks noGrp="1" noChangeArrowheads="1"/>
          </p:cNvSpPr>
          <p:nvPr>
            <p:ph type="body" idx="1"/>
          </p:nvPr>
        </p:nvSpPr>
        <p:spPr>
          <a:xfrm>
            <a:off x="457200" y="1371600"/>
            <a:ext cx="8229600" cy="4525963"/>
          </a:xfrm>
        </p:spPr>
        <p:txBody>
          <a:bodyPr/>
          <a:lstStyle/>
          <a:p>
            <a:pPr eaLnBrk="1" hangingPunct="1">
              <a:lnSpc>
                <a:spcPct val="80000"/>
              </a:lnSpc>
              <a:defRPr/>
            </a:pPr>
            <a:r>
              <a:rPr lang="en-US" altLang="en-US" sz="2400" dirty="0" smtClean="0"/>
              <a:t>At this day and age, do NOT include sample size formula in a proposal or protocol. </a:t>
            </a:r>
          </a:p>
          <a:p>
            <a:pPr eaLnBrk="1" hangingPunct="1">
              <a:lnSpc>
                <a:spcPct val="80000"/>
              </a:lnSpc>
              <a:defRPr/>
            </a:pPr>
            <a:r>
              <a:rPr lang="en-US" altLang="en-US" sz="2400" dirty="0" smtClean="0"/>
              <a:t>For </a:t>
            </a:r>
            <a:r>
              <a:rPr lang="en-US" altLang="en-US" sz="2400" dirty="0" smtClean="0"/>
              <a:t>common situations, software is available</a:t>
            </a:r>
          </a:p>
          <a:p>
            <a:pPr eaLnBrk="1" hangingPunct="1">
              <a:lnSpc>
                <a:spcPct val="80000"/>
              </a:lnSpc>
              <a:defRPr/>
            </a:pPr>
            <a:r>
              <a:rPr lang="en-US" altLang="en-US" sz="2400" dirty="0" smtClean="0"/>
              <a:t>Good software available for purchase</a:t>
            </a:r>
          </a:p>
          <a:p>
            <a:pPr lvl="1" eaLnBrk="1" hangingPunct="1">
              <a:lnSpc>
                <a:spcPct val="80000"/>
              </a:lnSpc>
              <a:defRPr/>
            </a:pPr>
            <a:r>
              <a:rPr lang="en-US" altLang="en-US" sz="2400" dirty="0" smtClean="0"/>
              <a:t>Stata (binomial and continuous outcomes)</a:t>
            </a:r>
          </a:p>
          <a:p>
            <a:pPr lvl="1" eaLnBrk="1" hangingPunct="1">
              <a:lnSpc>
                <a:spcPct val="80000"/>
              </a:lnSpc>
              <a:defRPr/>
            </a:pPr>
            <a:r>
              <a:rPr lang="en-US" altLang="en-US" sz="2400" dirty="0" err="1" smtClean="0"/>
              <a:t>NQuery</a:t>
            </a:r>
            <a:endParaRPr lang="en-US" altLang="en-US" sz="2400" dirty="0" smtClean="0"/>
          </a:p>
          <a:p>
            <a:pPr lvl="1" eaLnBrk="1" hangingPunct="1">
              <a:lnSpc>
                <a:spcPct val="80000"/>
              </a:lnSpc>
              <a:defRPr/>
            </a:pPr>
            <a:r>
              <a:rPr lang="en-US" altLang="en-US" sz="2400" dirty="0" smtClean="0"/>
              <a:t>PASS</a:t>
            </a:r>
          </a:p>
          <a:p>
            <a:pPr lvl="1" eaLnBrk="1" hangingPunct="1">
              <a:lnSpc>
                <a:spcPct val="80000"/>
              </a:lnSpc>
              <a:defRPr/>
            </a:pPr>
            <a:r>
              <a:rPr lang="en-US" altLang="en-US" sz="2400" dirty="0" smtClean="0"/>
              <a:t>Power and Precision</a:t>
            </a:r>
          </a:p>
          <a:p>
            <a:pPr lvl="1" eaLnBrk="1" hangingPunct="1">
              <a:lnSpc>
                <a:spcPct val="80000"/>
              </a:lnSpc>
              <a:defRPr/>
            </a:pPr>
            <a:r>
              <a:rPr lang="en-US" altLang="en-US" sz="2400" dirty="0" smtClean="0"/>
              <a:t>Etc…..</a:t>
            </a:r>
          </a:p>
          <a:p>
            <a:pPr eaLnBrk="1" hangingPunct="1">
              <a:lnSpc>
                <a:spcPct val="80000"/>
              </a:lnSpc>
              <a:defRPr/>
            </a:pPr>
            <a:r>
              <a:rPr lang="en-US" altLang="en-US" sz="2400" dirty="0" smtClean="0"/>
              <a:t>FREE STUFF ALSO WORKS!</a:t>
            </a:r>
          </a:p>
          <a:p>
            <a:pPr lvl="1" eaLnBrk="1" hangingPunct="1">
              <a:lnSpc>
                <a:spcPct val="80000"/>
              </a:lnSpc>
              <a:defRPr/>
            </a:pPr>
            <a:r>
              <a:rPr lang="en-US" altLang="en-US" sz="2400" dirty="0" smtClean="0"/>
              <a:t>Cedars Sinai software</a:t>
            </a:r>
          </a:p>
          <a:p>
            <a:pPr marL="457200" lvl="1" indent="0" eaLnBrk="1" hangingPunct="1">
              <a:lnSpc>
                <a:spcPct val="80000"/>
              </a:lnSpc>
              <a:buFontTx/>
              <a:buNone/>
              <a:defRPr/>
            </a:pPr>
            <a:r>
              <a:rPr lang="en-US" altLang="en-US" sz="2400" dirty="0" smtClean="0">
                <a:solidFill>
                  <a:schemeClr val="accent2"/>
                </a:solidFill>
              </a:rPr>
              <a:t>    </a:t>
            </a:r>
            <a:r>
              <a:rPr lang="en-US" altLang="en-US" sz="2400" dirty="0" smtClean="0">
                <a:solidFill>
                  <a:schemeClr val="accent2"/>
                </a:solidFill>
                <a:hlinkClick r:id="rId2"/>
              </a:rPr>
              <a:t>https://risccweb.csmc.edu/biostats/</a:t>
            </a:r>
            <a:endParaRPr lang="en-US" altLang="en-US" sz="2400" dirty="0" smtClean="0">
              <a:solidFill>
                <a:schemeClr val="accent2"/>
              </a:solidFill>
            </a:endParaRPr>
          </a:p>
          <a:p>
            <a:pPr lvl="1" eaLnBrk="1" hangingPunct="1">
              <a:lnSpc>
                <a:spcPct val="80000"/>
              </a:lnSpc>
              <a:defRPr/>
            </a:pPr>
            <a:r>
              <a:rPr lang="en-US" altLang="en-US" sz="2400" dirty="0" smtClean="0"/>
              <a:t>Cancer Research and Biostatistics (non-profit, related to SWOG) </a:t>
            </a:r>
            <a:r>
              <a:rPr lang="en-US" altLang="en-US" sz="2400" dirty="0" smtClean="0">
                <a:hlinkClick r:id="rId3"/>
              </a:rPr>
              <a:t>http://stattools.crab.org/</a:t>
            </a:r>
            <a:endParaRPr lang="en-US" altLang="en-US" sz="2400" dirty="0" smtClean="0">
              <a:solidFill>
                <a:schemeClr val="accent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Three common settings</a:t>
            </a:r>
          </a:p>
        </p:txBody>
      </p:sp>
      <p:sp>
        <p:nvSpPr>
          <p:cNvPr id="6147" name="Rectangle 3"/>
          <p:cNvSpPr>
            <a:spLocks noGrp="1" noChangeArrowheads="1"/>
          </p:cNvSpPr>
          <p:nvPr>
            <p:ph type="body" idx="1"/>
          </p:nvPr>
        </p:nvSpPr>
        <p:spPr/>
        <p:txBody>
          <a:bodyPr/>
          <a:lstStyle/>
          <a:p>
            <a:pPr eaLnBrk="1" hangingPunct="1"/>
            <a:r>
              <a:rPr lang="en-US" altLang="en-US" dirty="0" smtClean="0">
                <a:solidFill>
                  <a:srgbClr val="FF0000"/>
                </a:solidFill>
              </a:rPr>
              <a:t>Binary outcome</a:t>
            </a:r>
            <a:r>
              <a:rPr lang="en-US" altLang="en-US" dirty="0" smtClean="0"/>
              <a:t>:  e.g., response vs. no response, disease vs. no disease</a:t>
            </a:r>
          </a:p>
          <a:p>
            <a:pPr eaLnBrk="1" hangingPunct="1"/>
            <a:endParaRPr lang="en-US" altLang="en-US" dirty="0" smtClean="0"/>
          </a:p>
          <a:p>
            <a:pPr eaLnBrk="1" hangingPunct="1"/>
            <a:r>
              <a:rPr lang="en-US" altLang="en-US" dirty="0" smtClean="0"/>
              <a:t>Continuous outcome:  e.g., number of units of blood transfused, CD4 cell counts</a:t>
            </a:r>
          </a:p>
          <a:p>
            <a:pPr eaLnBrk="1" hangingPunct="1"/>
            <a:endParaRPr lang="en-US" altLang="en-US" dirty="0" smtClean="0"/>
          </a:p>
          <a:p>
            <a:pPr eaLnBrk="1" hangingPunct="1"/>
            <a:r>
              <a:rPr lang="en-US" altLang="en-US" dirty="0" smtClean="0">
                <a:solidFill>
                  <a:srgbClr val="FF0000"/>
                </a:solidFill>
              </a:rPr>
              <a:t>Time-to-event outcome</a:t>
            </a:r>
            <a:r>
              <a:rPr lang="en-US" altLang="en-US" dirty="0" smtClean="0"/>
              <a:t>: e.g., time to progression, time to death.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to least powerful</a:t>
            </a:r>
            <a:endParaRPr lang="en-US" dirty="0"/>
          </a:p>
        </p:txBody>
      </p:sp>
      <p:sp>
        <p:nvSpPr>
          <p:cNvPr id="3" name="Content Placeholder 2"/>
          <p:cNvSpPr>
            <a:spLocks noGrp="1"/>
          </p:cNvSpPr>
          <p:nvPr>
            <p:ph idx="1"/>
          </p:nvPr>
        </p:nvSpPr>
        <p:spPr/>
        <p:txBody>
          <a:bodyPr/>
          <a:lstStyle/>
          <a:p>
            <a:r>
              <a:rPr lang="en-US" sz="2400" dirty="0" smtClean="0"/>
              <a:t>Continuous</a:t>
            </a:r>
          </a:p>
          <a:p>
            <a:endParaRPr lang="en-US" sz="2400" dirty="0"/>
          </a:p>
          <a:p>
            <a:r>
              <a:rPr lang="en-US" sz="2400" dirty="0" smtClean="0"/>
              <a:t>Time-to-event</a:t>
            </a:r>
          </a:p>
          <a:p>
            <a:endParaRPr lang="en-US" sz="2400" dirty="0"/>
          </a:p>
          <a:p>
            <a:r>
              <a:rPr lang="en-US" sz="2400" dirty="0" smtClean="0"/>
              <a:t>Binary/categorical</a:t>
            </a:r>
          </a:p>
          <a:p>
            <a:endParaRPr lang="en-US" sz="2400" dirty="0"/>
          </a:p>
          <a:p>
            <a:r>
              <a:rPr lang="en-US" sz="2400" dirty="0" smtClean="0"/>
              <a:t>Example:  mouse study</a:t>
            </a:r>
          </a:p>
          <a:p>
            <a:pPr lvl="1"/>
            <a:r>
              <a:rPr lang="en-US" sz="2400" dirty="0" smtClean="0"/>
              <a:t>Metastases yes vs. no</a:t>
            </a:r>
          </a:p>
          <a:p>
            <a:pPr lvl="1"/>
            <a:r>
              <a:rPr lang="en-US" sz="2400" dirty="0" smtClean="0"/>
              <a:t>Volume or number of metastatic nodules</a:t>
            </a:r>
            <a:endParaRPr lang="en-US" sz="2400" dirty="0"/>
          </a:p>
        </p:txBody>
      </p:sp>
    </p:spTree>
    <p:extLst>
      <p:ext uri="{BB962C8B-B14F-4D97-AF65-F5344CB8AC3E}">
        <p14:creationId xmlns:p14="http://schemas.microsoft.com/office/powerpoint/2010/main" val="914630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Continuous outcomes</a:t>
            </a:r>
          </a:p>
        </p:txBody>
      </p:sp>
      <p:sp>
        <p:nvSpPr>
          <p:cNvPr id="7171" name="Rectangle 3"/>
          <p:cNvSpPr>
            <a:spLocks noGrp="1" noChangeArrowheads="1"/>
          </p:cNvSpPr>
          <p:nvPr>
            <p:ph type="body" idx="1"/>
          </p:nvPr>
        </p:nvSpPr>
        <p:spPr/>
        <p:txBody>
          <a:bodyPr/>
          <a:lstStyle/>
          <a:p>
            <a:pPr eaLnBrk="1" hangingPunct="1">
              <a:lnSpc>
                <a:spcPct val="90000"/>
              </a:lnSpc>
            </a:pPr>
            <a:r>
              <a:rPr lang="en-US" altLang="en-US" smtClean="0"/>
              <a:t>Easiest to discuss</a:t>
            </a:r>
          </a:p>
          <a:p>
            <a:pPr eaLnBrk="1" hangingPunct="1">
              <a:lnSpc>
                <a:spcPct val="90000"/>
              </a:lnSpc>
            </a:pPr>
            <a:endParaRPr lang="en-US" altLang="en-US" smtClean="0"/>
          </a:p>
          <a:p>
            <a:pPr eaLnBrk="1" hangingPunct="1">
              <a:lnSpc>
                <a:spcPct val="90000"/>
              </a:lnSpc>
            </a:pPr>
            <a:r>
              <a:rPr lang="en-US" altLang="en-US" smtClean="0"/>
              <a:t>Sample size depends on </a:t>
            </a:r>
          </a:p>
          <a:p>
            <a:pPr lvl="1" eaLnBrk="1" hangingPunct="1">
              <a:lnSpc>
                <a:spcPct val="90000"/>
              </a:lnSpc>
            </a:pPr>
            <a:r>
              <a:rPr lang="el-GR" altLang="en-US" smtClean="0">
                <a:cs typeface="Arial" charset="0"/>
              </a:rPr>
              <a:t>Δ</a:t>
            </a:r>
            <a:r>
              <a:rPr lang="en-US" altLang="en-US" smtClean="0">
                <a:cs typeface="Arial" charset="0"/>
              </a:rPr>
              <a:t>: difference under the null hypothesis</a:t>
            </a:r>
          </a:p>
          <a:p>
            <a:pPr lvl="1" eaLnBrk="1" hangingPunct="1">
              <a:lnSpc>
                <a:spcPct val="90000"/>
              </a:lnSpc>
            </a:pPr>
            <a:r>
              <a:rPr lang="el-GR" altLang="en-US" smtClean="0">
                <a:latin typeface="Times New Roman" pitchFamily="18" charset="0"/>
                <a:cs typeface="Times New Roman" pitchFamily="18" charset="0"/>
              </a:rPr>
              <a:t>α</a:t>
            </a:r>
            <a:r>
              <a:rPr lang="en-US" altLang="en-US" smtClean="0">
                <a:latin typeface="Times New Roman" pitchFamily="18" charset="0"/>
                <a:cs typeface="Times New Roman" pitchFamily="18" charset="0"/>
              </a:rPr>
              <a:t>:  type 1 error</a:t>
            </a:r>
          </a:p>
          <a:p>
            <a:pPr lvl="1" eaLnBrk="1" hangingPunct="1">
              <a:lnSpc>
                <a:spcPct val="90000"/>
              </a:lnSpc>
            </a:pPr>
            <a:r>
              <a:rPr lang="el-GR" altLang="en-US" smtClean="0">
                <a:latin typeface="Times New Roman" pitchFamily="18" charset="0"/>
                <a:cs typeface="Times New Roman" pitchFamily="18" charset="0"/>
              </a:rPr>
              <a:t>β</a:t>
            </a:r>
            <a:r>
              <a:rPr lang="en-US" altLang="en-US" smtClean="0">
                <a:latin typeface="Times New Roman" pitchFamily="18" charset="0"/>
                <a:cs typeface="Times New Roman" pitchFamily="18" charset="0"/>
              </a:rPr>
              <a:t>  type 2 error</a:t>
            </a:r>
          </a:p>
          <a:p>
            <a:pPr lvl="1" eaLnBrk="1" hangingPunct="1">
              <a:lnSpc>
                <a:spcPct val="90000"/>
              </a:lnSpc>
            </a:pPr>
            <a:r>
              <a:rPr lang="el-GR" altLang="en-US" smtClean="0">
                <a:latin typeface="Times New Roman" pitchFamily="18" charset="0"/>
                <a:cs typeface="Times New Roman" pitchFamily="18" charset="0"/>
              </a:rPr>
              <a:t>σ</a:t>
            </a:r>
            <a:r>
              <a:rPr lang="en-US" altLang="en-US" smtClean="0">
                <a:latin typeface="Times New Roman" pitchFamily="18" charset="0"/>
                <a:cs typeface="Times New Roman" pitchFamily="18" charset="0"/>
              </a:rPr>
              <a:t>: standard deviation</a:t>
            </a:r>
          </a:p>
          <a:p>
            <a:pPr lvl="1" eaLnBrk="1" hangingPunct="1">
              <a:lnSpc>
                <a:spcPct val="90000"/>
              </a:lnSpc>
            </a:pPr>
            <a:r>
              <a:rPr lang="en-US" altLang="en-US" smtClean="0">
                <a:latin typeface="Times New Roman" pitchFamily="18" charset="0"/>
                <a:cs typeface="Times New Roman" pitchFamily="18" charset="0"/>
              </a:rPr>
              <a:t>r:  ratio of number of subjects in the two groups (usually r = 1)</a:t>
            </a:r>
            <a:endParaRPr lang="en-US" alt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Continuous Outcomes</a:t>
            </a:r>
          </a:p>
        </p:txBody>
      </p:sp>
      <p:sp>
        <p:nvSpPr>
          <p:cNvPr id="8195" name="Rectangle 3"/>
          <p:cNvSpPr>
            <a:spLocks noGrp="1" noChangeArrowheads="1"/>
          </p:cNvSpPr>
          <p:nvPr>
            <p:ph type="body" idx="1"/>
          </p:nvPr>
        </p:nvSpPr>
        <p:spPr/>
        <p:txBody>
          <a:bodyPr/>
          <a:lstStyle/>
          <a:p>
            <a:pPr eaLnBrk="1" hangingPunct="1"/>
            <a:r>
              <a:rPr lang="en-US" altLang="en-US" smtClean="0"/>
              <a:t>We usually</a:t>
            </a:r>
          </a:p>
          <a:p>
            <a:pPr lvl="1" eaLnBrk="1" hangingPunct="1"/>
            <a:r>
              <a:rPr lang="en-US" altLang="en-US" smtClean="0"/>
              <a:t>find sample size </a:t>
            </a:r>
          </a:p>
          <a:p>
            <a:pPr lvl="1" eaLnBrk="1" hangingPunct="1">
              <a:buFontTx/>
              <a:buNone/>
            </a:pPr>
            <a:r>
              <a:rPr lang="en-US" altLang="en-US" smtClean="0"/>
              <a:t>OR</a:t>
            </a:r>
          </a:p>
          <a:p>
            <a:pPr lvl="1" eaLnBrk="1" hangingPunct="1"/>
            <a:r>
              <a:rPr lang="en-US" altLang="en-US" smtClean="0"/>
              <a:t>find power</a:t>
            </a:r>
          </a:p>
          <a:p>
            <a:pPr lvl="1" eaLnBrk="1" hangingPunct="1">
              <a:buFontTx/>
              <a:buNone/>
            </a:pPr>
            <a:r>
              <a:rPr lang="en-US" altLang="en-US" smtClean="0"/>
              <a:t>OR</a:t>
            </a:r>
          </a:p>
          <a:p>
            <a:pPr lvl="1" eaLnBrk="1" hangingPunct="1"/>
            <a:r>
              <a:rPr lang="en-US" altLang="en-US" smtClean="0"/>
              <a:t>find </a:t>
            </a:r>
            <a:r>
              <a:rPr lang="el-GR" altLang="en-US" smtClean="0">
                <a:cs typeface="Arial" charset="0"/>
              </a:rPr>
              <a:t>Δ</a:t>
            </a:r>
            <a:endParaRPr lang="en-US" altLang="en-US" smtClean="0">
              <a:cs typeface="Arial" charset="0"/>
            </a:endParaRPr>
          </a:p>
          <a:p>
            <a:pPr eaLnBrk="1" hangingPunct="1"/>
            <a:r>
              <a:rPr lang="en-US" altLang="en-US" smtClean="0">
                <a:cs typeface="Arial" charset="0"/>
              </a:rPr>
              <a:t>But for Phase III cancer trials, most typical to solve for 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3200" smtClean="0"/>
              <a:t>Example:  sample size in EACA study in spine surgery patients*</a:t>
            </a:r>
          </a:p>
        </p:txBody>
      </p:sp>
      <p:sp>
        <p:nvSpPr>
          <p:cNvPr id="9219" name="Rectangle 3"/>
          <p:cNvSpPr>
            <a:spLocks noGrp="1" noChangeArrowheads="1"/>
          </p:cNvSpPr>
          <p:nvPr>
            <p:ph type="body" idx="1"/>
          </p:nvPr>
        </p:nvSpPr>
        <p:spPr/>
        <p:txBody>
          <a:bodyPr/>
          <a:lstStyle/>
          <a:p>
            <a:pPr eaLnBrk="1" hangingPunct="1"/>
            <a:r>
              <a:rPr lang="en-US" altLang="en-US" sz="1800" smtClean="0"/>
              <a:t>The </a:t>
            </a:r>
            <a:r>
              <a:rPr lang="en-US" altLang="en-US" sz="1800" b="1" smtClean="0"/>
              <a:t>primary goal</a:t>
            </a:r>
            <a:r>
              <a:rPr lang="en-US" altLang="en-US" sz="1800" smtClean="0"/>
              <a:t> of this study is to determine whether epsilon aminocaproic acid (EACA) is an effective strategy to reduce the morbidity and costs associated with allogeneic blood transfusion in adult patients undergoing spine surgery.  (Berenholtz)</a:t>
            </a:r>
          </a:p>
          <a:p>
            <a:pPr eaLnBrk="1" hangingPunct="1"/>
            <a:endParaRPr lang="en-US" altLang="en-US" sz="1800" smtClean="0"/>
          </a:p>
          <a:p>
            <a:pPr eaLnBrk="1" hangingPunct="1"/>
            <a:r>
              <a:rPr lang="en-US" altLang="en-US" sz="1800" smtClean="0"/>
              <a:t>Comparative study with EACA arm and placebo arm.</a:t>
            </a:r>
          </a:p>
          <a:p>
            <a:pPr eaLnBrk="1" hangingPunct="1"/>
            <a:endParaRPr lang="en-US" altLang="en-US" sz="1800" smtClean="0"/>
          </a:p>
          <a:p>
            <a:pPr eaLnBrk="1" hangingPunct="1"/>
            <a:r>
              <a:rPr lang="en-US" altLang="en-US" sz="1800" smtClean="0"/>
              <a:t>Primary endpoint:  number of allogeneic blood units transfused per patient through day 8 post-operation.</a:t>
            </a:r>
          </a:p>
          <a:p>
            <a:pPr eaLnBrk="1" hangingPunct="1"/>
            <a:endParaRPr lang="en-US" altLang="en-US" sz="1800" smtClean="0"/>
          </a:p>
          <a:p>
            <a:pPr eaLnBrk="1" hangingPunct="1"/>
            <a:r>
              <a:rPr lang="en-US" altLang="en-US" sz="1800" smtClean="0"/>
              <a:t>Average number of units transfused without EACA is expected to be 7</a:t>
            </a:r>
          </a:p>
          <a:p>
            <a:pPr eaLnBrk="1" hangingPunct="1"/>
            <a:endParaRPr lang="en-US" altLang="en-US" sz="1800" smtClean="0"/>
          </a:p>
          <a:p>
            <a:pPr eaLnBrk="1" hangingPunct="1"/>
            <a:r>
              <a:rPr lang="en-US" altLang="en-US" sz="1800" smtClean="0"/>
              <a:t>Investigators would be interested in regularly using EACA if it could reduce the number of units transfused by 30% (to 5 units or less).</a:t>
            </a:r>
            <a:endParaRPr lang="en-US" altLang="en-US" sz="2800" smtClean="0"/>
          </a:p>
        </p:txBody>
      </p:sp>
      <p:sp>
        <p:nvSpPr>
          <p:cNvPr id="9220" name="TextBox 1"/>
          <p:cNvSpPr txBox="1">
            <a:spLocks noChangeArrowheads="1"/>
          </p:cNvSpPr>
          <p:nvPr/>
        </p:nvSpPr>
        <p:spPr bwMode="auto">
          <a:xfrm>
            <a:off x="762000" y="6324600"/>
            <a:ext cx="41608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t>* Berenholtz et al. Spine, 2009 Sept. 1.</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2665</TotalTime>
  <Words>2440</Words>
  <Application>Microsoft Office PowerPoint</Application>
  <PresentationFormat>On-screen Show (4:3)</PresentationFormat>
  <Paragraphs>519</Paragraphs>
  <Slides>47</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2" baseType="lpstr">
      <vt:lpstr>Arial</vt:lpstr>
      <vt:lpstr>Calibri</vt:lpstr>
      <vt:lpstr>Times New Roman</vt:lpstr>
      <vt:lpstr>Default Design</vt:lpstr>
      <vt:lpstr>CorelEquation! 2.0 Equation</vt:lpstr>
      <vt:lpstr>Choosing Endpoints  and  Sample size considerations </vt:lpstr>
      <vt:lpstr>Sample Size and Power</vt:lpstr>
      <vt:lpstr>Sample Size and Power</vt:lpstr>
      <vt:lpstr>Sample Size and Power</vt:lpstr>
      <vt:lpstr>Three common settings</vt:lpstr>
      <vt:lpstr>Most to least powerful</vt:lpstr>
      <vt:lpstr>Continuous outcomes</vt:lpstr>
      <vt:lpstr>Continuous Outcomes</vt:lpstr>
      <vt:lpstr>Example:  sample size in EACA study in spine surgery patients*</vt:lpstr>
      <vt:lpstr>Example:  sample size in EACA study in spine surgery patients</vt:lpstr>
      <vt:lpstr>Two-sample t-test approach </vt:lpstr>
      <vt:lpstr>Two-sample t-test approach</vt:lpstr>
      <vt:lpstr>Two-sample t-test approach</vt:lpstr>
      <vt:lpstr>Sample size = 30,Power = 26%  </vt:lpstr>
      <vt:lpstr>Sample size = 60,Power = 48%  </vt:lpstr>
      <vt:lpstr>Sample size = 120,Power = 78%  </vt:lpstr>
      <vt:lpstr>Sample size = 240, Power = 97%  </vt:lpstr>
      <vt:lpstr>Sample size = 400, Power &gt; 99%  </vt:lpstr>
      <vt:lpstr>Likelihood Approach</vt:lpstr>
      <vt:lpstr>Other outcomes</vt:lpstr>
      <vt:lpstr>Single Arm, response rate</vt:lpstr>
      <vt:lpstr>N = 10; power = 37%</vt:lpstr>
      <vt:lpstr>N = 25; power = 73%</vt:lpstr>
      <vt:lpstr>N = 50; power = 90%</vt:lpstr>
      <vt:lpstr>N = 80; power = 99%</vt:lpstr>
      <vt:lpstr>Time to event endpoints</vt:lpstr>
      <vt:lpstr>Example: </vt:lpstr>
      <vt:lpstr>Example: </vt:lpstr>
      <vt:lpstr>Choosing endpoints</vt:lpstr>
      <vt:lpstr>Choosing type I and II errors</vt:lpstr>
      <vt:lpstr>Other issues in comparative trials</vt:lpstr>
      <vt:lpstr>Equivalence and Non-inferiority trials</vt:lpstr>
      <vt:lpstr>Equivalence and Non-inferiority trials</vt:lpstr>
      <vt:lpstr>Equivalence and Non-inferiority trials</vt:lpstr>
      <vt:lpstr>Non-inferiority example</vt:lpstr>
      <vt:lpstr>Example</vt:lpstr>
      <vt:lpstr>Example</vt:lpstr>
      <vt:lpstr>Calculations</vt:lpstr>
      <vt:lpstr>Non-inferiority sample sizes</vt:lpstr>
      <vt:lpstr>Other considerations: cluster randomization</vt:lpstr>
      <vt:lpstr>Other Considerations:  Non-adherence</vt:lpstr>
      <vt:lpstr>Glossed over….</vt:lpstr>
      <vt:lpstr>Futility only stopping </vt:lpstr>
      <vt:lpstr>Practical Considerations</vt:lpstr>
      <vt:lpstr>Not always so easy</vt:lpstr>
      <vt:lpstr>PowerPoint Presentation</vt:lpstr>
      <vt:lpstr>Helpful Hint:  Use computer!</vt:lpstr>
    </vt:vector>
  </TitlesOfParts>
  <Company>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Statistician in                             Clinical Research Teams</dc:title>
  <dc:creator>foxbi</dc:creator>
  <cp:lastModifiedBy>Elizabeth Garrett-Mayer</cp:lastModifiedBy>
  <cp:revision>43</cp:revision>
  <dcterms:created xsi:type="dcterms:W3CDTF">2004-12-14T16:01:05Z</dcterms:created>
  <dcterms:modified xsi:type="dcterms:W3CDTF">2015-03-03T17:04:28Z</dcterms:modified>
</cp:coreProperties>
</file>