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8" r:id="rId9"/>
    <p:sldId id="267" r:id="rId10"/>
    <p:sldId id="269" r:id="rId11"/>
    <p:sldId id="270" r:id="rId12"/>
    <p:sldId id="293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9" r:id="rId24"/>
    <p:sldId id="284" r:id="rId25"/>
    <p:sldId id="285" r:id="rId26"/>
    <p:sldId id="286" r:id="rId27"/>
    <p:sldId id="287" r:id="rId28"/>
    <p:sldId id="290" r:id="rId29"/>
    <p:sldId id="281" r:id="rId30"/>
    <p:sldId id="288" r:id="rId31"/>
    <p:sldId id="291" r:id="rId32"/>
    <p:sldId id="292" r:id="rId33"/>
    <p:sldId id="294" r:id="rId34"/>
    <p:sldId id="295" r:id="rId35"/>
    <p:sldId id="299" r:id="rId36"/>
    <p:sldId id="296" r:id="rId37"/>
    <p:sldId id="297" r:id="rId38"/>
    <p:sldId id="298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Filling in the holes:</a:t>
            </a:r>
            <a:br>
              <a:rPr lang="en-US" dirty="0" smtClean="0"/>
            </a:br>
            <a:r>
              <a:rPr lang="en-US" dirty="0" smtClean="0"/>
              <a:t>Other oncology trial designs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Methods in Clinical Cancer Research</a:t>
            </a:r>
          </a:p>
          <a:p>
            <a:r>
              <a:rPr lang="en-US" dirty="0" smtClean="0"/>
              <a:t>February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7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design: Phase 0 trials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1750"/>
            <a:ext cx="8229600" cy="39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324600"/>
            <a:ext cx="341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Nature Reviews Cancer, Feb 2007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5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Adding in a pre-phase I level?  Phase 0 trials</a:t>
            </a:r>
            <a:endParaRPr lang="en-US" altLang="en-US" sz="3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4830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altLang="en-US" dirty="0" smtClean="0"/>
              <a:t>“Human micro-dosing”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First in man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smtClean="0"/>
              <a:t>Not</a:t>
            </a:r>
            <a:r>
              <a:rPr lang="en-US" altLang="en-US" dirty="0" smtClean="0"/>
              <a:t> dose finding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Proof-of-principle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Give small dose not expected to be therapeutic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 smtClean="0"/>
              <a:t>Test that target is modified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Small N (10-15?)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Short term: one dose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Requires pre and post patient sampling.  Usually PD assay.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Provides useful info for phase I (or if you should simply abandon agent).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65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924800" cy="1040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7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4919662" cy="645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2127"/>
            <a:ext cx="7658819" cy="588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6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Phase 0:  Example Parp-inhibitor	</a:t>
            </a:r>
            <a:endParaRPr lang="en-US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4830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/>
              <a:t>ABT-888 administered as a single oral dose of 10, 25, or 50 mg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Goals: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determine dose range and time course over which ABT-888 inhibits PARP activity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in tumor samples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in PBMCs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To evaluate ABT-888 pharmacokinetics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Blood samples and tumor biopsies obtained pre- and </a:t>
            </a:r>
            <a:r>
              <a:rPr lang="en-US" altLang="en-US" sz="2400" dirty="0" err="1" smtClean="0"/>
              <a:t>postdrug</a:t>
            </a:r>
            <a:r>
              <a:rPr lang="en-US" altLang="en-US" sz="2400" dirty="0" smtClean="0"/>
              <a:t> for evaluation of PARP activity and PK</a:t>
            </a:r>
            <a:r>
              <a:rPr lang="en-US" alt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If patients available, trials are quick. 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Exploratory Investigational New Drug (EIND)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2750" y="6096000"/>
            <a:ext cx="81486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err="1"/>
              <a:t>Kummar</a:t>
            </a:r>
            <a:r>
              <a:rPr lang="en-US" altLang="en-US" sz="1400" dirty="0"/>
              <a:t> S, </a:t>
            </a:r>
            <a:r>
              <a:rPr lang="en-US" altLang="en-US" sz="1400" dirty="0" err="1"/>
              <a:t>Kinders</a:t>
            </a:r>
            <a:r>
              <a:rPr lang="en-US" altLang="en-US" sz="1400" dirty="0"/>
              <a:t> R, Gutierrez ME, </a:t>
            </a:r>
            <a:r>
              <a:rPr lang="en-US" altLang="en-US" sz="1400" i="1" dirty="0"/>
              <a:t>et al.</a:t>
            </a:r>
            <a:r>
              <a:rPr lang="en-US" altLang="en-US" sz="1400" dirty="0"/>
              <a:t>. Phase 0 clinical trial of the poly (ADP-ribose) polymerase </a:t>
            </a:r>
          </a:p>
          <a:p>
            <a:r>
              <a:rPr lang="en-US" altLang="en-US" sz="1400" dirty="0"/>
              <a:t>inhibitor ABT-888 in patients with advanced malignancies. J </a:t>
            </a:r>
            <a:r>
              <a:rPr lang="en-US" altLang="en-US" sz="1400" dirty="0" err="1"/>
              <a:t>Clin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Oncol</a:t>
            </a:r>
            <a:r>
              <a:rPr lang="en-US" altLang="en-US" sz="1400" dirty="0"/>
              <a:t> 2009; 27.</a:t>
            </a:r>
          </a:p>
        </p:txBody>
      </p:sp>
    </p:spTree>
    <p:extLst>
      <p:ext uri="{BB962C8B-B14F-4D97-AF65-F5344CB8AC3E}">
        <p14:creationId xmlns:p14="http://schemas.microsoft.com/office/powerpoint/2010/main" val="158570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Study Schema</a:t>
            </a:r>
            <a:endParaRPr lang="en-US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82738"/>
            <a:ext cx="8229600" cy="42560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8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Phase 0:  Example Parp-inhibitor	</a:t>
            </a:r>
            <a:endParaRPr lang="en-US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4830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N = 13 patients with advanced malignancies</a:t>
            </a:r>
          </a:p>
          <a:p>
            <a:r>
              <a:rPr lang="en-US" altLang="en-US" smtClean="0"/>
              <a:t>N = 9 had paired tumor biopsies</a:t>
            </a:r>
          </a:p>
          <a:p>
            <a:endParaRPr lang="en-US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010275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634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i="1" smtClean="0"/>
              <a:t>Clin Cancer Res June 15, 2008 14</a:t>
            </a:r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smtClean="0"/>
              <a:t>Designing Phase 0 Cancer Clinical Trials 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Oncologic Phase 0 Trials Incorporating Clinical Pharmacodynamics: from Concept to Patient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A Phase 0 Trial of Riluzole in Patients with Resectable Stage III and IV Melanoma 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Preclinical Modeling of a Phase 0 Clinical Trial: Qualification of a Pharmacodynamic Assay of </a:t>
            </a:r>
            <a:r>
              <a:rPr lang="en-US" altLang="en-US" sz="2000" b="1" smtClean="0"/>
              <a:t>Poly (ADP-Ribose)</a:t>
            </a:r>
            <a:r>
              <a:rPr lang="en-US" altLang="en-US" sz="2000" smtClean="0"/>
              <a:t> Polymerase in Tumor Biopsies of Mouse Xenografts 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Phase 0 Trials: An Industry Perspective 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The Ethics of Phase 0 Oncology Trials 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Patient Perspectives on Phase 0 Clinical Trials 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The Development of Phase I Cancer Trial Methodologies: the Use of Pharmacokinetic and Pharmacodynamic End Points Sets the Scene for Phase 0 Cancer Clinical Trials 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Phase 0 Trials: Are They Ethically Challenged?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380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Umbrella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and BATTLE-2</a:t>
            </a:r>
          </a:p>
          <a:p>
            <a:endParaRPr lang="en-US" dirty="0"/>
          </a:p>
          <a:p>
            <a:r>
              <a:rPr lang="en-US" dirty="0" smtClean="0"/>
              <a:t>I-SPY</a:t>
            </a:r>
          </a:p>
          <a:p>
            <a:endParaRPr lang="en-US" dirty="0"/>
          </a:p>
          <a:p>
            <a:r>
              <a:rPr lang="en-US" dirty="0" smtClean="0"/>
              <a:t>I-SPY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8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Cancer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Dominated by medical oncology trials</a:t>
            </a:r>
          </a:p>
          <a:p>
            <a:endParaRPr lang="en-US" dirty="0"/>
          </a:p>
          <a:p>
            <a:r>
              <a:rPr lang="en-US" dirty="0" smtClean="0"/>
              <a:t>Dominated by frequentist designs</a:t>
            </a:r>
          </a:p>
          <a:p>
            <a:endParaRPr lang="en-US" dirty="0"/>
          </a:p>
          <a:p>
            <a:r>
              <a:rPr lang="en-US" dirty="0" smtClean="0"/>
              <a:t>Dominated by therapeutic trials with clinical outcomes focused on cancer burden or death</a:t>
            </a:r>
          </a:p>
          <a:p>
            <a:endParaRPr lang="en-US" dirty="0"/>
          </a:p>
          <a:p>
            <a:r>
              <a:rPr lang="en-US" dirty="0" smtClean="0"/>
              <a:t>Dominated by Phase I – Phase III trials</a:t>
            </a:r>
          </a:p>
          <a:p>
            <a:endParaRPr lang="en-US" dirty="0"/>
          </a:p>
          <a:p>
            <a:r>
              <a:rPr lang="en-US" dirty="0" smtClean="0"/>
              <a:t>There are quite few examples that lie outside of these areas (in one more ways) to consider. </a:t>
            </a:r>
          </a:p>
        </p:txBody>
      </p:sp>
    </p:spTree>
    <p:extLst>
      <p:ext uri="{BB962C8B-B14F-4D97-AF65-F5344CB8AC3E}">
        <p14:creationId xmlns:p14="http://schemas.microsoft.com/office/powerpoint/2010/main" val="2735510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80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BATTLE: Personalizing Therapy for Lung Cancer</a:t>
            </a:r>
            <a:endParaRPr lang="en-US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5254232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2286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iomarker-integrated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pproaches of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argeted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herapy of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ung</a:t>
            </a:r>
          </a:p>
          <a:p>
            <a:r>
              <a:rPr lang="en-US" dirty="0"/>
              <a:t>Cancer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19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MD Anderson</a:t>
            </a:r>
          </a:p>
          <a:p>
            <a:r>
              <a:rPr lang="fr-FR" dirty="0"/>
              <a:t>Zhao, et al. Clinical Trials 2008; 5:181-193</a:t>
            </a:r>
          </a:p>
          <a:p>
            <a:r>
              <a:rPr lang="en-US" dirty="0"/>
              <a:t>Kim, et al. Cancer Discovery 2011; 1:44-53</a:t>
            </a:r>
          </a:p>
          <a:p>
            <a:r>
              <a:rPr lang="en-US" dirty="0"/>
              <a:t>“Umbrella” trial</a:t>
            </a:r>
          </a:p>
          <a:p>
            <a:r>
              <a:rPr lang="en-US" dirty="0"/>
              <a:t>Patients of same cancer type (here NSCLC) assigned</a:t>
            </a:r>
          </a:p>
          <a:p>
            <a:r>
              <a:rPr lang="en-US" dirty="0"/>
              <a:t>different treatments based on molecular profile</a:t>
            </a:r>
          </a:p>
          <a:p>
            <a:r>
              <a:rPr lang="en-US" dirty="0"/>
              <a:t>Four parallel phase II studies</a:t>
            </a:r>
          </a:p>
          <a:p>
            <a:r>
              <a:rPr lang="en-US" dirty="0"/>
              <a:t>Equal randomization followed by adaptive randomization</a:t>
            </a:r>
          </a:p>
          <a:p>
            <a:r>
              <a:rPr lang="en-US" dirty="0"/>
              <a:t>Primary endpoint = Eight week disease control rate (DCR)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400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 courtesy of </a:t>
            </a:r>
            <a:r>
              <a:rPr lang="en-US" dirty="0" err="1" smtClean="0"/>
              <a:t>betsy</a:t>
            </a:r>
            <a:r>
              <a:rPr lang="en-US" dirty="0" smtClean="0"/>
              <a:t> hil</a:t>
            </a:r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682328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BATTLE Trial Adaptive 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Given the current data, estimate the posterior </a:t>
            </a:r>
            <a:r>
              <a:rPr lang="en-US" sz="2000" dirty="0" smtClean="0"/>
              <a:t>average 8-week </a:t>
            </a:r>
            <a:r>
              <a:rPr lang="en-US" sz="2000" dirty="0"/>
              <a:t>DCR of each treatment within a marker group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For a patient within a particular marker group, probability </a:t>
            </a:r>
            <a:r>
              <a:rPr lang="en-US" sz="2000" dirty="0" smtClean="0"/>
              <a:t>of randomization </a:t>
            </a:r>
            <a:r>
              <a:rPr lang="en-US" sz="2000" dirty="0"/>
              <a:t>to a given treatment is proportional to </a:t>
            </a:r>
            <a:r>
              <a:rPr lang="en-US" sz="2000" dirty="0" smtClean="0"/>
              <a:t>the posterior </a:t>
            </a:r>
            <a:r>
              <a:rPr lang="en-US" sz="2000" dirty="0"/>
              <a:t>average 8-week DCR in that marker group </a:t>
            </a:r>
            <a:r>
              <a:rPr lang="en-US" sz="2000" dirty="0" smtClean="0"/>
              <a:t>with that </a:t>
            </a:r>
            <a:r>
              <a:rPr lang="en-US" sz="2000" dirty="0"/>
              <a:t>treatment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Example: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/>
              <a:t>Next patient to be randomized has EGFR mutation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Current estimated 8-week DCRs for each of the </a:t>
            </a:r>
            <a:r>
              <a:rPr lang="en-US" sz="1800" dirty="0" smtClean="0"/>
              <a:t>four treatments for patients with EGFR mutations </a:t>
            </a:r>
            <a:r>
              <a:rPr lang="en-US" sz="1800" dirty="0"/>
              <a:t>are 0.6, 0.3, 0.2 and 0.1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Patient randomized to first treatment with </a:t>
            </a:r>
            <a:r>
              <a:rPr lang="en-US" sz="1800" dirty="0" smtClean="0"/>
              <a:t>probability 0.6</a:t>
            </a:r>
            <a:r>
              <a:rPr lang="en-US" sz="1800" dirty="0"/>
              <a:t>/(0.6 + 0.3 + 0.2 + 0.1) = 0.6/1.2 = 0.5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Patient is randomized to second, third and fourth </a:t>
            </a:r>
            <a:r>
              <a:rPr lang="en-US" sz="1800" dirty="0" smtClean="0"/>
              <a:t>treatment with </a:t>
            </a:r>
            <a:r>
              <a:rPr lang="en-US" sz="1800" dirty="0"/>
              <a:t>probability 0.25, 0.17, and 0.08, respectively.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Suspend treatment for a marker group </a:t>
            </a:r>
            <a:r>
              <a:rPr lang="en-US" sz="2000" dirty="0" smtClean="0"/>
              <a:t>if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Prob</a:t>
            </a:r>
            <a:r>
              <a:rPr lang="en-US" sz="2000" dirty="0" smtClean="0"/>
              <a:t>(8-week </a:t>
            </a:r>
            <a:r>
              <a:rPr lang="en-US" sz="2000" dirty="0"/>
              <a:t>DCR &gt; </a:t>
            </a:r>
            <a:r>
              <a:rPr lang="en-US" sz="2000" dirty="0" smtClean="0"/>
              <a:t>0.5|data</a:t>
            </a:r>
            <a:r>
              <a:rPr lang="en-US" sz="2000" dirty="0"/>
              <a:t>) &lt; </a:t>
            </a:r>
            <a:r>
              <a:rPr lang="en-US" sz="2000" dirty="0" smtClean="0"/>
              <a:t>0.1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Declare a treatment effective for a marker group </a:t>
            </a:r>
            <a:r>
              <a:rPr lang="en-US" sz="2000" dirty="0" smtClean="0"/>
              <a:t>if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Prob</a:t>
            </a:r>
            <a:r>
              <a:rPr lang="en-US" sz="2000" dirty="0" smtClean="0"/>
              <a:t>(8-week </a:t>
            </a:r>
            <a:r>
              <a:rPr lang="en-US" sz="2000" dirty="0"/>
              <a:t>DCR &gt; </a:t>
            </a:r>
            <a:r>
              <a:rPr lang="en-US" sz="2000" dirty="0" smtClean="0"/>
              <a:t>0.3|data</a:t>
            </a:r>
            <a:r>
              <a:rPr lang="en-US" sz="2000" dirty="0"/>
              <a:t>) &gt; </a:t>
            </a:r>
            <a:r>
              <a:rPr lang="en-US" sz="2000" dirty="0" smtClean="0"/>
              <a:t>0.8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126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374724" cy="518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73959"/>
            <a:ext cx="810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from Jack Lee: </a:t>
            </a:r>
          </a:p>
          <a:p>
            <a:r>
              <a:rPr lang="en-US" dirty="0" smtClean="0"/>
              <a:t>http</a:t>
            </a:r>
            <a:r>
              <a:rPr lang="en-US" dirty="0"/>
              <a:t>://www.winsymposium.org/wp-content/uploads/2013/09/L-3.02-J.-Jack-Lee.pdf</a:t>
            </a:r>
          </a:p>
        </p:txBody>
      </p:sp>
    </p:spTree>
    <p:extLst>
      <p:ext uri="{BB962C8B-B14F-4D97-AF65-F5344CB8AC3E}">
        <p14:creationId xmlns:p14="http://schemas.microsoft.com/office/powerpoint/2010/main" val="229783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9080246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6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5438"/>
            <a:ext cx="89916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96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5930"/>
            <a:ext cx="8763000" cy="310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82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7" y="1524000"/>
            <a:ext cx="3733800" cy="45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4267200" cy="4906963"/>
          </a:xfrm>
        </p:spPr>
        <p:txBody>
          <a:bodyPr>
            <a:noAutofit/>
          </a:bodyPr>
          <a:lstStyle/>
          <a:p>
            <a:r>
              <a:rPr lang="en-US" sz="1100" dirty="0" smtClean="0"/>
              <a:t>Probably </a:t>
            </a:r>
            <a:r>
              <a:rPr lang="en-US" sz="1100" dirty="0"/>
              <a:t>most important, our biomarker groups were </a:t>
            </a:r>
            <a:r>
              <a:rPr lang="en-US" sz="1100" dirty="0" smtClean="0"/>
              <a:t>less predictive </a:t>
            </a:r>
            <a:r>
              <a:rPr lang="en-US" sz="1100" dirty="0"/>
              <a:t>than were individual biomarkers, which </a:t>
            </a:r>
            <a:r>
              <a:rPr lang="en-US" sz="1100" dirty="0" smtClean="0"/>
              <a:t>diluted the </a:t>
            </a:r>
            <a:r>
              <a:rPr lang="en-US" sz="1100" dirty="0"/>
              <a:t>impact of strong predictors in determining </a:t>
            </a:r>
            <a:r>
              <a:rPr lang="en-US" sz="1100" dirty="0" smtClean="0"/>
              <a:t>treatment probabilities</a:t>
            </a:r>
            <a:r>
              <a:rPr lang="en-US" sz="1100" dirty="0"/>
              <a:t>. </a:t>
            </a:r>
            <a:endParaRPr lang="en-US" sz="1100" dirty="0" smtClean="0"/>
          </a:p>
          <a:p>
            <a:pPr lvl="1"/>
            <a:r>
              <a:rPr lang="en-US" sz="1100" dirty="0" smtClean="0"/>
              <a:t>For </a:t>
            </a:r>
            <a:r>
              <a:rPr lang="en-US" sz="1100" dirty="0"/>
              <a:t>example, </a:t>
            </a:r>
            <a:r>
              <a:rPr lang="en-US" sz="1100" i="1" dirty="0"/>
              <a:t>EGFR </a:t>
            </a:r>
            <a:r>
              <a:rPr lang="en-US" sz="1100" dirty="0"/>
              <a:t>mutations were far </a:t>
            </a:r>
            <a:r>
              <a:rPr lang="en-US" sz="1100" dirty="0" smtClean="0"/>
              <a:t>more predictive </a:t>
            </a:r>
            <a:r>
              <a:rPr lang="en-US" sz="1100" dirty="0"/>
              <a:t>than was the overall </a:t>
            </a:r>
            <a:r>
              <a:rPr lang="en-US" sz="1100" i="1" dirty="0"/>
              <a:t>EGFR </a:t>
            </a:r>
            <a:r>
              <a:rPr lang="en-US" sz="1100" dirty="0"/>
              <a:t>marker group. </a:t>
            </a:r>
            <a:endParaRPr lang="en-US" sz="1100" dirty="0" smtClean="0"/>
          </a:p>
          <a:p>
            <a:pPr lvl="1"/>
            <a:r>
              <a:rPr lang="en-US" sz="1100" dirty="0" smtClean="0"/>
              <a:t>The unfortunate </a:t>
            </a:r>
            <a:r>
              <a:rPr lang="en-US" sz="1100" dirty="0"/>
              <a:t>decision to group the EGFR markers also </a:t>
            </a:r>
            <a:r>
              <a:rPr lang="en-US" sz="1100" dirty="0" smtClean="0"/>
              <a:t>impacted the </a:t>
            </a:r>
            <a:r>
              <a:rPr lang="en-US" sz="1100" dirty="0"/>
              <a:t>other marker groups and their interactions </a:t>
            </a:r>
            <a:r>
              <a:rPr lang="en-US" sz="1100" dirty="0" smtClean="0"/>
              <a:t>with other </a:t>
            </a:r>
            <a:r>
              <a:rPr lang="en-US" sz="1100" dirty="0"/>
              <a:t>treatments, resulting in a suboptimal overall DCR </a:t>
            </a:r>
            <a:r>
              <a:rPr lang="en-US" sz="1100" dirty="0" smtClean="0"/>
              <a:t>as described</a:t>
            </a:r>
            <a:r>
              <a:rPr lang="en-US" sz="1100" dirty="0"/>
              <a:t>. </a:t>
            </a:r>
            <a:endParaRPr lang="en-US" sz="1100" dirty="0" smtClean="0"/>
          </a:p>
          <a:p>
            <a:r>
              <a:rPr lang="en-US" sz="1100" dirty="0" smtClean="0"/>
              <a:t>Second</a:t>
            </a:r>
            <a:r>
              <a:rPr lang="en-US" sz="1100" dirty="0"/>
              <a:t>, several of the </a:t>
            </a:r>
            <a:r>
              <a:rPr lang="en-US" sz="1100" dirty="0" err="1"/>
              <a:t>prespecified</a:t>
            </a:r>
            <a:r>
              <a:rPr lang="en-US" sz="1100" dirty="0"/>
              <a:t> markers (e.g</a:t>
            </a:r>
            <a:r>
              <a:rPr lang="en-US" sz="1100" dirty="0" smtClean="0"/>
              <a:t>., RXR</a:t>
            </a:r>
            <a:r>
              <a:rPr lang="en-US" sz="1100" dirty="0"/>
              <a:t>) had little, if any, predictive value in optimizing </a:t>
            </a:r>
            <a:r>
              <a:rPr lang="en-US" sz="1100" dirty="0" smtClean="0"/>
              <a:t>treatment selections</a:t>
            </a:r>
            <a:r>
              <a:rPr lang="en-US" sz="1100" dirty="0"/>
              <a:t>. This limitation will be addressed in </a:t>
            </a:r>
            <a:r>
              <a:rPr lang="en-US" sz="1100" dirty="0" smtClean="0"/>
              <a:t>future studies </a:t>
            </a:r>
            <a:r>
              <a:rPr lang="en-US" sz="1100" dirty="0"/>
              <a:t>by not grouping or </a:t>
            </a:r>
            <a:r>
              <a:rPr lang="en-US" sz="1100" dirty="0" err="1"/>
              <a:t>prespecifying</a:t>
            </a:r>
            <a:r>
              <a:rPr lang="en-US" sz="1100" dirty="0"/>
              <a:t> biomarkers prior </a:t>
            </a:r>
            <a:r>
              <a:rPr lang="en-US" sz="1100" dirty="0" smtClean="0"/>
              <a:t>to initiating </a:t>
            </a:r>
            <a:r>
              <a:rPr lang="en-US" sz="1100" dirty="0"/>
              <a:t>these biopsy-mandated trials. </a:t>
            </a:r>
            <a:endParaRPr lang="en-US" sz="1100" dirty="0" smtClean="0"/>
          </a:p>
          <a:p>
            <a:r>
              <a:rPr lang="en-US" sz="1100" dirty="0" smtClean="0"/>
              <a:t>In </a:t>
            </a:r>
            <a:r>
              <a:rPr lang="en-US" sz="1100" dirty="0"/>
              <a:t>addition, </a:t>
            </a:r>
            <a:r>
              <a:rPr lang="en-US" sz="1100" dirty="0" smtClean="0"/>
              <a:t>adaptive randomization</a:t>
            </a:r>
            <a:r>
              <a:rPr lang="en-US" sz="1100" dirty="0"/>
              <a:t>, which assigns more patients to the more </a:t>
            </a:r>
            <a:r>
              <a:rPr lang="en-US" sz="1100" dirty="0" smtClean="0"/>
              <a:t>effective treatments </a:t>
            </a:r>
            <a:r>
              <a:rPr lang="en-US" sz="1100" dirty="0"/>
              <a:t>within each biomarker group, only </a:t>
            </a:r>
            <a:r>
              <a:rPr lang="en-US" sz="1100" dirty="0" smtClean="0"/>
              <a:t>works well </a:t>
            </a:r>
            <a:r>
              <a:rPr lang="en-US" sz="1100" dirty="0"/>
              <a:t>with a </a:t>
            </a:r>
            <a:r>
              <a:rPr lang="en-US" sz="1100" dirty="0" smtClean="0"/>
              <a:t>larg</a:t>
            </a:r>
            <a:r>
              <a:rPr lang="en-US" sz="1100" dirty="0"/>
              <a:t>e</a:t>
            </a:r>
            <a:r>
              <a:rPr lang="en-US" sz="1100" dirty="0" smtClean="0"/>
              <a:t> </a:t>
            </a:r>
            <a:r>
              <a:rPr lang="en-US" sz="1100" dirty="0"/>
              <a:t>differential efficacy among the </a:t>
            </a:r>
            <a:r>
              <a:rPr lang="en-US" sz="1100" dirty="0" smtClean="0"/>
              <a:t>treatments (as </a:t>
            </a:r>
            <a:r>
              <a:rPr lang="en-US" sz="1100" dirty="0"/>
              <a:t>evident in the </a:t>
            </a:r>
            <a:r>
              <a:rPr lang="en-US" sz="1100" i="1" dirty="0"/>
              <a:t>KRAS/BRAF </a:t>
            </a:r>
            <a:r>
              <a:rPr lang="en-US" sz="1100" dirty="0"/>
              <a:t>group), but its role is </a:t>
            </a:r>
            <a:r>
              <a:rPr lang="en-US" sz="1100" dirty="0" smtClean="0"/>
              <a:t>limited without </a:t>
            </a:r>
            <a:r>
              <a:rPr lang="en-US" sz="1100" dirty="0"/>
              <a:t>such a difference (e.g., in the other marker groups).</a:t>
            </a:r>
          </a:p>
          <a:p>
            <a:r>
              <a:rPr lang="en-US" sz="1100" dirty="0"/>
              <a:t>Allowing prior use of </a:t>
            </a:r>
            <a:r>
              <a:rPr lang="en-US" sz="1100" dirty="0" err="1"/>
              <a:t>erlotinib</a:t>
            </a:r>
            <a:r>
              <a:rPr lang="en-US" sz="1100" dirty="0"/>
              <a:t> was another limitation </a:t>
            </a:r>
            <a:r>
              <a:rPr lang="en-US" sz="1100" dirty="0" smtClean="0"/>
              <a:t>and biased </a:t>
            </a:r>
            <a:r>
              <a:rPr lang="en-US" sz="1100" dirty="0"/>
              <a:t>treatment assignments; in fact, the percentage of </a:t>
            </a:r>
            <a:r>
              <a:rPr lang="en-US" sz="1100" dirty="0" smtClean="0"/>
              <a:t>patients previously </a:t>
            </a:r>
            <a:r>
              <a:rPr lang="en-US" sz="1100" dirty="0"/>
              <a:t>treated with </a:t>
            </a:r>
            <a:r>
              <a:rPr lang="en-US" sz="1100" dirty="0" err="1"/>
              <a:t>erlotinib</a:t>
            </a:r>
            <a:r>
              <a:rPr lang="en-US" sz="1100" dirty="0"/>
              <a:t> steadily </a:t>
            </a:r>
            <a:r>
              <a:rPr lang="en-US" sz="1100" dirty="0" smtClean="0"/>
              <a:t>increased during </a:t>
            </a:r>
            <a:r>
              <a:rPr lang="en-US" sz="1100" dirty="0"/>
              <a:t>trial enrollment. Overall, 45% of our patients </a:t>
            </a:r>
            <a:r>
              <a:rPr lang="en-US" sz="1100" dirty="0" smtClean="0"/>
              <a:t>were excluded </a:t>
            </a:r>
            <a:r>
              <a:rPr lang="en-US" sz="1100" dirty="0"/>
              <a:t>from the 2 </a:t>
            </a:r>
            <a:r>
              <a:rPr lang="en-US" sz="1100" dirty="0" err="1"/>
              <a:t>erlotinib</a:t>
            </a:r>
            <a:r>
              <a:rPr lang="en-US" sz="1100" dirty="0"/>
              <a:t>-containing arms because </a:t>
            </a:r>
            <a:r>
              <a:rPr lang="en-US" sz="1100" dirty="0" smtClean="0"/>
              <a:t>of prior </a:t>
            </a:r>
            <a:r>
              <a:rPr lang="en-US" sz="1100" dirty="0"/>
              <a:t>EGFR TKI treatment. As </a:t>
            </a:r>
            <a:r>
              <a:rPr lang="en-US" sz="1100" dirty="0" err="1"/>
              <a:t>erlotinib</a:t>
            </a:r>
            <a:r>
              <a:rPr lang="en-US" sz="1100" dirty="0"/>
              <a:t> is a standard of </a:t>
            </a:r>
            <a:r>
              <a:rPr lang="en-US" sz="1100" dirty="0" smtClean="0"/>
              <a:t>care therapy </a:t>
            </a:r>
            <a:r>
              <a:rPr lang="en-US" sz="1100" dirty="0"/>
              <a:t>in NSCLC second-line, maintenance, and </a:t>
            </a:r>
            <a:r>
              <a:rPr lang="en-US" sz="1100" dirty="0" smtClean="0"/>
              <a:t>front-line settings</a:t>
            </a:r>
            <a:r>
              <a:rPr lang="en-US" sz="1100" dirty="0"/>
              <a:t>, the number of patients receiving this targeted </a:t>
            </a:r>
            <a:r>
              <a:rPr lang="en-US" sz="1100" dirty="0" smtClean="0"/>
              <a:t>agent will </a:t>
            </a:r>
            <a:r>
              <a:rPr lang="en-US" sz="1100" dirty="0"/>
              <a:t>likely continue to increase.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99954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(via Jack Lee)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smtClean="0"/>
              <a:t>Biomarker-based </a:t>
            </a:r>
            <a:r>
              <a:rPr lang="en-US" dirty="0"/>
              <a:t>adaptive design is doable! It is well received by clinicians and patients. </a:t>
            </a:r>
          </a:p>
          <a:p>
            <a:r>
              <a:rPr lang="en-US" dirty="0"/>
              <a:t>Prospective tissues collection &amp; biomarkers analysis provide a wealth of information </a:t>
            </a:r>
          </a:p>
          <a:p>
            <a:r>
              <a:rPr lang="en-US" dirty="0"/>
              <a:t>Treatment effect &amp; predictive markers are efficiently assessed. </a:t>
            </a:r>
          </a:p>
          <a:p>
            <a:r>
              <a:rPr lang="en-US" dirty="0"/>
              <a:t>Pre-selecting and grouping markers are not good ideas. We don’t know what are the best predictive markers at get-go. </a:t>
            </a:r>
          </a:p>
          <a:p>
            <a:r>
              <a:rPr lang="en-US" dirty="0" smtClean="0"/>
              <a:t>Adaptive randomization should </a:t>
            </a:r>
            <a:r>
              <a:rPr lang="en-US" dirty="0"/>
              <a:t>kick in earlier &amp; be closely monitored. </a:t>
            </a:r>
          </a:p>
          <a:p>
            <a:endParaRPr lang="en-US" dirty="0"/>
          </a:p>
          <a:p>
            <a:r>
              <a:rPr lang="en-US" b="1" i="1" dirty="0"/>
              <a:t>Adaptive </a:t>
            </a:r>
            <a:r>
              <a:rPr lang="en-US" b="1" i="1" dirty="0" smtClean="0"/>
              <a:t>randomization works </a:t>
            </a:r>
            <a:r>
              <a:rPr lang="en-US" b="1" i="1" dirty="0"/>
              <a:t>well only when we have good drugs and good predictive markers.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95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BATTLE results: </a:t>
            </a:r>
            <a:br>
              <a:rPr lang="en-US" sz="3200" dirty="0" smtClean="0"/>
            </a:br>
            <a:r>
              <a:rPr lang="en-US" sz="3200" dirty="0" smtClean="0"/>
              <a:t>Reporting ‘individual’ phase II trials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Sorafenib</a:t>
            </a:r>
            <a:r>
              <a:rPr lang="en-US" dirty="0" smtClean="0"/>
              <a:t> (</a:t>
            </a:r>
            <a:r>
              <a:rPr lang="en-US" dirty="0" err="1" smtClean="0"/>
              <a:t>Blumenschein</a:t>
            </a:r>
            <a:r>
              <a:rPr lang="en-US" dirty="0" smtClean="0"/>
              <a:t> et al, CCR, 2013).</a:t>
            </a:r>
          </a:p>
          <a:p>
            <a:r>
              <a:rPr lang="en-US" dirty="0" smtClean="0"/>
              <a:t>“Comprehensive Biomarker Analysis and Final </a:t>
            </a:r>
            <a:r>
              <a:rPr lang="en-US" dirty="0" err="1" smtClean="0"/>
              <a:t>Efficay</a:t>
            </a:r>
            <a:r>
              <a:rPr lang="en-US" dirty="0" smtClean="0"/>
              <a:t> Results of </a:t>
            </a:r>
            <a:r>
              <a:rPr lang="en-US" dirty="0" err="1" smtClean="0"/>
              <a:t>Sorafenib</a:t>
            </a:r>
            <a:r>
              <a:rPr lang="en-US" dirty="0" smtClean="0"/>
              <a:t> in the BATTLE Trial</a:t>
            </a:r>
          </a:p>
          <a:p>
            <a:endParaRPr lang="en-US" dirty="0"/>
          </a:p>
          <a:p>
            <a:r>
              <a:rPr lang="en-US" dirty="0" err="1" smtClean="0"/>
              <a:t>Vandetanib</a:t>
            </a:r>
            <a:r>
              <a:rPr lang="en-US" dirty="0" smtClean="0"/>
              <a:t> (</a:t>
            </a:r>
            <a:r>
              <a:rPr lang="en-US" dirty="0" err="1" smtClean="0"/>
              <a:t>Tsao</a:t>
            </a:r>
            <a:r>
              <a:rPr lang="en-US" dirty="0" smtClean="0"/>
              <a:t> et al., J of Thoracic Oncology, 2013).</a:t>
            </a:r>
          </a:p>
          <a:p>
            <a:r>
              <a:rPr lang="en-US" dirty="0" smtClean="0"/>
              <a:t>“Clinical and Biomarker Outcomes of the Phase II </a:t>
            </a:r>
            <a:r>
              <a:rPr lang="en-US" dirty="0" err="1" smtClean="0"/>
              <a:t>Vandetanib</a:t>
            </a:r>
            <a:r>
              <a:rPr lang="en-US" dirty="0" smtClean="0"/>
              <a:t> Study from the BATTLE Trial”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2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 of Opportunity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post design with evaluation of biomarkers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Delayed surgery for newly diagnosed patients</a:t>
            </a:r>
          </a:p>
          <a:p>
            <a:pPr lvl="1"/>
            <a:r>
              <a:rPr lang="en-US" dirty="0" smtClean="0"/>
              <a:t>First receives a novel treatment regimen</a:t>
            </a:r>
          </a:p>
          <a:p>
            <a:pPr lvl="1"/>
            <a:r>
              <a:rPr lang="en-US" dirty="0" smtClean="0"/>
              <a:t>Then has surgery and resected tissue is used for analysis of biomarkers.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47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agents in pretreated patients with advanced NSCLC.</a:t>
            </a:r>
          </a:p>
          <a:p>
            <a:r>
              <a:rPr lang="en-US" dirty="0" smtClean="0"/>
              <a:t>“Extremely limited” set of markers in first stage (KRAS mutation)</a:t>
            </a:r>
          </a:p>
          <a:p>
            <a:r>
              <a:rPr lang="en-US" dirty="0" smtClean="0"/>
              <a:t>Use first 200 patients to conduct prospective biomarker/signature testing.</a:t>
            </a:r>
          </a:p>
          <a:p>
            <a:r>
              <a:rPr lang="en-US" dirty="0" smtClean="0"/>
              <a:t>Then the “best” markers will be used to guide patient treatment.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58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848600" cy="58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5973959"/>
            <a:ext cx="810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from Jack Lee: </a:t>
            </a:r>
          </a:p>
          <a:p>
            <a:r>
              <a:rPr lang="en-US" dirty="0" smtClean="0"/>
              <a:t>http</a:t>
            </a:r>
            <a:r>
              <a:rPr lang="en-US" dirty="0"/>
              <a:t>://www.winsymposium.org/wp-content/uploads/2013/09/L-3.02-J.-Jack-Lee.pdf</a:t>
            </a:r>
          </a:p>
        </p:txBody>
      </p:sp>
    </p:spTree>
    <p:extLst>
      <p:ext uri="{BB962C8B-B14F-4D97-AF65-F5344CB8AC3E}">
        <p14:creationId xmlns:p14="http://schemas.microsoft.com/office/powerpoint/2010/main" val="391846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24850" cy="62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83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I-SPY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Esserman</a:t>
            </a:r>
            <a:r>
              <a:rPr lang="en-US" dirty="0"/>
              <a:t> </a:t>
            </a:r>
            <a:r>
              <a:rPr lang="en-US" dirty="0" smtClean="0"/>
              <a:t>et al., JCO, 2012</a:t>
            </a:r>
          </a:p>
          <a:p>
            <a:r>
              <a:rPr lang="en-US" dirty="0"/>
              <a:t>The I-SPY 1 TRIAL (</a:t>
            </a:r>
            <a:r>
              <a:rPr lang="en-US" dirty="0">
                <a:solidFill>
                  <a:srgbClr val="FF0000"/>
                </a:solidFill>
              </a:rPr>
              <a:t>Investigation of </a:t>
            </a:r>
            <a:r>
              <a:rPr lang="en-US" dirty="0" smtClean="0">
                <a:solidFill>
                  <a:srgbClr val="FF0000"/>
                </a:solidFill>
              </a:rPr>
              <a:t>Serial Studies </a:t>
            </a:r>
            <a:r>
              <a:rPr lang="en-US" dirty="0">
                <a:solidFill>
                  <a:srgbClr val="FF0000"/>
                </a:solidFill>
              </a:rPr>
              <a:t>to Predict Your Therapeutic Response </a:t>
            </a:r>
            <a:r>
              <a:rPr lang="en-US" dirty="0" smtClean="0">
                <a:solidFill>
                  <a:srgbClr val="FF0000"/>
                </a:solidFill>
              </a:rPr>
              <a:t>With Imaging </a:t>
            </a:r>
            <a:r>
              <a:rPr lang="en-US" dirty="0">
                <a:solidFill>
                  <a:srgbClr val="FF0000"/>
                </a:solidFill>
              </a:rPr>
              <a:t>and Molecular Analysis</a:t>
            </a:r>
            <a:r>
              <a:rPr lang="en-US" dirty="0"/>
              <a:t>) is a </a:t>
            </a:r>
            <a:r>
              <a:rPr lang="en-US" dirty="0" smtClean="0"/>
              <a:t>multicenter </a:t>
            </a:r>
            <a:r>
              <a:rPr lang="en-US" dirty="0" err="1" smtClean="0"/>
              <a:t>neoadjuvant</a:t>
            </a:r>
            <a:r>
              <a:rPr lang="en-US" dirty="0" smtClean="0"/>
              <a:t> </a:t>
            </a:r>
            <a:r>
              <a:rPr lang="en-US" dirty="0"/>
              <a:t>breast cancer study designed to </a:t>
            </a:r>
            <a:r>
              <a:rPr lang="en-US" dirty="0" smtClean="0"/>
              <a:t>establish standards </a:t>
            </a:r>
            <a:r>
              <a:rPr lang="en-US" dirty="0"/>
              <a:t>for collecting molecular and </a:t>
            </a:r>
            <a:r>
              <a:rPr lang="en-US" dirty="0" smtClean="0"/>
              <a:t>imaging data </a:t>
            </a:r>
            <a:r>
              <a:rPr lang="en-US" dirty="0"/>
              <a:t>over the course of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Primary objectives were </a:t>
            </a:r>
            <a:r>
              <a:rPr lang="en-US" dirty="0"/>
              <a:t>to evaluate whether response to therapy—as measured by </a:t>
            </a:r>
            <a:r>
              <a:rPr lang="en-US" dirty="0" smtClean="0"/>
              <a:t>imaging (MRI </a:t>
            </a:r>
            <a:r>
              <a:rPr lang="en-US" dirty="0"/>
              <a:t>volume) response and </a:t>
            </a:r>
            <a:r>
              <a:rPr lang="en-US" dirty="0" smtClean="0"/>
              <a:t>pathologic complete </a:t>
            </a:r>
            <a:r>
              <a:rPr lang="en-US" dirty="0"/>
              <a:t>response (</a:t>
            </a:r>
            <a:r>
              <a:rPr lang="en-US" dirty="0" err="1"/>
              <a:t>pCR</a:t>
            </a:r>
            <a:r>
              <a:rPr lang="en-US" dirty="0"/>
              <a:t>)—would predict recurrence-free </a:t>
            </a:r>
            <a:r>
              <a:rPr lang="en-US" dirty="0" smtClean="0"/>
              <a:t>survival (RFS</a:t>
            </a:r>
            <a:r>
              <a:rPr lang="en-US" dirty="0"/>
              <a:t>), overall </a:t>
            </a:r>
            <a:r>
              <a:rPr lang="en-US" dirty="0" smtClean="0"/>
              <a:t>and within </a:t>
            </a:r>
            <a:r>
              <a:rPr lang="en-US" dirty="0"/>
              <a:t>biologic and imaging </a:t>
            </a:r>
            <a:r>
              <a:rPr lang="en-US" dirty="0" smtClean="0"/>
              <a:t>subsets.</a:t>
            </a:r>
          </a:p>
          <a:p>
            <a:r>
              <a:rPr lang="en-US" dirty="0"/>
              <a:t>C</a:t>
            </a:r>
            <a:r>
              <a:rPr lang="en-US" dirty="0" smtClean="0"/>
              <a:t>ollaboration </a:t>
            </a:r>
            <a:r>
              <a:rPr lang="en-US" dirty="0"/>
              <a:t>of the American College of </a:t>
            </a:r>
            <a:r>
              <a:rPr lang="en-US" dirty="0" smtClean="0"/>
              <a:t>Radiology Imaging </a:t>
            </a:r>
            <a:r>
              <a:rPr lang="en-US" dirty="0"/>
              <a:t>Network (ACRIN), Cancer and Leukemia Group B (CALGB), </a:t>
            </a:r>
            <a:r>
              <a:rPr lang="en-US" dirty="0" smtClean="0"/>
              <a:t>and the NCI’s Specialized </a:t>
            </a:r>
            <a:r>
              <a:rPr lang="en-US" dirty="0"/>
              <a:t>Programs of Research </a:t>
            </a:r>
            <a:r>
              <a:rPr lang="en-US" dirty="0" smtClean="0"/>
              <a:t>Excellence (SPORE).</a:t>
            </a:r>
          </a:p>
          <a:p>
            <a:r>
              <a:rPr lang="en-US" dirty="0" smtClean="0"/>
              <a:t>Study for patients with invasive breast cancer measuring at least 3 cm and no evidence of metastatic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57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772525" cy="471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799"/>
            <a:ext cx="8316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</a:t>
            </a:r>
            <a:r>
              <a:rPr lang="en-US" dirty="0" smtClean="0"/>
              <a:t>4 cycles </a:t>
            </a:r>
            <a:r>
              <a:rPr lang="en-US" dirty="0"/>
              <a:t>of </a:t>
            </a:r>
            <a:r>
              <a:rPr lang="en-US" dirty="0" err="1"/>
              <a:t>anthracycline</a:t>
            </a:r>
            <a:r>
              <a:rPr lang="en-US" dirty="0"/>
              <a:t>-based therapy, patients could </a:t>
            </a:r>
            <a:r>
              <a:rPr lang="en-US" dirty="0" smtClean="0"/>
              <a:t>either undergo </a:t>
            </a:r>
          </a:p>
          <a:p>
            <a:r>
              <a:rPr lang="en-US" dirty="0"/>
              <a:t> </a:t>
            </a:r>
            <a:r>
              <a:rPr lang="en-US" dirty="0" smtClean="0"/>
              <a:t>    surgical </a:t>
            </a:r>
            <a:r>
              <a:rPr lang="en-US" dirty="0"/>
              <a:t>excision or receive a </a:t>
            </a:r>
            <a:r>
              <a:rPr lang="en-US" dirty="0" err="1"/>
              <a:t>taxane</a:t>
            </a:r>
            <a:r>
              <a:rPr lang="en-US" dirty="0"/>
              <a:t> before surgery.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Treatment after surgery (chemo, </a:t>
            </a:r>
            <a:r>
              <a:rPr lang="en-US" dirty="0"/>
              <a:t>radiation</a:t>
            </a:r>
            <a:r>
              <a:rPr lang="en-US" dirty="0" smtClean="0"/>
              <a:t>, </a:t>
            </a:r>
            <a:r>
              <a:rPr lang="en-US" dirty="0"/>
              <a:t>hormone </a:t>
            </a:r>
            <a:r>
              <a:rPr lang="en-US" dirty="0" smtClean="0"/>
              <a:t>therapy) was </a:t>
            </a:r>
            <a:r>
              <a:rPr lang="en-US" dirty="0"/>
              <a:t>at </a:t>
            </a:r>
            <a:r>
              <a:rPr lang="en-US" dirty="0" smtClean="0"/>
              <a:t>physician’s </a:t>
            </a:r>
          </a:p>
          <a:p>
            <a:r>
              <a:rPr lang="en-US" dirty="0"/>
              <a:t> </a:t>
            </a:r>
            <a:r>
              <a:rPr lang="en-US" dirty="0" smtClean="0"/>
              <a:t>     discretion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Biopsies and imaging studies </a:t>
            </a:r>
            <a:r>
              <a:rPr lang="en-US" dirty="0" smtClean="0"/>
              <a:t>conducted </a:t>
            </a:r>
            <a:r>
              <a:rPr lang="en-US" dirty="0"/>
              <a:t>at </a:t>
            </a:r>
            <a:r>
              <a:rPr lang="en-US" dirty="0" smtClean="0"/>
              <a:t>4 time points during </a:t>
            </a:r>
            <a:r>
              <a:rPr lang="en-US" dirty="0" err="1"/>
              <a:t>neoadjuvant</a:t>
            </a:r>
            <a:r>
              <a:rPr lang="en-US" dirty="0"/>
              <a:t> </a:t>
            </a:r>
            <a:r>
              <a:rPr lang="en-US" dirty="0" smtClean="0"/>
              <a:t>chemo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90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primary end point for the trial was RFS according to the </a:t>
            </a:r>
            <a:r>
              <a:rPr lang="en-US" dirty="0" smtClean="0"/>
              <a:t>STEEP (Standardization </a:t>
            </a:r>
            <a:r>
              <a:rPr lang="en-US" dirty="0"/>
              <a:t>of Events </a:t>
            </a:r>
            <a:r>
              <a:rPr lang="en-US" dirty="0" smtClean="0"/>
              <a:t>and </a:t>
            </a:r>
            <a:r>
              <a:rPr lang="en-US" dirty="0" err="1" smtClean="0"/>
              <a:t>EndPoints</a:t>
            </a:r>
            <a:r>
              <a:rPr lang="en-US" dirty="0"/>
              <a:t>) </a:t>
            </a:r>
            <a:r>
              <a:rPr lang="en-US" dirty="0" smtClean="0"/>
              <a:t>criteria.</a:t>
            </a:r>
          </a:p>
          <a:p>
            <a:r>
              <a:rPr lang="en-US" dirty="0" smtClean="0"/>
              <a:t>RFS was </a:t>
            </a:r>
            <a:r>
              <a:rPr lang="en-US" dirty="0"/>
              <a:t>calculated </a:t>
            </a:r>
            <a:r>
              <a:rPr lang="en-US" dirty="0" smtClean="0"/>
              <a:t>from the </a:t>
            </a:r>
            <a:r>
              <a:rPr lang="en-US" dirty="0"/>
              <a:t>date of chemotherapy initiation.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estimated target sample size of </a:t>
            </a:r>
            <a:r>
              <a:rPr lang="en-US" dirty="0" smtClean="0"/>
              <a:t>244 patients </a:t>
            </a:r>
            <a:r>
              <a:rPr lang="en-US" dirty="0"/>
              <a:t>with 15% drop rate was needed to be able to detect (with 90% </a:t>
            </a:r>
            <a:r>
              <a:rPr lang="en-US" dirty="0" smtClean="0"/>
              <a:t>power and alpha = 0.05 ) </a:t>
            </a:r>
            <a:r>
              <a:rPr lang="en-US" dirty="0"/>
              <a:t>a </a:t>
            </a:r>
            <a:r>
              <a:rPr lang="en-US" dirty="0" smtClean="0"/>
              <a:t>hazard </a:t>
            </a:r>
            <a:r>
              <a:rPr lang="en-US" dirty="0"/>
              <a:t>ratio of 0.5 between two </a:t>
            </a:r>
            <a:r>
              <a:rPr lang="en-US" b="1" u="sng" dirty="0" smtClean="0"/>
              <a:t>biomarker-defined groups </a:t>
            </a:r>
            <a:r>
              <a:rPr lang="en-US" dirty="0"/>
              <a:t>(</a:t>
            </a:r>
            <a:r>
              <a:rPr lang="en-US" dirty="0" smtClean="0"/>
              <a:t>e.g., </a:t>
            </a:r>
            <a:r>
              <a:rPr lang="en-US" dirty="0"/>
              <a:t>MRI volume change in response to </a:t>
            </a:r>
            <a:r>
              <a:rPr lang="en-US" dirty="0" err="1"/>
              <a:t>neoadjuvant</a:t>
            </a:r>
            <a:r>
              <a:rPr lang="en-US" dirty="0"/>
              <a:t> chemotherapy </a:t>
            </a:r>
            <a:r>
              <a:rPr lang="en-US" dirty="0" smtClean="0"/>
              <a:t>or risk </a:t>
            </a:r>
            <a:r>
              <a:rPr lang="en-US" dirty="0"/>
              <a:t>groups defined by molecular signatures).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08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5562600" cy="601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844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78581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577013" cy="60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4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spy2.org/wp-content/uploads/WSJ.I-SPY2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4" y="1676400"/>
            <a:ext cx="9248954" cy="499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I-SPY2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8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708639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400800"/>
            <a:ext cx="704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from Matthew </a:t>
            </a:r>
            <a:r>
              <a:rPr lang="en-US" dirty="0"/>
              <a:t>Ellis: http://ctep.cancer.gov/highlights/docs/ellis.pdf</a:t>
            </a:r>
          </a:p>
        </p:txBody>
      </p:sp>
    </p:spTree>
    <p:extLst>
      <p:ext uri="{BB962C8B-B14F-4D97-AF65-F5344CB8AC3E}">
        <p14:creationId xmlns:p14="http://schemas.microsoft.com/office/powerpoint/2010/main" val="404208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conduct window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that potential chemoprevention agents have relevant biological effects against tumor cells</a:t>
            </a:r>
          </a:p>
          <a:p>
            <a:r>
              <a:rPr lang="en-US" dirty="0" smtClean="0"/>
              <a:t>Identify tumor resistance or sensitivity profiles to targeted agents</a:t>
            </a:r>
          </a:p>
          <a:p>
            <a:r>
              <a:rPr lang="en-US" b="1" dirty="0" smtClean="0"/>
              <a:t>Demonstrate biological agent has expected mechanism of action</a:t>
            </a:r>
          </a:p>
          <a:p>
            <a:r>
              <a:rPr lang="en-US" dirty="0" smtClean="0"/>
              <a:t>Establishing “biologically effective dose”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0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Practical constraints for </a:t>
            </a:r>
            <a:br>
              <a:rPr lang="en-US" sz="2800" dirty="0" smtClean="0"/>
            </a:br>
            <a:r>
              <a:rPr lang="en-US" sz="2800" dirty="0" smtClean="0"/>
              <a:t>“no therapeutic intent” window studies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Ethical and practical difficulties of conducting studies when there is no expected patient benefit</a:t>
            </a:r>
          </a:p>
          <a:p>
            <a:r>
              <a:rPr lang="en-US" dirty="0" smtClean="0"/>
              <a:t>Restricted to “non-toxic” agents with well-established toxicity profile</a:t>
            </a:r>
          </a:p>
          <a:p>
            <a:r>
              <a:rPr lang="en-US" dirty="0" smtClean="0"/>
              <a:t>Logistics of sample collection and consent</a:t>
            </a:r>
          </a:p>
          <a:p>
            <a:r>
              <a:rPr lang="en-US" dirty="0" smtClean="0"/>
              <a:t>Relies on robust surrogate endpoints for clinical events or relevant biological effects</a:t>
            </a:r>
          </a:p>
          <a:p>
            <a:r>
              <a:rPr lang="en-US" dirty="0" smtClean="0"/>
              <a:t>Surgical setting may present special difficulties with certain agents.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0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for patient harm in the early disease setting</a:t>
            </a:r>
          </a:p>
          <a:p>
            <a:r>
              <a:rPr lang="en-US" dirty="0" smtClean="0"/>
              <a:t>Discussion of research with patients who are experiencing a high level of distress due to a recent diagnosis</a:t>
            </a:r>
          </a:p>
          <a:p>
            <a:r>
              <a:rPr lang="en-US" dirty="0" smtClean="0"/>
              <a:t>May interfere with subsequent clinical trial accrual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Demonstrate biological agent has expected mechanism of action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3712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90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158130"/>
            <a:ext cx="4586377" cy="2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5257800" cy="32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92" y="138002"/>
            <a:ext cx="440506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5362470"/>
            <a:ext cx="3581400" cy="48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2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1574</Words>
  <Application>Microsoft Office PowerPoint</Application>
  <PresentationFormat>On-screen Show (4:3)</PresentationFormat>
  <Paragraphs>154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Filling in the holes: Other oncology trial designs</vt:lpstr>
      <vt:lpstr>Clinical Cancer Research</vt:lpstr>
      <vt:lpstr>Window of Opportunity Trials</vt:lpstr>
      <vt:lpstr>PowerPoint Presentation</vt:lpstr>
      <vt:lpstr>Why conduct window studies?</vt:lpstr>
      <vt:lpstr>Practical constraints for  “no therapeutic intent” window studies</vt:lpstr>
      <vt:lpstr>Ethical Issues</vt:lpstr>
      <vt:lpstr>Demonstrate biological agent has expected mechanism of action</vt:lpstr>
      <vt:lpstr>PowerPoint Presentation</vt:lpstr>
      <vt:lpstr>Related design: Phase 0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Umbrella Trials</vt:lpstr>
      <vt:lpstr>BATTLE: Personalizing Therapy for Lung Cancer</vt:lpstr>
      <vt:lpstr>BATTLE Design</vt:lpstr>
      <vt:lpstr>BATTLE Trial Adaptive Randomization</vt:lpstr>
      <vt:lpstr>PowerPoint Presentation</vt:lpstr>
      <vt:lpstr>PowerPoint Presentation</vt:lpstr>
      <vt:lpstr>PowerPoint Presentation</vt:lpstr>
      <vt:lpstr>PowerPoint Presentation</vt:lpstr>
      <vt:lpstr>Limitations</vt:lpstr>
      <vt:lpstr>Lessons learned (via Jack Lee)</vt:lpstr>
      <vt:lpstr>BATTLE results:  Reporting ‘individual’ phase II trials</vt:lpstr>
      <vt:lpstr>BATTLE-2</vt:lpstr>
      <vt:lpstr>PowerPoint Presentation</vt:lpstr>
      <vt:lpstr>PowerPoint Presentation</vt:lpstr>
      <vt:lpstr>I-SPY</vt:lpstr>
      <vt:lpstr>PowerPoint Presentation</vt:lpstr>
      <vt:lpstr>Outcomes</vt:lpstr>
      <vt:lpstr>PowerPoint Presentation</vt:lpstr>
      <vt:lpstr>PowerPoint Presentation</vt:lpstr>
      <vt:lpstr>PowerPoint Presentation</vt:lpstr>
      <vt:lpstr>I-SPY2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3 trials, part 2: Less common trials</dc:title>
  <dc:creator>Elizabeth Garrett-Mayer</dc:creator>
  <cp:lastModifiedBy>Elizabeth Garrett-Mayer</cp:lastModifiedBy>
  <cp:revision>23</cp:revision>
  <dcterms:created xsi:type="dcterms:W3CDTF">2006-08-16T00:00:00Z</dcterms:created>
  <dcterms:modified xsi:type="dcterms:W3CDTF">2015-02-19T13:11:40Z</dcterms:modified>
</cp:coreProperties>
</file>