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59" r:id="rId6"/>
    <p:sldId id="273" r:id="rId7"/>
    <p:sldId id="274" r:id="rId8"/>
    <p:sldId id="260" r:id="rId9"/>
    <p:sldId id="261" r:id="rId10"/>
    <p:sldId id="263" r:id="rId11"/>
    <p:sldId id="278" r:id="rId12"/>
    <p:sldId id="279" r:id="rId13"/>
    <p:sldId id="264" r:id="rId14"/>
    <p:sldId id="276" r:id="rId15"/>
    <p:sldId id="265" r:id="rId16"/>
    <p:sldId id="262" r:id="rId17"/>
    <p:sldId id="266" r:id="rId18"/>
    <p:sldId id="267" r:id="rId19"/>
    <p:sldId id="271" r:id="rId20"/>
    <p:sldId id="272" r:id="rId21"/>
    <p:sldId id="277" r:id="rId22"/>
    <p:sldId id="268" r:id="rId23"/>
    <p:sldId id="269" r:id="rId24"/>
    <p:sldId id="27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2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8638-E727-4BAC-ADA0-2F0227485AB6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F2DAA-48AC-4193-9473-1C045757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2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8638-E727-4BAC-ADA0-2F0227485AB6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F2DAA-48AC-4193-9473-1C045757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2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8638-E727-4BAC-ADA0-2F0227485AB6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F2DAA-48AC-4193-9473-1C045757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58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8638-E727-4BAC-ADA0-2F0227485AB6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F2DAA-48AC-4193-9473-1C045757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8638-E727-4BAC-ADA0-2F0227485AB6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F2DAA-48AC-4193-9473-1C045757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7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8638-E727-4BAC-ADA0-2F0227485AB6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F2DAA-48AC-4193-9473-1C045757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2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8638-E727-4BAC-ADA0-2F0227485AB6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F2DAA-48AC-4193-9473-1C045757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4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8638-E727-4BAC-ADA0-2F0227485AB6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F2DAA-48AC-4193-9473-1C045757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8638-E727-4BAC-ADA0-2F0227485AB6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F2DAA-48AC-4193-9473-1C045757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8638-E727-4BAC-ADA0-2F0227485AB6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F2DAA-48AC-4193-9473-1C045757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6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8638-E727-4BAC-ADA0-2F0227485AB6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F2DAA-48AC-4193-9473-1C045757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6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18638-E727-4BAC-ADA0-2F0227485AB6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F2DAA-48AC-4193-9473-1C045757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2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jco.ascopubs.org/content/32/13/1302.full" TargetMode="External"/><Relationship Id="rId2" Type="http://schemas.openxmlformats.org/officeDocument/2006/relationships/hyperlink" Target="http://jco.ascopubs.org/content/32/13/1302.abstrac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co.ascopubs.org/content/32/13/1302/suppl/DC2" TargetMode="External"/><Relationship Id="rId5" Type="http://schemas.openxmlformats.org/officeDocument/2006/relationships/hyperlink" Target="http://jco.ascopubs.org/content/32/13/1302/suppl/DC1" TargetMode="External"/><Relationship Id="rId4" Type="http://schemas.openxmlformats.org/officeDocument/2006/relationships/hyperlink" Target="http://jco.ascopubs.org/content/32/13/1302.full.pdf+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jco.ascopubs.org/content/31/32/4067.full?sid=ff265c81-8a31-4cb1-9e2a-fc87691ccff3" TargetMode="External"/><Relationship Id="rId2" Type="http://schemas.openxmlformats.org/officeDocument/2006/relationships/hyperlink" Target="http://jco.ascopubs.org/content/31/32/4067.abstract?sid=ff265c81-8a31-4cb1-9e2a-fc87691ccff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co.ascopubs.org/cgi/alerts/ctalert?alertType=citedby&amp;addAlert=cited_by&amp;cited_by_criteria_resid=jco;31/32/4067&amp;saveAlert=no&amp;return-type=article&amp;return_url=http://jco.ascopubs.org/search?fulltext%3Dhepatocellular%2Bphase%2BIII%26submit%3Dyes%26x%3D0%26y%3D0%26search-type%3DQuickSearch" TargetMode="External"/><Relationship Id="rId5" Type="http://schemas.openxmlformats.org/officeDocument/2006/relationships/hyperlink" Target="http://jco.ascopubs.org/content/31/32/4067/suppl/DC1" TargetMode="External"/><Relationship Id="rId4" Type="http://schemas.openxmlformats.org/officeDocument/2006/relationships/hyperlink" Target="http://jco.ascopubs.org/content/31/32/4067.full.pdf+html?sid=ff265c81-8a31-4cb1-9e2a-fc87691ccff3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jco.ascopubs.org/content/30/21/2670.full?sid=76eba9ec-ab1b-43ae-baca-eb219f7b947e" TargetMode="External"/><Relationship Id="rId2" Type="http://schemas.openxmlformats.org/officeDocument/2006/relationships/hyperlink" Target="http://jco.ascopubs.org/content/30/21/2670.abstract?sid=76eba9ec-ab1b-43ae-baca-eb219f7b947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jco.ascopubs.org/content/30/21/2670/suppl/DC1" TargetMode="External"/><Relationship Id="rId4" Type="http://schemas.openxmlformats.org/officeDocument/2006/relationships/hyperlink" Target="http://jco.ascopubs.org/content/30/21/2670.full.pdf+html?sid=76eba9ec-ab1b-43ae-baca-eb219f7b947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Phase III Trial Designs in Oncology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Methods in Clinical Cancer Research</a:t>
            </a:r>
          </a:p>
          <a:p>
            <a:r>
              <a:rPr lang="en-US" smtClean="0"/>
              <a:t>Feb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9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Inclusion/exclusion</a:t>
            </a:r>
          </a:p>
          <a:p>
            <a:pPr lvl="1"/>
            <a:r>
              <a:rPr lang="en-US" dirty="0" smtClean="0"/>
              <a:t>Previous therapies? newly diagnosed?</a:t>
            </a:r>
          </a:p>
          <a:p>
            <a:pPr lvl="1"/>
            <a:r>
              <a:rPr lang="en-US" dirty="0" smtClean="0"/>
              <a:t>Biomarker positive?</a:t>
            </a:r>
          </a:p>
          <a:p>
            <a:pPr lvl="1"/>
            <a:r>
              <a:rPr lang="en-US" dirty="0" smtClean="0"/>
              <a:t>How similar are the patients to those in the phase II studies?</a:t>
            </a:r>
          </a:p>
          <a:p>
            <a:r>
              <a:rPr lang="en-US" dirty="0" smtClean="0"/>
              <a:t>Early stopping rules</a:t>
            </a:r>
          </a:p>
          <a:p>
            <a:pPr lvl="1"/>
            <a:r>
              <a:rPr lang="en-US" dirty="0" smtClean="0"/>
              <a:t>Safety</a:t>
            </a:r>
          </a:p>
          <a:p>
            <a:pPr lvl="1"/>
            <a:r>
              <a:rPr lang="en-US" dirty="0" smtClean="0"/>
              <a:t>Efficacy </a:t>
            </a:r>
          </a:p>
          <a:p>
            <a:pPr lvl="1"/>
            <a:r>
              <a:rPr lang="en-US" dirty="0" smtClean="0"/>
              <a:t>Futility	</a:t>
            </a:r>
          </a:p>
          <a:p>
            <a:r>
              <a:rPr lang="en-US" dirty="0" smtClean="0"/>
              <a:t>Cross-over:  if a patient progresses, should s/he be allowed to cross-over?  </a:t>
            </a:r>
          </a:p>
        </p:txBody>
      </p:sp>
    </p:spTree>
    <p:extLst>
      <p:ext uri="{BB962C8B-B14F-4D97-AF65-F5344CB8AC3E}">
        <p14:creationId xmlns:p14="http://schemas.microsoft.com/office/powerpoint/2010/main" val="3862302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boundaries for early stopping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3384429" cy="3416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http://support.sas.com/documentation/cdl/en/statug/63962/HTML/default/images/seqdbeta1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0"/>
            <a:ext cx="44704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146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Stopping boundaries can be tricky…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you find early efficacy in favor of the new agent before accrual completes, what should you do?</a:t>
            </a:r>
          </a:p>
          <a:p>
            <a:endParaRPr lang="en-US" dirty="0"/>
          </a:p>
          <a:p>
            <a:r>
              <a:rPr lang="en-US" dirty="0" smtClean="0"/>
              <a:t>If you find early futility (i.e. new treatment doesn’t work better than the standard of care), what should you do?</a:t>
            </a:r>
          </a:p>
          <a:p>
            <a:endParaRPr lang="en-US" dirty="0"/>
          </a:p>
          <a:p>
            <a:r>
              <a:rPr lang="en-US" dirty="0" smtClean="0"/>
              <a:t>If you stop the study, what about patients currently on trial that have stable disease?</a:t>
            </a:r>
          </a:p>
        </p:txBody>
      </p:sp>
    </p:spTree>
    <p:extLst>
      <p:ext uri="{BB962C8B-B14F-4D97-AF65-F5344CB8AC3E}">
        <p14:creationId xmlns:p14="http://schemas.microsoft.com/office/powerpoint/2010/main" val="2145197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modern Phase III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Adaptive trials</a:t>
            </a:r>
          </a:p>
          <a:p>
            <a:r>
              <a:rPr lang="en-US" dirty="0" smtClean="0"/>
              <a:t>Big buzzword</a:t>
            </a:r>
          </a:p>
          <a:p>
            <a:r>
              <a:rPr lang="en-US" dirty="0" smtClean="0"/>
              <a:t>The data is analyzed relatively frequently and the conduct of the trial is modified based on the results that are seen.</a:t>
            </a:r>
          </a:p>
          <a:p>
            <a:r>
              <a:rPr lang="en-US" dirty="0" smtClean="0"/>
              <a:t>Often “Bayesian”. </a:t>
            </a:r>
          </a:p>
          <a:p>
            <a:pPr lvl="1"/>
            <a:r>
              <a:rPr lang="en-US" dirty="0" smtClean="0"/>
              <a:t>Bayesian do not evaluate the data in the same way as </a:t>
            </a:r>
            <a:r>
              <a:rPr lang="en-US" dirty="0" err="1" smtClean="0"/>
              <a:t>frequentists</a:t>
            </a:r>
            <a:endParaRPr lang="en-US" dirty="0" smtClean="0"/>
          </a:p>
          <a:p>
            <a:pPr lvl="1"/>
            <a:r>
              <a:rPr lang="en-US" dirty="0" smtClean="0"/>
              <a:t>“alpha error” is different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354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Biomarker-driven trials</a:t>
            </a:r>
            <a:endParaRPr lang="en-US" dirty="0"/>
          </a:p>
        </p:txBody>
      </p:sp>
      <p:pic>
        <p:nvPicPr>
          <p:cNvPr id="5" name="Content Placeholder 4" descr="C:\Users\PROWELLT\Pictures\Biomarkers and trial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5867400" cy="532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239000" y="5029200"/>
            <a:ext cx="16764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eaLnBrk="1" hangingPunct="1"/>
            <a:r>
              <a:rPr lang="en-US" altLang="en-US" sz="1100"/>
              <a:t>Tezak Z et al. Personalized Medicine. 2010;7(5):</a:t>
            </a:r>
          </a:p>
          <a:p>
            <a:pPr eaLnBrk="1" hangingPunct="1"/>
            <a:r>
              <a:rPr lang="en-US" altLang="en-US" sz="1100"/>
              <a:t>517-530.</a:t>
            </a:r>
          </a:p>
        </p:txBody>
      </p:sp>
    </p:spTree>
    <p:extLst>
      <p:ext uri="{BB962C8B-B14F-4D97-AF65-F5344CB8AC3E}">
        <p14:creationId xmlns:p14="http://schemas.microsoft.com/office/powerpoint/2010/main" val="4158863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 Phase III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Need to consider</a:t>
            </a:r>
          </a:p>
          <a:p>
            <a:pPr lvl="1"/>
            <a:r>
              <a:rPr lang="en-US" dirty="0" smtClean="0"/>
              <a:t>What is the expected/meaningful benefit?</a:t>
            </a:r>
          </a:p>
          <a:p>
            <a:pPr lvl="1"/>
            <a:r>
              <a:rPr lang="en-US" dirty="0" smtClean="0"/>
              <a:t>What is a feasible sample size?</a:t>
            </a:r>
          </a:p>
          <a:p>
            <a:pPr lvl="1"/>
            <a:r>
              <a:rPr lang="en-US" dirty="0" smtClean="0"/>
              <a:t>How willing are you to make a mistake in your conclusion?</a:t>
            </a:r>
          </a:p>
          <a:p>
            <a:pPr lvl="1"/>
            <a:r>
              <a:rPr lang="en-US" dirty="0" smtClean="0"/>
              <a:t>What is the median survival (or 12 month, or 5 year survival) in your ‘reference’ group?</a:t>
            </a:r>
          </a:p>
          <a:p>
            <a:pPr lvl="1"/>
            <a:r>
              <a:rPr lang="en-US" dirty="0" smtClean="0"/>
              <a:t>Is there a relevant biomarker to consider?</a:t>
            </a:r>
          </a:p>
          <a:p>
            <a:r>
              <a:rPr lang="en-US" dirty="0" smtClean="0"/>
              <a:t>Sometimes a phase III study will require 5000 patients.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402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Ellis et al., JCO 2014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71531"/>
            <a:ext cx="8229600" cy="318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336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meaningful improvement?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17997"/>
            <a:ext cx="8229600" cy="309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537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Triple negative breast cancer trials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69608"/>
            <a:ext cx="8229600" cy="3787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5867400"/>
            <a:ext cx="3251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And don’t forget quality of life!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7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Blinding (or masking) and placebos?</a:t>
            </a:r>
          </a:p>
          <a:p>
            <a:r>
              <a:rPr lang="en-US" dirty="0" smtClean="0"/>
              <a:t>Cross-over?</a:t>
            </a:r>
          </a:p>
          <a:p>
            <a:r>
              <a:rPr lang="en-US" dirty="0" smtClean="0"/>
              <a:t>Drop-out?</a:t>
            </a:r>
          </a:p>
          <a:p>
            <a:r>
              <a:rPr lang="en-US" dirty="0" smtClean="0"/>
              <a:t>How to deal with patients leaving study due to:</a:t>
            </a:r>
          </a:p>
          <a:p>
            <a:pPr lvl="1"/>
            <a:r>
              <a:rPr lang="en-US" dirty="0" smtClean="0"/>
              <a:t>Non-disease and non-treatment reasons?</a:t>
            </a:r>
          </a:p>
          <a:p>
            <a:pPr lvl="1"/>
            <a:r>
              <a:rPr lang="en-US" dirty="0" smtClean="0"/>
              <a:t>Toxicity?</a:t>
            </a:r>
          </a:p>
          <a:p>
            <a:pPr lvl="1"/>
            <a:r>
              <a:rPr lang="en-US" dirty="0" smtClean="0"/>
              <a:t>Other clinical events?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912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III:  Comparative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Head to head comparison of two (or more) treatment regimens</a:t>
            </a:r>
          </a:p>
          <a:p>
            <a:pPr lvl="1"/>
            <a:r>
              <a:rPr lang="en-US" dirty="0" smtClean="0"/>
              <a:t>A vs. B</a:t>
            </a:r>
          </a:p>
          <a:p>
            <a:pPr lvl="1"/>
            <a:r>
              <a:rPr lang="en-US" dirty="0" smtClean="0"/>
              <a:t>A vs. A+B</a:t>
            </a:r>
          </a:p>
          <a:p>
            <a:pPr lvl="1"/>
            <a:r>
              <a:rPr lang="en-US" dirty="0" smtClean="0"/>
              <a:t>A vs. B vs. C</a:t>
            </a:r>
          </a:p>
          <a:p>
            <a:pPr lvl="1"/>
            <a:r>
              <a:rPr lang="en-US" dirty="0" smtClean="0"/>
              <a:t>Etc. </a:t>
            </a:r>
          </a:p>
          <a:p>
            <a:r>
              <a:rPr lang="en-US" dirty="0" smtClean="0"/>
              <a:t>“Definitive comparison:”  these are designed to demonstrate to the FDA that a new treatment should be approved (if it works)</a:t>
            </a:r>
          </a:p>
          <a:p>
            <a:r>
              <a:rPr lang="en-US" dirty="0" smtClean="0"/>
              <a:t>Expensive!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841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Non-inferiority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good enough to be ‘as good as’ the standard of care?</a:t>
            </a:r>
          </a:p>
          <a:p>
            <a:r>
              <a:rPr lang="en-US" dirty="0" smtClean="0"/>
              <a:t>What if toxicity profile is improved?</a:t>
            </a:r>
          </a:p>
          <a:p>
            <a:r>
              <a:rPr lang="en-US" dirty="0" smtClean="0"/>
              <a:t>Non-inferiority trials are good in theory: difficult in practice</a:t>
            </a:r>
          </a:p>
          <a:p>
            <a:pPr lvl="1"/>
            <a:r>
              <a:rPr lang="en-US" dirty="0" smtClean="0"/>
              <a:t>Larger sample sizes</a:t>
            </a:r>
          </a:p>
          <a:p>
            <a:pPr lvl="1"/>
            <a:r>
              <a:rPr lang="en-US" dirty="0" smtClean="0"/>
              <a:t>How do you define “as good as”?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603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monitoring 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Related to, but not the same as, including early stopping rules</a:t>
            </a:r>
          </a:p>
          <a:p>
            <a:r>
              <a:rPr lang="en-US" dirty="0" smtClean="0"/>
              <a:t>An </a:t>
            </a:r>
            <a:r>
              <a:rPr lang="en-US" i="1" dirty="0" smtClean="0"/>
              <a:t>independent</a:t>
            </a:r>
            <a:r>
              <a:rPr lang="en-US" dirty="0" smtClean="0"/>
              <a:t> group of individuals who review the safety, accrual, quality and efficacy data to ensure the study is being performed with integrity and the study continues to be ethical to perform.</a:t>
            </a:r>
          </a:p>
          <a:p>
            <a:r>
              <a:rPr lang="en-US" dirty="0" smtClean="0"/>
              <a:t>Includes clinicians, statistician(s) always</a:t>
            </a:r>
          </a:p>
          <a:p>
            <a:r>
              <a:rPr lang="en-US" dirty="0" smtClean="0"/>
              <a:t>Ad hoc members: ethicists, basic scientists or other PhD researchers.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769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some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n-US" b="1" dirty="0" err="1"/>
              <a:t>Bevacizumab</a:t>
            </a:r>
            <a:r>
              <a:rPr lang="en-US" b="1" dirty="0"/>
              <a:t> Combined With Chemotherapy for Platinum-Resistant Recurrent Ovarian Cancer: The AURELIA Open-Label Randomized Phase III Trial </a:t>
            </a:r>
          </a:p>
          <a:p>
            <a:pPr fontAlgn="base"/>
            <a:r>
              <a:rPr lang="en-US" dirty="0"/>
              <a:t>Eric </a:t>
            </a:r>
            <a:r>
              <a:rPr lang="en-US" dirty="0" err="1"/>
              <a:t>Pujade-Lauraine</a:t>
            </a:r>
            <a:r>
              <a:rPr lang="en-US" dirty="0"/>
              <a:t>, </a:t>
            </a:r>
            <a:r>
              <a:rPr lang="en-US" dirty="0" smtClean="0"/>
              <a:t>Felix </a:t>
            </a:r>
            <a:r>
              <a:rPr lang="en-US" dirty="0" err="1"/>
              <a:t>Hilpert</a:t>
            </a:r>
            <a:r>
              <a:rPr lang="en-US" dirty="0"/>
              <a:t>, </a:t>
            </a:r>
            <a:r>
              <a:rPr lang="en-US" dirty="0" err="1" smtClean="0"/>
              <a:t>Béatrice</a:t>
            </a:r>
            <a:r>
              <a:rPr lang="en-US" dirty="0" smtClean="0"/>
              <a:t> </a:t>
            </a:r>
            <a:r>
              <a:rPr lang="en-US" dirty="0"/>
              <a:t>Weber, </a:t>
            </a:r>
            <a:r>
              <a:rPr lang="en-US" dirty="0" smtClean="0"/>
              <a:t>Alexander </a:t>
            </a:r>
            <a:r>
              <a:rPr lang="en-US" dirty="0" err="1"/>
              <a:t>Reuss</a:t>
            </a:r>
            <a:r>
              <a:rPr lang="en-US" dirty="0"/>
              <a:t>, </a:t>
            </a:r>
            <a:r>
              <a:rPr lang="en-US" dirty="0" smtClean="0"/>
              <a:t>Andres </a:t>
            </a:r>
            <a:r>
              <a:rPr lang="en-US" dirty="0" err="1" smtClean="0"/>
              <a:t>Poveda,Gunnar</a:t>
            </a:r>
            <a:r>
              <a:rPr lang="en-US" dirty="0" smtClean="0"/>
              <a:t> </a:t>
            </a:r>
            <a:r>
              <a:rPr lang="en-US" dirty="0" err="1"/>
              <a:t>Kristensen</a:t>
            </a:r>
            <a:r>
              <a:rPr lang="en-US" dirty="0"/>
              <a:t>, </a:t>
            </a:r>
            <a:r>
              <a:rPr lang="en-US" dirty="0" smtClean="0"/>
              <a:t>Roberto </a:t>
            </a:r>
            <a:r>
              <a:rPr lang="en-US" dirty="0" err="1"/>
              <a:t>Sorio</a:t>
            </a:r>
            <a:r>
              <a:rPr lang="en-US" dirty="0"/>
              <a:t>, </a:t>
            </a:r>
            <a:r>
              <a:rPr lang="en-US" dirty="0" err="1" smtClean="0"/>
              <a:t>Ignace</a:t>
            </a:r>
            <a:r>
              <a:rPr lang="en-US" dirty="0" smtClean="0"/>
              <a:t> </a:t>
            </a:r>
            <a:r>
              <a:rPr lang="en-US" dirty="0" err="1"/>
              <a:t>Vergote</a:t>
            </a:r>
            <a:r>
              <a:rPr lang="en-US" dirty="0"/>
              <a:t>, </a:t>
            </a:r>
            <a:r>
              <a:rPr lang="en-US" dirty="0" err="1" smtClean="0"/>
              <a:t>Petronella</a:t>
            </a:r>
            <a:r>
              <a:rPr lang="en-US" dirty="0" smtClean="0"/>
              <a:t> </a:t>
            </a:r>
            <a:r>
              <a:rPr lang="en-US" dirty="0" err="1" smtClean="0"/>
              <a:t>Witteveen,Aristotelis</a:t>
            </a:r>
            <a:r>
              <a:rPr lang="en-US" dirty="0" smtClean="0"/>
              <a:t> </a:t>
            </a:r>
            <a:r>
              <a:rPr lang="en-US" dirty="0" err="1"/>
              <a:t>Bamias</a:t>
            </a:r>
            <a:r>
              <a:rPr lang="en-US" dirty="0"/>
              <a:t>, </a:t>
            </a:r>
            <a:r>
              <a:rPr lang="en-US" dirty="0" err="1" smtClean="0"/>
              <a:t>Deolinda</a:t>
            </a:r>
            <a:r>
              <a:rPr lang="en-US" dirty="0" smtClean="0"/>
              <a:t> </a:t>
            </a:r>
            <a:r>
              <a:rPr lang="en-US" dirty="0"/>
              <a:t>Pereira, </a:t>
            </a:r>
            <a:r>
              <a:rPr lang="en-US" dirty="0" smtClean="0"/>
              <a:t>Pauline </a:t>
            </a:r>
            <a:r>
              <a:rPr lang="en-US" dirty="0" err="1"/>
              <a:t>Wimberger</a:t>
            </a:r>
            <a:r>
              <a:rPr lang="en-US" dirty="0"/>
              <a:t>, </a:t>
            </a:r>
            <a:r>
              <a:rPr lang="en-US" dirty="0" smtClean="0"/>
              <a:t>Ana </a:t>
            </a:r>
            <a:r>
              <a:rPr lang="en-US" dirty="0" err="1" smtClean="0"/>
              <a:t>Oaknin,Mansoor</a:t>
            </a:r>
            <a:r>
              <a:rPr lang="en-US" dirty="0" smtClean="0"/>
              <a:t> </a:t>
            </a:r>
            <a:r>
              <a:rPr lang="en-US" dirty="0"/>
              <a:t>Raza </a:t>
            </a:r>
            <a:r>
              <a:rPr lang="en-US" dirty="0" err="1"/>
              <a:t>Mirza</a:t>
            </a:r>
            <a:r>
              <a:rPr lang="en-US" dirty="0"/>
              <a:t>, </a:t>
            </a:r>
            <a:r>
              <a:rPr lang="en-US" dirty="0" smtClean="0"/>
              <a:t>Philippe </a:t>
            </a:r>
            <a:r>
              <a:rPr lang="en-US" dirty="0" err="1"/>
              <a:t>Follana</a:t>
            </a:r>
            <a:r>
              <a:rPr lang="en-US" dirty="0"/>
              <a:t>, </a:t>
            </a:r>
            <a:r>
              <a:rPr lang="en-US" dirty="0" smtClean="0"/>
              <a:t>David </a:t>
            </a:r>
            <a:r>
              <a:rPr lang="en-US" dirty="0" err="1"/>
              <a:t>Bollag</a:t>
            </a:r>
            <a:r>
              <a:rPr lang="en-US" dirty="0"/>
              <a:t>, </a:t>
            </a:r>
            <a:r>
              <a:rPr lang="en-US" dirty="0" smtClean="0"/>
              <a:t>and</a:t>
            </a:r>
            <a:r>
              <a:rPr lang="en-US" dirty="0"/>
              <a:t> Isabelle </a:t>
            </a:r>
            <a:r>
              <a:rPr lang="en-US" dirty="0" smtClean="0"/>
              <a:t>Ray-</a:t>
            </a:r>
            <a:r>
              <a:rPr lang="en-US" dirty="0" err="1" smtClean="0"/>
              <a:t>Coquard</a:t>
            </a:r>
            <a:r>
              <a:rPr lang="en-US" dirty="0" smtClean="0"/>
              <a:t>. JCO</a:t>
            </a:r>
            <a:r>
              <a:rPr lang="en-US" dirty="0"/>
              <a:t> May 1, 2014:1302-1308; published online on March 17, 2014;10.1200/JCO.2013.51.4489.</a:t>
            </a:r>
          </a:p>
          <a:p>
            <a:pPr marL="0" indent="0" fontAlgn="base">
              <a:buNone/>
            </a:pPr>
            <a:r>
              <a:rPr lang="en-US" cap="all" dirty="0"/>
              <a:t>[</a:t>
            </a:r>
            <a:r>
              <a:rPr lang="en-US" dirty="0">
                <a:hlinkClick r:id="rId2"/>
              </a:rPr>
              <a:t>Abstract</a:t>
            </a:r>
            <a:r>
              <a:rPr lang="en-US" cap="all" dirty="0"/>
              <a:t>]</a:t>
            </a:r>
            <a:endParaRPr lang="en-US" dirty="0"/>
          </a:p>
          <a:p>
            <a:pPr marL="0" indent="0" fontAlgn="base">
              <a:buNone/>
            </a:pPr>
            <a:r>
              <a:rPr lang="en-US" dirty="0"/>
              <a:t> </a:t>
            </a:r>
            <a:r>
              <a:rPr lang="en-US" cap="all" dirty="0"/>
              <a:t>[</a:t>
            </a:r>
            <a:r>
              <a:rPr lang="en-US" dirty="0">
                <a:hlinkClick r:id="rId3"/>
              </a:rPr>
              <a:t>Full Text</a:t>
            </a:r>
            <a:r>
              <a:rPr lang="en-US" cap="all" dirty="0"/>
              <a:t>]</a:t>
            </a:r>
            <a:endParaRPr lang="en-US" dirty="0"/>
          </a:p>
          <a:p>
            <a:pPr marL="0" indent="0" fontAlgn="base">
              <a:buNone/>
            </a:pPr>
            <a:r>
              <a:rPr lang="en-US" dirty="0"/>
              <a:t> </a:t>
            </a:r>
            <a:r>
              <a:rPr lang="en-US" cap="all" dirty="0"/>
              <a:t>[</a:t>
            </a:r>
            <a:r>
              <a:rPr lang="en-US" dirty="0">
                <a:hlinkClick r:id="rId4"/>
              </a:rPr>
              <a:t>PDF</a:t>
            </a:r>
            <a:r>
              <a:rPr lang="en-US" cap="all" dirty="0"/>
              <a:t>]</a:t>
            </a:r>
            <a:endParaRPr lang="en-US" dirty="0"/>
          </a:p>
          <a:p>
            <a:pPr marL="0" indent="0" fontAlgn="base">
              <a:buNone/>
            </a:pPr>
            <a:r>
              <a:rPr lang="en-US" dirty="0"/>
              <a:t> </a:t>
            </a:r>
            <a:r>
              <a:rPr lang="en-US" cap="all" dirty="0"/>
              <a:t>[</a:t>
            </a:r>
            <a:r>
              <a:rPr lang="en-US" dirty="0">
                <a:hlinkClick r:id="rId5"/>
              </a:rPr>
              <a:t>Protocol</a:t>
            </a:r>
            <a:r>
              <a:rPr lang="en-US" cap="all" dirty="0"/>
              <a:t>]</a:t>
            </a:r>
            <a:endParaRPr lang="en-US" dirty="0"/>
          </a:p>
          <a:p>
            <a:pPr marL="0" indent="0" fontAlgn="base">
              <a:buNone/>
            </a:pPr>
            <a:r>
              <a:rPr lang="en-US" dirty="0"/>
              <a:t> </a:t>
            </a:r>
            <a:r>
              <a:rPr lang="en-US" cap="all" dirty="0"/>
              <a:t>[</a:t>
            </a:r>
            <a:r>
              <a:rPr lang="en-US" dirty="0">
                <a:hlinkClick r:id="rId6"/>
              </a:rPr>
              <a:t>JCO Podcast</a:t>
            </a:r>
            <a:r>
              <a:rPr lang="en-US" cap="all" dirty="0"/>
              <a:t>]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some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n-US" b="1" dirty="0" err="1"/>
              <a:t>Sunitinib</a:t>
            </a:r>
            <a:r>
              <a:rPr lang="en-US" b="1" dirty="0"/>
              <a:t> Versus </a:t>
            </a:r>
            <a:r>
              <a:rPr lang="en-US" b="1" dirty="0" err="1"/>
              <a:t>Sorafenib</a:t>
            </a:r>
            <a:r>
              <a:rPr lang="en-US" b="1" dirty="0"/>
              <a:t> in Advanced Hepatocellular Cancer: Results of a Randomized Phase III Trial </a:t>
            </a:r>
            <a:endParaRPr lang="en-US" b="1" dirty="0" smtClean="0"/>
          </a:p>
          <a:p>
            <a:pPr fontAlgn="base"/>
            <a:r>
              <a:rPr lang="en-US" dirty="0" smtClean="0"/>
              <a:t>Ann-</a:t>
            </a:r>
            <a:r>
              <a:rPr lang="en-US" dirty="0" err="1" smtClean="0"/>
              <a:t>Lii</a:t>
            </a:r>
            <a:r>
              <a:rPr lang="en-US" dirty="0" smtClean="0"/>
              <a:t> </a:t>
            </a:r>
            <a:r>
              <a:rPr lang="en-US" dirty="0"/>
              <a:t>Cheng, </a:t>
            </a:r>
            <a:r>
              <a:rPr lang="en-US" dirty="0" smtClean="0"/>
              <a:t>Yoon-Koo </a:t>
            </a:r>
            <a:r>
              <a:rPr lang="en-US" dirty="0"/>
              <a:t>Kang, </a:t>
            </a:r>
            <a:r>
              <a:rPr lang="en-US" dirty="0" smtClean="0"/>
              <a:t>Deng-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/>
              <a:t>Lin, </a:t>
            </a:r>
            <a:r>
              <a:rPr lang="en-US" dirty="0" err="1" smtClean="0"/>
              <a:t>Joong</a:t>
            </a:r>
            <a:r>
              <a:rPr lang="en-US" dirty="0" smtClean="0"/>
              <a:t>-Won </a:t>
            </a:r>
            <a:r>
              <a:rPr lang="en-US" dirty="0" err="1" smtClean="0"/>
              <a:t>Park,Masatoshi</a:t>
            </a:r>
            <a:r>
              <a:rPr lang="en-US" dirty="0" smtClean="0"/>
              <a:t> </a:t>
            </a:r>
            <a:r>
              <a:rPr lang="en-US" dirty="0" err="1"/>
              <a:t>Kudo</a:t>
            </a:r>
            <a:r>
              <a:rPr lang="en-US" dirty="0"/>
              <a:t>, </a:t>
            </a:r>
            <a:r>
              <a:rPr lang="en-US" dirty="0" err="1" smtClean="0"/>
              <a:t>Shukui</a:t>
            </a:r>
            <a:r>
              <a:rPr lang="en-US" dirty="0" smtClean="0"/>
              <a:t> </a:t>
            </a:r>
            <a:r>
              <a:rPr lang="en-US" dirty="0"/>
              <a:t>Qin, </a:t>
            </a:r>
            <a:r>
              <a:rPr lang="en-US" dirty="0" smtClean="0"/>
              <a:t>Hyun-</a:t>
            </a:r>
            <a:r>
              <a:rPr lang="en-US" dirty="0" err="1" smtClean="0"/>
              <a:t>Cheol</a:t>
            </a:r>
            <a:r>
              <a:rPr lang="en-US" dirty="0" smtClean="0"/>
              <a:t> </a:t>
            </a:r>
            <a:r>
              <a:rPr lang="en-US" dirty="0"/>
              <a:t>Chung, </a:t>
            </a:r>
            <a:r>
              <a:rPr lang="en-US" dirty="0" smtClean="0"/>
              <a:t> </a:t>
            </a:r>
            <a:r>
              <a:rPr lang="en-US" dirty="0" err="1" smtClean="0"/>
              <a:t>Xiangqun</a:t>
            </a:r>
            <a:r>
              <a:rPr lang="en-US" dirty="0" smtClean="0"/>
              <a:t> </a:t>
            </a:r>
            <a:r>
              <a:rPr lang="en-US" dirty="0"/>
              <a:t>Song, </a:t>
            </a:r>
            <a:r>
              <a:rPr lang="en-US" dirty="0" err="1" smtClean="0"/>
              <a:t>Jianming</a:t>
            </a:r>
            <a:r>
              <a:rPr lang="en-US" dirty="0" smtClean="0"/>
              <a:t> </a:t>
            </a:r>
            <a:r>
              <a:rPr lang="en-US" dirty="0" err="1" smtClean="0"/>
              <a:t>Xu,Guido</a:t>
            </a:r>
            <a:r>
              <a:rPr lang="en-US" dirty="0" smtClean="0"/>
              <a:t> </a:t>
            </a:r>
            <a:r>
              <a:rPr lang="en-US" dirty="0" err="1"/>
              <a:t>Poggi</a:t>
            </a:r>
            <a:r>
              <a:rPr lang="en-US" dirty="0"/>
              <a:t>, </a:t>
            </a:r>
            <a:r>
              <a:rPr lang="en-US" dirty="0" smtClean="0"/>
              <a:t>Masao </a:t>
            </a:r>
            <a:r>
              <a:rPr lang="en-US" dirty="0" err="1"/>
              <a:t>Omata</a:t>
            </a:r>
            <a:r>
              <a:rPr lang="en-US" dirty="0"/>
              <a:t>, </a:t>
            </a:r>
            <a:r>
              <a:rPr lang="en-US" dirty="0" smtClean="0"/>
              <a:t>Susan </a:t>
            </a:r>
            <a:r>
              <a:rPr lang="en-US" dirty="0"/>
              <a:t>Pitman </a:t>
            </a:r>
            <a:r>
              <a:rPr lang="en-US" dirty="0" err="1"/>
              <a:t>Lowenthal</a:t>
            </a:r>
            <a:r>
              <a:rPr lang="en-US" dirty="0"/>
              <a:t>, </a:t>
            </a:r>
            <a:r>
              <a:rPr lang="en-US" dirty="0" err="1" smtClean="0"/>
              <a:t>Silvana</a:t>
            </a:r>
            <a:r>
              <a:rPr lang="en-US" dirty="0" smtClean="0"/>
              <a:t> </a:t>
            </a:r>
            <a:r>
              <a:rPr lang="en-US" dirty="0" err="1" smtClean="0"/>
              <a:t>Lanzalone,Liqiang</a:t>
            </a:r>
            <a:r>
              <a:rPr lang="en-US" dirty="0" smtClean="0"/>
              <a:t> </a:t>
            </a:r>
            <a:r>
              <a:rPr lang="en-US" dirty="0"/>
              <a:t>Yang, </a:t>
            </a:r>
            <a:r>
              <a:rPr lang="en-US" dirty="0" smtClean="0"/>
              <a:t>Maria </a:t>
            </a:r>
            <a:r>
              <a:rPr lang="en-US" dirty="0"/>
              <a:t>Jose </a:t>
            </a:r>
            <a:r>
              <a:rPr lang="en-US" dirty="0" err="1"/>
              <a:t>Lechuga</a:t>
            </a:r>
            <a:r>
              <a:rPr lang="en-US" dirty="0"/>
              <a:t>, </a:t>
            </a:r>
            <a:r>
              <a:rPr lang="en-US" dirty="0" smtClean="0"/>
              <a:t>and</a:t>
            </a:r>
            <a:r>
              <a:rPr lang="en-US" dirty="0"/>
              <a:t> Eric Raymond</a:t>
            </a:r>
          </a:p>
          <a:p>
            <a:pPr fontAlgn="base"/>
            <a:r>
              <a:rPr lang="en-US" dirty="0"/>
              <a:t>JCO Nov 10, 2013:4067-4075; DOI:10.1200/JCO.2012.45.8372.</a:t>
            </a:r>
          </a:p>
          <a:p>
            <a:pPr fontAlgn="base"/>
            <a:r>
              <a:rPr lang="en-US" cap="all" dirty="0" smtClean="0"/>
              <a:t>[</a:t>
            </a:r>
            <a:r>
              <a:rPr lang="en-US" dirty="0">
                <a:hlinkClick r:id="rId2"/>
              </a:rPr>
              <a:t>Abstract</a:t>
            </a:r>
            <a:r>
              <a:rPr lang="en-US" cap="all" dirty="0"/>
              <a:t>]</a:t>
            </a:r>
            <a:endParaRPr lang="en-US" dirty="0"/>
          </a:p>
          <a:p>
            <a:pPr fontAlgn="base"/>
            <a:r>
              <a:rPr lang="en-US" dirty="0"/>
              <a:t> </a:t>
            </a:r>
            <a:r>
              <a:rPr lang="en-US" cap="all" dirty="0"/>
              <a:t>[</a:t>
            </a:r>
            <a:r>
              <a:rPr lang="en-US" dirty="0">
                <a:hlinkClick r:id="rId3"/>
              </a:rPr>
              <a:t>Full Text</a:t>
            </a:r>
            <a:r>
              <a:rPr lang="en-US" cap="all" dirty="0"/>
              <a:t>]</a:t>
            </a:r>
            <a:endParaRPr lang="en-US" dirty="0"/>
          </a:p>
          <a:p>
            <a:pPr fontAlgn="base"/>
            <a:r>
              <a:rPr lang="en-US" dirty="0"/>
              <a:t> </a:t>
            </a:r>
            <a:r>
              <a:rPr lang="en-US" cap="all" dirty="0"/>
              <a:t>[</a:t>
            </a:r>
            <a:r>
              <a:rPr lang="en-US" dirty="0">
                <a:hlinkClick r:id="rId4"/>
              </a:rPr>
              <a:t>PDF</a:t>
            </a:r>
            <a:r>
              <a:rPr lang="en-US" cap="all" dirty="0"/>
              <a:t>]</a:t>
            </a:r>
            <a:endParaRPr lang="en-US" dirty="0"/>
          </a:p>
          <a:p>
            <a:pPr fontAlgn="base"/>
            <a:r>
              <a:rPr lang="en-US" dirty="0"/>
              <a:t> </a:t>
            </a:r>
            <a:r>
              <a:rPr lang="en-US" cap="all" dirty="0"/>
              <a:t>[</a:t>
            </a:r>
            <a:r>
              <a:rPr lang="en-US" dirty="0">
                <a:hlinkClick r:id="rId5"/>
              </a:rPr>
              <a:t>Protocol</a:t>
            </a:r>
            <a:r>
              <a:rPr lang="en-US" cap="all" dirty="0"/>
              <a:t>]</a:t>
            </a:r>
            <a:endParaRPr lang="en-US" dirty="0"/>
          </a:p>
          <a:p>
            <a:pPr fontAlgn="base"/>
            <a:r>
              <a:rPr lang="en-US" dirty="0"/>
              <a:t> </a:t>
            </a:r>
            <a:r>
              <a:rPr lang="en-US" cap="all" dirty="0"/>
              <a:t>[</a:t>
            </a:r>
            <a:r>
              <a:rPr lang="en-US" dirty="0" err="1">
                <a:hlinkClick r:id="rId6"/>
              </a:rPr>
              <a:t>CiteTrack</a:t>
            </a:r>
            <a:r>
              <a:rPr lang="en-US" cap="all" dirty="0"/>
              <a:t>]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6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Multicenter, Randomized, Open-Label, Phase III Trial of </a:t>
            </a:r>
            <a:r>
              <a:rPr lang="en-US" dirty="0" err="1" smtClean="0"/>
              <a:t>Decitabine</a:t>
            </a:r>
            <a:r>
              <a:rPr lang="en-US" dirty="0" smtClean="0"/>
              <a:t> Versus Patient Choice, With Physician Advice, of Either Supportive Care or Low-Dose </a:t>
            </a:r>
            <a:r>
              <a:rPr lang="en-US" dirty="0" err="1" smtClean="0"/>
              <a:t>Cytarabine</a:t>
            </a:r>
            <a:r>
              <a:rPr lang="en-US" dirty="0" smtClean="0"/>
              <a:t> for the Treatment of Older Patients With Newly Diagnosed Acute Myeloid Leukemia </a:t>
            </a:r>
          </a:p>
          <a:p>
            <a:r>
              <a:rPr lang="en-US" dirty="0" err="1" smtClean="0"/>
              <a:t>Hagop</a:t>
            </a:r>
            <a:r>
              <a:rPr lang="en-US" dirty="0" smtClean="0"/>
              <a:t> M. </a:t>
            </a:r>
            <a:r>
              <a:rPr lang="en-US" dirty="0" err="1" smtClean="0"/>
              <a:t>Kantarjian</a:t>
            </a:r>
            <a:r>
              <a:rPr lang="en-US" dirty="0" smtClean="0"/>
              <a:t>, Xavier G. Thomas, Anna </a:t>
            </a:r>
            <a:r>
              <a:rPr lang="en-US" dirty="0" err="1" smtClean="0"/>
              <a:t>Dmoszynska</a:t>
            </a:r>
            <a:r>
              <a:rPr lang="en-US" dirty="0" smtClean="0"/>
              <a:t>, </a:t>
            </a:r>
            <a:r>
              <a:rPr lang="en-US" dirty="0" err="1" smtClean="0"/>
              <a:t>Agnieszka</a:t>
            </a:r>
            <a:r>
              <a:rPr lang="en-US" dirty="0" smtClean="0"/>
              <a:t> </a:t>
            </a:r>
            <a:r>
              <a:rPr lang="en-US" dirty="0" err="1" smtClean="0"/>
              <a:t>Wierzbowska</a:t>
            </a:r>
            <a:r>
              <a:rPr lang="en-US" dirty="0" smtClean="0"/>
              <a:t>, </a:t>
            </a:r>
            <a:r>
              <a:rPr lang="en-US" dirty="0" err="1" smtClean="0"/>
              <a:t>Grzegorz</a:t>
            </a:r>
            <a:r>
              <a:rPr lang="en-US" dirty="0" smtClean="0"/>
              <a:t> Mazur, Jiri Mayer, </a:t>
            </a:r>
            <a:r>
              <a:rPr lang="en-US" dirty="0" err="1" smtClean="0"/>
              <a:t>Jyh-Pyng</a:t>
            </a:r>
            <a:r>
              <a:rPr lang="en-US" dirty="0" smtClean="0"/>
              <a:t> </a:t>
            </a:r>
            <a:r>
              <a:rPr lang="en-US" dirty="0" err="1" smtClean="0"/>
              <a:t>Gau</a:t>
            </a:r>
            <a:r>
              <a:rPr lang="en-US" dirty="0" smtClean="0"/>
              <a:t>, Wen-</a:t>
            </a:r>
            <a:r>
              <a:rPr lang="en-US" dirty="0" err="1" smtClean="0"/>
              <a:t>Chien</a:t>
            </a:r>
            <a:r>
              <a:rPr lang="en-US" dirty="0" smtClean="0"/>
              <a:t> Chou, Rena Buckstein, Jaroslav </a:t>
            </a:r>
            <a:r>
              <a:rPr lang="en-US" dirty="0" err="1" smtClean="0"/>
              <a:t>Cermak</a:t>
            </a:r>
            <a:r>
              <a:rPr lang="en-US" dirty="0" smtClean="0"/>
              <a:t>, </a:t>
            </a:r>
            <a:r>
              <a:rPr lang="en-US" dirty="0" err="1" smtClean="0"/>
              <a:t>Ching</a:t>
            </a:r>
            <a:r>
              <a:rPr lang="en-US" dirty="0" smtClean="0"/>
              <a:t>-Yuan </a:t>
            </a:r>
            <a:r>
              <a:rPr lang="en-US" dirty="0" err="1" smtClean="0"/>
              <a:t>Kuo</a:t>
            </a:r>
            <a:r>
              <a:rPr lang="en-US" dirty="0" smtClean="0"/>
              <a:t>, Albert </a:t>
            </a:r>
            <a:r>
              <a:rPr lang="en-US" dirty="0" err="1" smtClean="0"/>
              <a:t>Oriol</a:t>
            </a:r>
            <a:r>
              <a:rPr lang="en-US" dirty="0" smtClean="0"/>
              <a:t>, </a:t>
            </a:r>
            <a:r>
              <a:rPr lang="en-US" dirty="0" err="1" smtClean="0"/>
              <a:t>Farhad</a:t>
            </a:r>
            <a:r>
              <a:rPr lang="en-US" dirty="0" smtClean="0"/>
              <a:t> </a:t>
            </a:r>
            <a:r>
              <a:rPr lang="en-US" dirty="0" err="1" smtClean="0"/>
              <a:t>Ravandi</a:t>
            </a:r>
            <a:r>
              <a:rPr lang="en-US" dirty="0" smtClean="0"/>
              <a:t>, Stefan </a:t>
            </a:r>
            <a:r>
              <a:rPr lang="en-US" dirty="0" err="1" smtClean="0"/>
              <a:t>Faderl</a:t>
            </a:r>
            <a:r>
              <a:rPr lang="en-US" dirty="0" smtClean="0"/>
              <a:t>, Jacques Delaunay, Daniel </a:t>
            </a:r>
            <a:r>
              <a:rPr lang="en-US" dirty="0" err="1" smtClean="0"/>
              <a:t>Lysák</a:t>
            </a:r>
            <a:r>
              <a:rPr lang="en-US" dirty="0" smtClean="0"/>
              <a:t>, Mark Minden, and Christopher Arthur</a:t>
            </a:r>
          </a:p>
          <a:p>
            <a:r>
              <a:rPr lang="en-US" dirty="0" smtClean="0"/>
              <a:t>JCO Jul 20, 2012:2670-2677; DOI:10.1200/JCO.2011.38.9429.</a:t>
            </a:r>
          </a:p>
          <a:p>
            <a:pPr fontAlgn="base"/>
            <a:r>
              <a:rPr lang="en-US" cap="all" dirty="0"/>
              <a:t>[</a:t>
            </a:r>
            <a:r>
              <a:rPr lang="en-US" dirty="0">
                <a:hlinkClick r:id="rId2"/>
              </a:rPr>
              <a:t>Abstract</a:t>
            </a:r>
            <a:r>
              <a:rPr lang="en-US" cap="all" dirty="0"/>
              <a:t>]</a:t>
            </a:r>
            <a:endParaRPr lang="en-US" dirty="0"/>
          </a:p>
          <a:p>
            <a:pPr fontAlgn="base"/>
            <a:r>
              <a:rPr lang="en-US" dirty="0"/>
              <a:t> </a:t>
            </a:r>
            <a:r>
              <a:rPr lang="en-US" cap="all" dirty="0"/>
              <a:t>[</a:t>
            </a:r>
            <a:r>
              <a:rPr lang="en-US" dirty="0">
                <a:hlinkClick r:id="rId3"/>
              </a:rPr>
              <a:t>Full Text</a:t>
            </a:r>
            <a:r>
              <a:rPr lang="en-US" cap="all" dirty="0"/>
              <a:t>]</a:t>
            </a:r>
            <a:endParaRPr lang="en-US" dirty="0"/>
          </a:p>
          <a:p>
            <a:pPr fontAlgn="base"/>
            <a:r>
              <a:rPr lang="en-US" dirty="0"/>
              <a:t> </a:t>
            </a:r>
            <a:r>
              <a:rPr lang="en-US" cap="all" dirty="0"/>
              <a:t>[</a:t>
            </a:r>
            <a:r>
              <a:rPr lang="en-US" dirty="0">
                <a:hlinkClick r:id="rId4"/>
              </a:rPr>
              <a:t>PDF</a:t>
            </a:r>
            <a:r>
              <a:rPr lang="en-US" cap="all" dirty="0"/>
              <a:t>]</a:t>
            </a:r>
            <a:endParaRPr lang="en-US" dirty="0"/>
          </a:p>
          <a:p>
            <a:pPr fontAlgn="base"/>
            <a:r>
              <a:rPr lang="en-US" dirty="0"/>
              <a:t> </a:t>
            </a:r>
            <a:r>
              <a:rPr lang="en-US" cap="all" dirty="0"/>
              <a:t>[</a:t>
            </a:r>
            <a:r>
              <a:rPr lang="en-US" dirty="0">
                <a:hlinkClick r:id="rId5"/>
              </a:rPr>
              <a:t>Protocol</a:t>
            </a:r>
            <a:r>
              <a:rPr lang="en-US" cap="all" dirty="0"/>
              <a:t>]</a:t>
            </a:r>
            <a:endParaRPr lang="en-US" dirty="0"/>
          </a:p>
          <a:p>
            <a:pPr marL="0" indent="0" fontAlgn="base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82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does these trials?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Pharma</a:t>
            </a:r>
            <a:endParaRPr lang="en-US" dirty="0" smtClean="0"/>
          </a:p>
          <a:p>
            <a:r>
              <a:rPr lang="en-US" dirty="0" smtClean="0"/>
              <a:t>Cooperative groups</a:t>
            </a:r>
          </a:p>
          <a:p>
            <a:endParaRPr lang="en-US" dirty="0"/>
          </a:p>
          <a:p>
            <a:r>
              <a:rPr lang="en-US" dirty="0" smtClean="0"/>
              <a:t>Multi-center</a:t>
            </a:r>
          </a:p>
          <a:p>
            <a:r>
              <a:rPr lang="en-US" dirty="0" smtClean="0"/>
              <a:t>Large coordination effort</a:t>
            </a:r>
          </a:p>
          <a:p>
            <a:r>
              <a:rPr lang="en-US" dirty="0" smtClean="0"/>
              <a:t>Huge infrastructure for communication, data monitoring, randomization, data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6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“Phase III randomized trial”</a:t>
            </a:r>
          </a:p>
          <a:p>
            <a:r>
              <a:rPr lang="en-US" dirty="0" smtClean="0"/>
              <a:t>Why randomize?</a:t>
            </a:r>
          </a:p>
          <a:p>
            <a:pPr lvl="1"/>
            <a:r>
              <a:rPr lang="en-US" dirty="0" smtClean="0"/>
              <a:t>Reduces bias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is confounding?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2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Randomization is a wonderful thing but…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doesn’t always work</a:t>
            </a:r>
          </a:p>
          <a:p>
            <a:r>
              <a:rPr lang="en-US" dirty="0" smtClean="0"/>
              <a:t>The larger the sample size, the more likely you are to have “balance” of confounders across arms.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61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Stratified Randomization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Ensures balance on key factors</a:t>
            </a:r>
          </a:p>
          <a:p>
            <a:r>
              <a:rPr lang="en-US" dirty="0" smtClean="0"/>
              <a:t>Example:  newly diagnosed vs. relapsed disease</a:t>
            </a:r>
          </a:p>
          <a:p>
            <a:pPr lvl="1"/>
            <a:r>
              <a:rPr lang="en-US" dirty="0" smtClean="0"/>
              <a:t>When patient enrolls, stratify by status</a:t>
            </a:r>
          </a:p>
          <a:p>
            <a:pPr lvl="1"/>
            <a:r>
              <a:rPr lang="en-US" dirty="0" smtClean="0"/>
              <a:t>Within each group, perform randomization</a:t>
            </a:r>
          </a:p>
          <a:p>
            <a:r>
              <a:rPr lang="en-US" dirty="0" smtClean="0"/>
              <a:t>Aside: Randomization isn’t really a flip of a coin</a:t>
            </a:r>
          </a:p>
          <a:p>
            <a:pPr lvl="1"/>
            <a:r>
              <a:rPr lang="en-US" dirty="0" smtClean="0"/>
              <a:t>Pre-defined randomization list</a:t>
            </a:r>
          </a:p>
          <a:p>
            <a:pPr lvl="1"/>
            <a:r>
              <a:rPr lang="en-US" dirty="0" smtClean="0"/>
              <a:t>Or, dynamic but ensures even numbers in treatment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3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Blocked Randomization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Creates sequential “blocks” of patients </a:t>
            </a:r>
          </a:p>
          <a:p>
            <a:r>
              <a:rPr lang="en-US" dirty="0" smtClean="0"/>
              <a:t>Example:  </a:t>
            </a:r>
          </a:p>
          <a:p>
            <a:pPr lvl="1"/>
            <a:r>
              <a:rPr lang="en-US" dirty="0" smtClean="0"/>
              <a:t>100 patient study, 1:1 randomization</a:t>
            </a:r>
          </a:p>
          <a:p>
            <a:pPr lvl="1"/>
            <a:r>
              <a:rPr lang="en-US" dirty="0" smtClean="0"/>
              <a:t>Blocks of size 10</a:t>
            </a:r>
          </a:p>
          <a:p>
            <a:pPr lvl="1"/>
            <a:r>
              <a:rPr lang="en-US" dirty="0" smtClean="0"/>
              <a:t>After every set of 10 patients, the study will be balanced by treatment</a:t>
            </a:r>
          </a:p>
          <a:p>
            <a:r>
              <a:rPr lang="en-US" dirty="0" smtClean="0"/>
              <a:t>AABBBAABAB  BABAAABBAB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469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Outcomes in Phase III Oncology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Usually overall survival </a:t>
            </a:r>
          </a:p>
          <a:p>
            <a:r>
              <a:rPr lang="en-US" dirty="0" smtClean="0"/>
              <a:t>Exceptions?</a:t>
            </a:r>
          </a:p>
          <a:p>
            <a:pPr lvl="1"/>
            <a:r>
              <a:rPr lang="en-US" dirty="0" smtClean="0"/>
              <a:t>Breast cancer (earlier stages) and other cancers where time to death is lon</a:t>
            </a:r>
            <a:r>
              <a:rPr lang="en-US" dirty="0"/>
              <a:t>g</a:t>
            </a:r>
            <a:endParaRPr lang="en-US" dirty="0" smtClean="0"/>
          </a:p>
          <a:p>
            <a:pPr lvl="1"/>
            <a:r>
              <a:rPr lang="en-US" dirty="0" smtClean="0"/>
              <a:t>Non-curative treatments</a:t>
            </a:r>
          </a:p>
          <a:p>
            <a:r>
              <a:rPr lang="en-US" dirty="0" smtClean="0"/>
              <a:t>Other outcomes of interest</a:t>
            </a:r>
          </a:p>
          <a:p>
            <a:pPr lvl="1"/>
            <a:r>
              <a:rPr lang="en-US" dirty="0" smtClean="0"/>
              <a:t>Quality of Life</a:t>
            </a:r>
          </a:p>
          <a:p>
            <a:pPr lvl="1"/>
            <a:r>
              <a:rPr lang="en-US" dirty="0" smtClean="0"/>
              <a:t>PFS</a:t>
            </a:r>
          </a:p>
          <a:p>
            <a:pPr lvl="1"/>
            <a:r>
              <a:rPr lang="en-US" dirty="0" smtClean="0"/>
              <a:t>Toxicity (related to </a:t>
            </a:r>
            <a:r>
              <a:rPr lang="en-US" dirty="0" err="1" smtClean="0"/>
              <a:t>QoL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70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Classic randomized phase III cancer treatment 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Classic randomized phase III</a:t>
            </a:r>
          </a:p>
          <a:p>
            <a:pPr lvl="1"/>
            <a:r>
              <a:rPr lang="en-US" dirty="0" smtClean="0"/>
              <a:t>Patients are enrolled (e.g. over 3 years)</a:t>
            </a:r>
          </a:p>
          <a:p>
            <a:pPr lvl="1"/>
            <a:r>
              <a:rPr lang="en-US" dirty="0" smtClean="0"/>
              <a:t>Followed until the trial ends (e.g. for an additional two years beyond last enrollment).</a:t>
            </a:r>
          </a:p>
          <a:p>
            <a:pPr lvl="1"/>
            <a:r>
              <a:rPr lang="en-US" dirty="0" smtClean="0"/>
              <a:t>At the end of study period, overall survival is evaluated in both treatment arms.</a:t>
            </a:r>
          </a:p>
          <a:p>
            <a:pPr lvl="1"/>
            <a:r>
              <a:rPr lang="en-US" dirty="0" smtClean="0"/>
              <a:t>The hazard ratio is estimated and the survival curves are shown.</a:t>
            </a:r>
          </a:p>
          <a:p>
            <a:pPr lvl="1"/>
            <a:r>
              <a:rPr lang="en-US" dirty="0" smtClean="0"/>
              <a:t>A p-value tests that the HR&lt;1. </a:t>
            </a:r>
          </a:p>
        </p:txBody>
      </p:sp>
    </p:spTree>
    <p:extLst>
      <p:ext uri="{BB962C8B-B14F-4D97-AF65-F5344CB8AC3E}">
        <p14:creationId xmlns:p14="http://schemas.microsoft.com/office/powerpoint/2010/main" val="3422830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911</Words>
  <Application>Microsoft Office PowerPoint</Application>
  <PresentationFormat>On-screen Show (4:3)</PresentationFormat>
  <Paragraphs>142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Phase III Trial Designs in Oncology</vt:lpstr>
      <vt:lpstr>Phase III:  Comparative Trials</vt:lpstr>
      <vt:lpstr>Who does these trials?</vt:lpstr>
      <vt:lpstr>Randomization</vt:lpstr>
      <vt:lpstr>Randomization is a wonderful thing but…</vt:lpstr>
      <vt:lpstr>Stratified Randomization</vt:lpstr>
      <vt:lpstr>Blocked Randomization</vt:lpstr>
      <vt:lpstr>Outcomes in Phase III Oncology Trials</vt:lpstr>
      <vt:lpstr>Classic randomized phase III cancer treatment trial</vt:lpstr>
      <vt:lpstr>Nuances</vt:lpstr>
      <vt:lpstr>Examples of boundaries for early stopping</vt:lpstr>
      <vt:lpstr>Stopping boundaries can be tricky…</vt:lpstr>
      <vt:lpstr>More modern Phase III research</vt:lpstr>
      <vt:lpstr>Biomarker-driven trials</vt:lpstr>
      <vt:lpstr>Designing a Phase III study</vt:lpstr>
      <vt:lpstr>Ellis et al., JCO 2014</vt:lpstr>
      <vt:lpstr>What is a meaningful improvement?</vt:lpstr>
      <vt:lpstr>Triple negative breast cancer trials</vt:lpstr>
      <vt:lpstr>Other issues to consider</vt:lpstr>
      <vt:lpstr>Non-inferiority</vt:lpstr>
      <vt:lpstr>Data monitoring committees</vt:lpstr>
      <vt:lpstr>Let’s look at some trials</vt:lpstr>
      <vt:lpstr>Let’s look at some trials</vt:lpstr>
      <vt:lpstr>One more…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III Trial Designs in Oncology</dc:title>
  <dc:creator>lizzyg</dc:creator>
  <cp:lastModifiedBy>Elizabeth Garrett-Mayer</cp:lastModifiedBy>
  <cp:revision>14</cp:revision>
  <dcterms:created xsi:type="dcterms:W3CDTF">2014-05-01T02:20:39Z</dcterms:created>
  <dcterms:modified xsi:type="dcterms:W3CDTF">2015-02-16T15:14:32Z</dcterms:modified>
</cp:coreProperties>
</file>