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2" r:id="rId20"/>
    <p:sldId id="275" r:id="rId21"/>
    <p:sldId id="276" r:id="rId22"/>
    <p:sldId id="277" r:id="rId23"/>
    <p:sldId id="279" r:id="rId24"/>
    <p:sldId id="278" r:id="rId25"/>
    <p:sldId id="282" r:id="rId26"/>
    <p:sldId id="281" r:id="rId27"/>
    <p:sldId id="283" r:id="rId28"/>
    <p:sldId id="284" r:id="rId29"/>
    <p:sldId id="280" r:id="rId30"/>
    <p:sldId id="289" r:id="rId31"/>
    <p:sldId id="285" r:id="rId32"/>
    <p:sldId id="286" r:id="rId33"/>
    <p:sldId id="287" r:id="rId34"/>
    <p:sldId id="288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5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9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6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Biomarkers in Phase II designs in cancer clinical trials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Methods in Clinical Cancer Research</a:t>
            </a:r>
          </a:p>
          <a:p>
            <a:r>
              <a:rPr lang="en-US" dirty="0" smtClean="0"/>
              <a:t>February 12,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5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Biomarker-based phase II trial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Main goal of incorporating biomarkers in phase II: </a:t>
            </a:r>
            <a:r>
              <a:rPr lang="en-US" dirty="0" smtClean="0"/>
              <a:t>determine if new drug should be developed for all patients without selection or developed for biomarker-defined patient subset(s)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1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Biomarker-based phase II trial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Cautions for traditional single-arm designs</a:t>
            </a:r>
          </a:p>
          <a:p>
            <a:r>
              <a:rPr lang="en-US" dirty="0" smtClean="0"/>
              <a:t>Problem?  Benchmark response rate</a:t>
            </a:r>
          </a:p>
          <a:p>
            <a:pPr lvl="1"/>
            <a:r>
              <a:rPr lang="en-US" dirty="0" smtClean="0"/>
              <a:t>Benchmark rate based on unselected population</a:t>
            </a:r>
          </a:p>
          <a:p>
            <a:pPr lvl="1"/>
            <a:r>
              <a:rPr lang="en-US" dirty="0" smtClean="0"/>
              <a:t>Enrichment characteristic may be prognostic (i.e. related to outcome).</a:t>
            </a:r>
          </a:p>
          <a:p>
            <a:pPr lvl="1"/>
            <a:r>
              <a:rPr lang="en-US" dirty="0" smtClean="0"/>
              <a:t>Often hard to find benchmark in enriched groups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702015"/>
              </p:ext>
            </p:extLst>
          </p:nvPr>
        </p:nvGraphicFramePr>
        <p:xfrm>
          <a:off x="753220" y="1432454"/>
          <a:ext cx="7637560" cy="4552935"/>
        </p:xfrm>
        <a:graphic>
          <a:graphicData uri="http://schemas.openxmlformats.org/drawingml/2006/table">
            <a:tbl>
              <a:tblPr/>
              <a:tblGrid>
                <a:gridCol w="1527512"/>
                <a:gridCol w="1527512"/>
                <a:gridCol w="1527512"/>
                <a:gridCol w="1527512"/>
                <a:gridCol w="1527512"/>
              </a:tblGrid>
              <a:tr h="28287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Historical response rate in the unselected population (%)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Historical response rate in the subpopulation enriched for biomarker-positive cases (%)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Sample size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No. observed responses required to conclude that the response rate is increased by the new therapy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Actual probability of falsely concluding that the new therapy increases the response rate in the enriched subpopulation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15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0.29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0.57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25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11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0.27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11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0.53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35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39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0.26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40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39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 dirty="0">
                          <a:effectLst/>
                          <a:latin typeface="Helvetica"/>
                        </a:rPr>
                        <a:t>0.51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609600" y="276888"/>
            <a:ext cx="7315200" cy="984885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3838"/>
                </a:solidFill>
                <a:effectLst/>
                <a:latin typeface="Helvetica" pitchFamily="34" charset="0"/>
                <a:cs typeface="Arial" pitchFamily="34" charset="0"/>
              </a:rPr>
              <a:t>Table 1.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403838"/>
              </a:solidFill>
              <a:effectLst/>
              <a:latin typeface="Helvetic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403838"/>
                </a:solidFill>
                <a:effectLst/>
                <a:latin typeface="Helvetica" pitchFamily="34" charset="0"/>
                <a:cs typeface="Arial" pitchFamily="34" charset="0"/>
              </a:rPr>
              <a:t>Effect of enrichment for biomarker-positive cases on the probability of falsely concluding that a new therapy increases the response rate when a single-arm phase II study is designed using assumptions from an unselected population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 adaptive Simon two-stage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Assumes </a:t>
            </a:r>
            <a:r>
              <a:rPr lang="en-US" dirty="0" err="1" smtClean="0"/>
              <a:t>prespecified</a:t>
            </a:r>
            <a:r>
              <a:rPr lang="en-US" dirty="0" smtClean="0"/>
              <a:t> biomarker</a:t>
            </a:r>
          </a:p>
          <a:p>
            <a:r>
              <a:rPr lang="en-US" dirty="0" smtClean="0"/>
              <a:t>Two parallel two-stage designs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Biomarker positive subgroup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Biomarker negative subgroup</a:t>
            </a:r>
          </a:p>
          <a:p>
            <a:pPr marL="571500" indent="-514350"/>
            <a:r>
              <a:rPr lang="en-US" dirty="0" smtClean="0"/>
              <a:t>Continues to stage two in two instances:</a:t>
            </a:r>
          </a:p>
          <a:p>
            <a:pPr marL="971550" lvl="1" indent="-514350"/>
            <a:r>
              <a:rPr lang="en-US" dirty="0" smtClean="0"/>
              <a:t>Both subgroups have activity</a:t>
            </a:r>
          </a:p>
          <a:p>
            <a:pPr marL="971550" lvl="1" indent="-514350"/>
            <a:r>
              <a:rPr lang="en-US" dirty="0" smtClean="0"/>
              <a:t>Biomarker positive subgroup has </a:t>
            </a:r>
            <a:r>
              <a:rPr lang="en-US" dirty="0" smtClean="0"/>
              <a:t>activity</a:t>
            </a:r>
          </a:p>
          <a:p>
            <a:pPr marL="571500" indent="-514350"/>
            <a:r>
              <a:rPr lang="en-US" dirty="0" smtClean="0"/>
              <a:t>Can lead to reduction of expected samples size.</a:t>
            </a:r>
          </a:p>
          <a:p>
            <a:pPr marL="571500" indent="-514350"/>
            <a:r>
              <a:rPr lang="en-US" dirty="0" smtClean="0"/>
              <a:t>Still requires ‘null’ response rate in EACH group!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4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214593" y="17883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600" b="1" dirty="0">
                <a:latin typeface="Arial" charset="0"/>
              </a:rPr>
              <a:t>Schema of the adaptive parallel two-stage design.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78" y="6146800"/>
            <a:ext cx="203041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57200"/>
            <a:ext cx="5764212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3999" y="6222206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200" b="1" dirty="0">
                <a:latin typeface="Arial" charset="0"/>
              </a:rPr>
              <a:t>McShane L M et al. </a:t>
            </a:r>
            <a:r>
              <a:rPr lang="en-GB" altLang="en-US" sz="1200" b="1" dirty="0" err="1">
                <a:latin typeface="Arial" charset="0"/>
              </a:rPr>
              <a:t>Clin</a:t>
            </a:r>
            <a:r>
              <a:rPr lang="en-GB" altLang="en-US" sz="1200" b="1" dirty="0">
                <a:latin typeface="Arial" charset="0"/>
              </a:rPr>
              <a:t> Cancer Res 2009;15:1898-1905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234950" y="6553200"/>
            <a:ext cx="5435600" cy="22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000" dirty="0">
                <a:latin typeface="Arial" charset="0"/>
              </a:rPr>
              <a:t>©2009 by American Association for Cancer Research</a:t>
            </a:r>
          </a:p>
        </p:txBody>
      </p:sp>
    </p:spTree>
    <p:extLst>
      <p:ext uri="{BB962C8B-B14F-4D97-AF65-F5344CB8AC3E}">
        <p14:creationId xmlns:p14="http://schemas.microsoft.com/office/powerpoint/2010/main" val="292047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Tandem two-step phase II predictor biomarker evaluation trial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Starts with unsel</a:t>
            </a:r>
            <a:r>
              <a:rPr lang="en-US" dirty="0" smtClean="0"/>
              <a:t>ected population.</a:t>
            </a:r>
          </a:p>
          <a:p>
            <a:r>
              <a:rPr lang="en-US" dirty="0" smtClean="0"/>
              <a:t>If numbers in unselected population are low, then it ‘splits out’ by biomarker defined subgroups.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pharmacogenomic</a:t>
            </a:r>
            <a:r>
              <a:rPr lang="en-US" dirty="0" smtClean="0"/>
              <a:t> classifier”</a:t>
            </a:r>
            <a:endParaRPr lang="en-US" dirty="0" smtClean="0"/>
          </a:p>
          <a:p>
            <a:r>
              <a:rPr lang="en-US" dirty="0" smtClean="0"/>
              <a:t>Termination based on standard two-stage criteria.</a:t>
            </a:r>
          </a:p>
          <a:p>
            <a:r>
              <a:rPr lang="en-US" dirty="0" smtClean="0"/>
              <a:t>Authors skeptical regarding use of high-throughput expression profiling for problems of multiplicity and measurement 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7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67189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600" b="1">
                <a:latin typeface="Arial" charset="0"/>
              </a:rPr>
              <a:t>Schema of the tandem two-step phase II predictor biomarker evaluation trial design.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0"/>
            <a:ext cx="203041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6" y="533400"/>
            <a:ext cx="672465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6043613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200" b="1" dirty="0">
                <a:latin typeface="Arial" charset="0"/>
              </a:rPr>
              <a:t>McShane L M et al. </a:t>
            </a:r>
            <a:r>
              <a:rPr lang="en-GB" altLang="en-US" sz="1200" b="1" dirty="0" err="1">
                <a:latin typeface="Arial" charset="0"/>
              </a:rPr>
              <a:t>Clin</a:t>
            </a:r>
            <a:r>
              <a:rPr lang="en-GB" altLang="en-US" sz="1200" b="1" dirty="0">
                <a:latin typeface="Arial" charset="0"/>
              </a:rPr>
              <a:t> Cancer Res 2009;15:1898-1905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400800"/>
            <a:ext cx="543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000">
                <a:latin typeface="Arial" charset="0"/>
              </a:rPr>
              <a:t>©2009 by American Association for Cancer Research</a:t>
            </a:r>
          </a:p>
        </p:txBody>
      </p:sp>
    </p:spTree>
    <p:extLst>
      <p:ext uri="{BB962C8B-B14F-4D97-AF65-F5344CB8AC3E}">
        <p14:creationId xmlns:p14="http://schemas.microsoft.com/office/powerpoint/2010/main" val="269628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Randomized Phase II Trial Design With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Should determine if biomarker is important for phase III design</a:t>
            </a:r>
          </a:p>
          <a:p>
            <a:r>
              <a:rPr lang="en-US" dirty="0" smtClean="0"/>
              <a:t>Optimal phase III: Biomarker-stratified design with treatment randomized.</a:t>
            </a:r>
          </a:p>
          <a:p>
            <a:r>
              <a:rPr lang="en-US" dirty="0" smtClean="0"/>
              <a:t>Requires a large sample size and so planning should be done based on accurate information.</a:t>
            </a:r>
          </a:p>
          <a:p>
            <a:r>
              <a:rPr lang="en-US" dirty="0" smtClean="0"/>
              <a:t>Goal of this design: design that can be used to guide decision making for further development of experimental therapy.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3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Randomized Phase II Trial Design With 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conclusions:</a:t>
            </a:r>
          </a:p>
          <a:p>
            <a:pPr lvl="1"/>
            <a:r>
              <a:rPr lang="en-US" dirty="0" smtClean="0"/>
              <a:t>Perform RP3 with biomarker-enrichment design</a:t>
            </a:r>
          </a:p>
          <a:p>
            <a:pPr lvl="1"/>
            <a:r>
              <a:rPr lang="en-US" dirty="0" smtClean="0"/>
              <a:t>Perform RP3 with biomarker-stratified design</a:t>
            </a:r>
          </a:p>
          <a:p>
            <a:pPr lvl="1"/>
            <a:r>
              <a:rPr lang="en-US" dirty="0" smtClean="0"/>
              <a:t>Perform RP3 without using biomarker</a:t>
            </a:r>
          </a:p>
          <a:p>
            <a:pPr lvl="1"/>
            <a:r>
              <a:rPr lang="en-US" dirty="0" smtClean="0"/>
              <a:t>Drop consideration of RP3</a:t>
            </a:r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Look at CI of HR decisions.</a:t>
            </a:r>
          </a:p>
          <a:p>
            <a:pPr lvl="1"/>
            <a:r>
              <a:rPr lang="en-US" dirty="0" smtClean="0"/>
              <a:t>Rationale?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1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119063" y="381000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600" b="1" dirty="0">
                <a:latin typeface="Arial" charset="0"/>
              </a:rPr>
              <a:t>Decision algorithm for recommendation of phase III trial design based on the outcome of the proposed phase II biomarker trial design.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8194"/>
            <a:ext cx="21590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914400"/>
            <a:ext cx="860425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200" b="1" dirty="0" err="1">
                <a:latin typeface="Arial" charset="0"/>
              </a:rPr>
              <a:t>Freidlin</a:t>
            </a:r>
            <a:r>
              <a:rPr lang="en-GB" altLang="en-US" sz="1200" b="1" dirty="0">
                <a:latin typeface="Arial" charset="0"/>
              </a:rPr>
              <a:t> B et al. JCO 2012;30:3304-3309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234950" y="6400800"/>
            <a:ext cx="5435600" cy="23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000">
                <a:latin typeface="Arial" charset="0"/>
              </a:rPr>
              <a:t>©2012 by American Society of Clinical Oncology</a:t>
            </a:r>
          </a:p>
        </p:txBody>
      </p:sp>
    </p:spTree>
    <p:extLst>
      <p:ext uri="{BB962C8B-B14F-4D97-AF65-F5344CB8AC3E}">
        <p14:creationId xmlns:p14="http://schemas.microsoft.com/office/powerpoint/2010/main" val="35581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Effective incorporation of </a:t>
            </a:r>
            <a:br>
              <a:rPr lang="en-US" sz="3200" dirty="0" smtClean="0"/>
            </a:br>
            <a:r>
              <a:rPr lang="en-US" sz="3200" dirty="0" smtClean="0"/>
              <a:t>biomarkers into phase II trials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many roles for biomarkers in Phase II trial designs.</a:t>
            </a:r>
          </a:p>
          <a:p>
            <a:r>
              <a:rPr lang="en-US" dirty="0" smtClean="0"/>
              <a:t>Examples of biomarkers with pivotal role in development of new therapies</a:t>
            </a:r>
          </a:p>
          <a:p>
            <a:pPr lvl="1"/>
            <a:r>
              <a:rPr lang="en-US" dirty="0" smtClean="0"/>
              <a:t>HER-2 protein overexpression in breast cancer for </a:t>
            </a:r>
            <a:r>
              <a:rPr lang="en-US" dirty="0" err="1" smtClean="0"/>
              <a:t>trastuzumab</a:t>
            </a:r>
            <a:endParaRPr lang="en-US" dirty="0" smtClean="0"/>
          </a:p>
          <a:p>
            <a:pPr lvl="1"/>
            <a:r>
              <a:rPr lang="en-US" dirty="0" smtClean="0"/>
              <a:t>BCR-ABL fusion product for </a:t>
            </a:r>
            <a:r>
              <a:rPr lang="en-US" dirty="0" err="1" smtClean="0"/>
              <a:t>imatinib</a:t>
            </a:r>
            <a:r>
              <a:rPr lang="en-US" dirty="0" smtClean="0"/>
              <a:t> in CML</a:t>
            </a:r>
          </a:p>
          <a:p>
            <a:r>
              <a:rPr lang="en-US" dirty="0" smtClean="0"/>
              <a:t>Rational inclusion of biomarkers into phase II will lead to higher success rates and more efficient phase III designs.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00800"/>
            <a:ext cx="689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McShane, </a:t>
            </a:r>
            <a:r>
              <a:rPr lang="en-US" dirty="0" err="1" smtClean="0"/>
              <a:t>Hunsberger</a:t>
            </a:r>
            <a:r>
              <a:rPr lang="en-US" dirty="0" smtClean="0"/>
              <a:t> and </a:t>
            </a:r>
            <a:r>
              <a:rPr lang="en-US" dirty="0" err="1" smtClean="0"/>
              <a:t>Adjei</a:t>
            </a:r>
            <a:r>
              <a:rPr lang="en-US" dirty="0" smtClean="0"/>
              <a:t>, Clinical Cancer Research (2009); 15(6).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49275"/>
            <a:ext cx="63119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3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Challenge earlier views of oncology where focus is on the tissue of origin</a:t>
            </a:r>
          </a:p>
          <a:p>
            <a:r>
              <a:rPr lang="en-US" dirty="0" smtClean="0"/>
              <a:t>Primary site matters, but “genetic landscape” does too.</a:t>
            </a:r>
          </a:p>
          <a:p>
            <a:r>
              <a:rPr lang="en-US" dirty="0" smtClean="0"/>
              <a:t>Several challenges:</a:t>
            </a:r>
          </a:p>
          <a:p>
            <a:r>
              <a:rPr lang="en-US" dirty="0" smtClean="0"/>
              <a:t>1. Genetic classification and treatment may not always follow traditional approaches</a:t>
            </a:r>
          </a:p>
          <a:p>
            <a:pPr lvl="1"/>
            <a:r>
              <a:rPr lang="en-US" dirty="0" smtClean="0"/>
              <a:t>HER2: common in breast cancer, but also in some lung cancers</a:t>
            </a:r>
          </a:p>
          <a:p>
            <a:pPr lvl="1"/>
            <a:r>
              <a:rPr lang="en-US" dirty="0" smtClean="0"/>
              <a:t>BRAF: common melanoma, but also found in hairy cell leukemia, colon, lung, thyroid and brain cancers.</a:t>
            </a:r>
          </a:p>
          <a:p>
            <a:pPr lvl="1"/>
            <a:r>
              <a:rPr lang="en-US" dirty="0" smtClean="0"/>
              <a:t>Hence, make-up of tumor may be very important or more important than site.</a:t>
            </a:r>
          </a:p>
          <a:p>
            <a:pPr lvl="1"/>
            <a:r>
              <a:rPr lang="en-US" dirty="0" smtClean="0"/>
              <a:t>But, identifying patients can be a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547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Redig</a:t>
            </a:r>
            <a:r>
              <a:rPr lang="en-US" dirty="0" smtClean="0"/>
              <a:t>  and </a:t>
            </a:r>
            <a:r>
              <a:rPr lang="en-US" dirty="0" err="1" smtClean="0"/>
              <a:t>Janne</a:t>
            </a:r>
            <a:r>
              <a:rPr lang="en-US" dirty="0" smtClean="0"/>
              <a:t>, JCO, Feb 9 2015 (</a:t>
            </a:r>
            <a:r>
              <a:rPr lang="en-US" dirty="0" err="1" smtClean="0"/>
              <a:t>epub</a:t>
            </a:r>
            <a:r>
              <a:rPr lang="en-US" dirty="0" smtClean="0"/>
              <a:t> ahead of print).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2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Challenges (cont.)</a:t>
            </a:r>
          </a:p>
          <a:p>
            <a:r>
              <a:rPr lang="en-US" dirty="0" smtClean="0"/>
              <a:t>2. Evaluating target therapies is difficult when mutations are rare and span numerous diseases</a:t>
            </a:r>
          </a:p>
          <a:p>
            <a:pPr lvl="1"/>
            <a:r>
              <a:rPr lang="en-US" dirty="0" err="1" smtClean="0"/>
              <a:t>Everolimus</a:t>
            </a:r>
            <a:r>
              <a:rPr lang="en-US" dirty="0" smtClean="0"/>
              <a:t>: mutations found so rare that trial was negative (two  extraordinary responders).</a:t>
            </a:r>
          </a:p>
          <a:p>
            <a:pPr lvl="1"/>
            <a:r>
              <a:rPr lang="en-US" dirty="0" smtClean="0"/>
              <a:t>Planning and resources?</a:t>
            </a:r>
          </a:p>
          <a:p>
            <a:r>
              <a:rPr lang="en-US" dirty="0" smtClean="0"/>
              <a:t>Note:  “standard” designs were developed for </a:t>
            </a:r>
            <a:r>
              <a:rPr lang="en-US" dirty="0" err="1" smtClean="0"/>
              <a:t>nontargeted</a:t>
            </a:r>
            <a:r>
              <a:rPr lang="en-US" dirty="0" smtClean="0"/>
              <a:t> </a:t>
            </a:r>
            <a:r>
              <a:rPr lang="en-US" dirty="0" err="1" smtClean="0"/>
              <a:t>cytoxics</a:t>
            </a:r>
            <a:r>
              <a:rPr lang="en-US" dirty="0" smtClean="0"/>
              <a:t>.  (sound familiar?)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8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basket trial?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New and evolving form of trial design based on hypothesis that presence of a molecular marker predicts response to targeted therapy independent of tumor histology.</a:t>
            </a:r>
          </a:p>
          <a:p>
            <a:r>
              <a:rPr lang="en-US" dirty="0" smtClean="0"/>
              <a:t>Mutations identified, patients assigned to specific treatment arm (or randomization to subset of treatments) based on mutation status</a:t>
            </a:r>
          </a:p>
          <a:p>
            <a:r>
              <a:rPr lang="en-US" dirty="0" smtClean="0"/>
              <a:t>Conducting several independent parallel phase II trials.</a:t>
            </a:r>
          </a:p>
          <a:p>
            <a:r>
              <a:rPr lang="en-US" dirty="0" smtClean="0"/>
              <a:t>Advantage: Hypothesis-driven </a:t>
            </a:r>
            <a:r>
              <a:rPr lang="en-US" dirty="0"/>
              <a:t>strategy, incorporating precision medicine into trials even for rare mutations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97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trial: CUSTOM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Molecular Profiling and Targeted Therapies in Advanced Thoracic Malignancies Trial </a:t>
            </a:r>
          </a:p>
          <a:p>
            <a:r>
              <a:rPr lang="en-US" dirty="0" smtClean="0"/>
              <a:t>Seeking to identify molecular biomarkers in advanced NSCLC, small cell lung cancer, and </a:t>
            </a:r>
            <a:r>
              <a:rPr lang="en-US" dirty="0" err="1" smtClean="0"/>
              <a:t>thymic</a:t>
            </a:r>
            <a:r>
              <a:rPr lang="en-US" dirty="0" smtClean="0"/>
              <a:t> malignancies</a:t>
            </a:r>
          </a:p>
          <a:p>
            <a:r>
              <a:rPr lang="en-US" dirty="0" smtClean="0"/>
              <a:t>5 targeted agents:</a:t>
            </a:r>
          </a:p>
          <a:p>
            <a:pPr lvl="1"/>
            <a:r>
              <a:rPr lang="en-US" dirty="0" err="1" smtClean="0"/>
              <a:t>Erlotinib</a:t>
            </a:r>
            <a:r>
              <a:rPr lang="en-US" dirty="0" smtClean="0"/>
              <a:t> against EGFR mutations</a:t>
            </a:r>
          </a:p>
          <a:p>
            <a:pPr lvl="1"/>
            <a:r>
              <a:rPr lang="en-US" dirty="0" err="1" smtClean="0"/>
              <a:t>Selumetinib</a:t>
            </a:r>
            <a:r>
              <a:rPr lang="en-US" dirty="0" smtClean="0"/>
              <a:t> (MEK inhibitor)  against KRAS, HRAS, NRAS and BRAF mutations</a:t>
            </a:r>
          </a:p>
          <a:p>
            <a:pPr lvl="1"/>
            <a:r>
              <a:rPr lang="en-US" dirty="0" smtClean="0"/>
              <a:t>MK2206 (AKT inhibitor) against PIK3CA, AKT1 and PTEN mutations</a:t>
            </a:r>
          </a:p>
          <a:p>
            <a:pPr lvl="1"/>
            <a:r>
              <a:rPr lang="en-US" dirty="0" err="1" smtClean="0"/>
              <a:t>Lapatinib</a:t>
            </a:r>
            <a:r>
              <a:rPr lang="en-US" dirty="0" smtClean="0"/>
              <a:t> against HER2 mutations</a:t>
            </a:r>
          </a:p>
          <a:p>
            <a:pPr lvl="1"/>
            <a:r>
              <a:rPr lang="en-US" dirty="0" err="1" smtClean="0"/>
              <a:t>Sunitinib</a:t>
            </a:r>
            <a:r>
              <a:rPr lang="en-US" dirty="0" smtClean="0"/>
              <a:t> against KIT and PDGFRA </a:t>
            </a:r>
            <a:r>
              <a:rPr lang="en-US" dirty="0" err="1" smtClean="0"/>
              <a:t>mtuations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FIFTEEN (3 x 5) study arms.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248400"/>
            <a:ext cx="588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Lopez-Chaves et al., JCO, Feb 9, 2015 (</a:t>
            </a:r>
            <a:r>
              <a:rPr lang="en-US" dirty="0" err="1" smtClean="0"/>
              <a:t>epub</a:t>
            </a:r>
            <a:r>
              <a:rPr lang="en-US" dirty="0" smtClean="0"/>
              <a:t> ahead of print)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6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stats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arm is an independent phase II trial using an optimal Simon two-stage design.</a:t>
            </a:r>
          </a:p>
          <a:p>
            <a:r>
              <a:rPr lang="en-US" dirty="0" smtClean="0"/>
              <a:t>14 arms:  null response rate = 10%; alternative = 40%</a:t>
            </a:r>
          </a:p>
          <a:p>
            <a:r>
              <a:rPr lang="en-US" dirty="0" smtClean="0"/>
              <a:t>EGFR mutant  NSCLC arm: null response rate = 30%; alternative = 60%.</a:t>
            </a:r>
          </a:p>
          <a:p>
            <a:r>
              <a:rPr lang="en-US" dirty="0" smtClean="0"/>
              <a:t>No other details (!) like power, alpha, required sample size, etc. </a:t>
            </a:r>
          </a:p>
          <a:p>
            <a:r>
              <a:rPr lang="en-US" dirty="0" smtClean="0"/>
              <a:t>For alpha = beta = 10%, required sample size is 18 (optimal) or 15 (</a:t>
            </a:r>
            <a:r>
              <a:rPr lang="en-US" dirty="0" err="1" smtClean="0"/>
              <a:t>minimax</a:t>
            </a:r>
            <a:r>
              <a:rPr lang="en-US" dirty="0" smtClean="0"/>
              <a:t>) for 14 arms.  For NSCLC EGFR arm, N = 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6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635000"/>
            <a:ext cx="780415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38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577850"/>
            <a:ext cx="67564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40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719138"/>
            <a:ext cx="49434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509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identify favorable response to targeted therapy with small N and validate target</a:t>
            </a:r>
          </a:p>
          <a:p>
            <a:r>
              <a:rPr lang="en-US" dirty="0" smtClean="0"/>
              <a:t>Only 15 pts on NSCLC with EGFR mutation enrolled, yet significant results (60% ORR).</a:t>
            </a:r>
          </a:p>
          <a:p>
            <a:pPr lvl="1"/>
            <a:r>
              <a:rPr lang="en-US" dirty="0" smtClean="0"/>
              <a:t>(However, Arm closed early: overwhelming evidence of efficacy of </a:t>
            </a:r>
            <a:r>
              <a:rPr lang="en-US" dirty="0" err="1" smtClean="0"/>
              <a:t>erlotinib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Proof-of-principle validation of putative target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8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Predictive and Enrichment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Predictive Biomarker:</a:t>
            </a:r>
          </a:p>
          <a:p>
            <a:pPr lvl="1"/>
            <a:r>
              <a:rPr lang="en-US" dirty="0" smtClean="0"/>
              <a:t>Measurement associated with response or lack of response to therapy</a:t>
            </a:r>
          </a:p>
          <a:p>
            <a:pPr lvl="1"/>
            <a:r>
              <a:rPr lang="en-US" dirty="0" smtClean="0"/>
              <a:t>Includes biomarkers of toxicity.</a:t>
            </a:r>
          </a:p>
          <a:p>
            <a:pPr lvl="1"/>
            <a:r>
              <a:rPr lang="en-US" dirty="0" smtClean="0"/>
              <a:t>Example:  ER status for predictor of response to endocrine therapy for breast cancer</a:t>
            </a:r>
          </a:p>
          <a:p>
            <a:pPr lvl="1"/>
            <a:r>
              <a:rPr lang="en-US" dirty="0" smtClean="0"/>
              <a:t>Biomarkers related to ‘target’ are natural candidates</a:t>
            </a:r>
          </a:p>
          <a:p>
            <a:pPr lvl="1"/>
            <a:r>
              <a:rPr lang="en-US" dirty="0" smtClean="0"/>
              <a:t>Sometimes:</a:t>
            </a:r>
          </a:p>
          <a:p>
            <a:pPr lvl="2"/>
            <a:r>
              <a:rPr lang="en-US" dirty="0" smtClean="0"/>
              <a:t>There is not a clearly identified biomarker</a:t>
            </a:r>
          </a:p>
          <a:p>
            <a:pPr lvl="2"/>
            <a:r>
              <a:rPr lang="en-US" dirty="0" smtClean="0"/>
              <a:t>There is not a good assay for the biomarker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basket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NCI-MATCH:</a:t>
            </a:r>
          </a:p>
          <a:p>
            <a:pPr lvl="1"/>
            <a:r>
              <a:rPr lang="en-US" dirty="0" smtClean="0"/>
              <a:t>Plans to screen 3000 pts with enrollment of at last 1000 pts for targeted drug combinations. Independent of histology. Launching in early 2015.</a:t>
            </a:r>
          </a:p>
          <a:p>
            <a:pPr lvl="1"/>
            <a:r>
              <a:rPr lang="en-US" dirty="0" smtClean="0"/>
              <a:t>Expected to have 20 different treatments, 20 pharma companies, and as many as 2400 sites.</a:t>
            </a:r>
          </a:p>
          <a:p>
            <a:r>
              <a:rPr lang="en-US" dirty="0" smtClean="0"/>
              <a:t>NCI-IMPACT:</a:t>
            </a:r>
          </a:p>
          <a:p>
            <a:pPr lvl="1"/>
            <a:r>
              <a:rPr lang="en-US" dirty="0" smtClean="0"/>
              <a:t>Randomly assigns pts with a mutation in specific genetic pathway to either targeted therapy for pathway or treatment not known to be pathway specific (NCT0182784)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5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 Trial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Success depends on strength of data linking target and targeted therapy</a:t>
            </a:r>
          </a:p>
          <a:p>
            <a:r>
              <a:rPr lang="en-US" dirty="0" smtClean="0"/>
              <a:t>Two key conditions:</a:t>
            </a:r>
          </a:p>
          <a:p>
            <a:pPr lvl="1"/>
            <a:r>
              <a:rPr lang="en-US" dirty="0" smtClean="0"/>
              <a:t>Tumor must depend on pathway</a:t>
            </a:r>
          </a:p>
          <a:p>
            <a:pPr lvl="1"/>
            <a:r>
              <a:rPr lang="en-US" dirty="0" smtClean="0"/>
              <a:t>Targeted therapy must be able to reliably inhibit the target</a:t>
            </a:r>
          </a:p>
          <a:p>
            <a:r>
              <a:rPr lang="en-US" dirty="0" smtClean="0"/>
              <a:t>More complex than it sounds?</a:t>
            </a:r>
          </a:p>
          <a:p>
            <a:pPr lvl="1"/>
            <a:r>
              <a:rPr lang="en-US" dirty="0" smtClean="0"/>
              <a:t>Example: in CUSTOM, </a:t>
            </a:r>
            <a:r>
              <a:rPr lang="en-US" dirty="0" err="1" smtClean="0"/>
              <a:t>selumetinib</a:t>
            </a:r>
            <a:r>
              <a:rPr lang="en-US" dirty="0" smtClean="0"/>
              <a:t> as monotherapy did not work.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docetaxel</a:t>
            </a:r>
            <a:r>
              <a:rPr lang="en-US" dirty="0" smtClean="0"/>
              <a:t> +</a:t>
            </a:r>
            <a:r>
              <a:rPr lang="en-US" dirty="0" err="1" smtClean="0"/>
              <a:t>selumetinib</a:t>
            </a:r>
            <a:r>
              <a:rPr lang="en-US" dirty="0" smtClean="0"/>
              <a:t> was active in a phase II study in 2013 in pts with KRAS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04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and challenges with Basket trials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NGS develops, basket trials MAY be more nuanced (e.g. multiple mutations dictate assignment).</a:t>
            </a:r>
          </a:p>
          <a:p>
            <a:r>
              <a:rPr lang="en-US" dirty="0" smtClean="0"/>
              <a:t>Feasibility of accrual</a:t>
            </a:r>
          </a:p>
          <a:p>
            <a:pPr lvl="1"/>
            <a:r>
              <a:rPr lang="en-US" dirty="0" smtClean="0"/>
              <a:t>CUSTOM only succeeded in accruing to two of 15 arms. (trial open for 22 months)</a:t>
            </a:r>
          </a:p>
          <a:p>
            <a:pPr lvl="2"/>
            <a:r>
              <a:rPr lang="en-US" dirty="0" smtClean="0"/>
              <a:t>Low incidence of mutations and some rare cancers</a:t>
            </a:r>
          </a:p>
          <a:p>
            <a:pPr lvl="1"/>
            <a:r>
              <a:rPr lang="en-US" dirty="0" smtClean="0"/>
              <a:t>Maybe should have been open to more types (i.e. independent of histology).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9533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and challenges with Basket trials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Pathology does matter in many settings</a:t>
            </a:r>
          </a:p>
          <a:p>
            <a:pPr lvl="1"/>
            <a:r>
              <a:rPr lang="en-US" dirty="0" smtClean="0"/>
              <a:t>The context in which tumor develops can affect developing mutations</a:t>
            </a:r>
          </a:p>
          <a:p>
            <a:pPr lvl="1"/>
            <a:r>
              <a:rPr lang="en-US" dirty="0" smtClean="0"/>
              <a:t>E.g. V600E BRAF-mutant melanoma sensitive to BRAF inhibition, but colon cancers with same mutation are not.</a:t>
            </a:r>
          </a:p>
          <a:p>
            <a:pPr lvl="1"/>
            <a:r>
              <a:rPr lang="en-US" dirty="0" smtClean="0"/>
              <a:t>Enthusiasm for genetics should not push histology “out of the basket”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998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Future and challenges with Basket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Statistics!</a:t>
            </a:r>
          </a:p>
          <a:p>
            <a:pPr lvl="1"/>
            <a:r>
              <a:rPr lang="en-US" dirty="0" smtClean="0"/>
              <a:t>Ensuring screening strategies reflect expected genetic mutation frequencies is a crucial component</a:t>
            </a:r>
          </a:p>
          <a:p>
            <a:pPr lvl="1"/>
            <a:r>
              <a:rPr lang="en-US" dirty="0" smtClean="0"/>
              <a:t>Use of multiple comparators, multiplicity testing (i.e., inflated type I error due to many hypothesis tests).</a:t>
            </a:r>
          </a:p>
          <a:p>
            <a:pPr lvl="1"/>
            <a:r>
              <a:rPr lang="en-US" dirty="0" smtClean="0"/>
              <a:t>See NCI-MATCH.  Thoughtful statistical design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Exceptional Responders Pilot Study: Molecular Profiling of Tumors from Cancer Patients who are Exceptional Responders (NCT02243592)</a:t>
            </a:r>
          </a:p>
          <a:p>
            <a:r>
              <a:rPr lang="en-US" dirty="0"/>
              <a:t>PRIMARY OBJECTIVES:</a:t>
            </a:r>
          </a:p>
          <a:p>
            <a:pPr lvl="1"/>
            <a:r>
              <a:rPr lang="en-US" dirty="0"/>
              <a:t>I. To identify molecular indicators in malignant tissues from patients who were exceptional responders on clinical trials or treatments using whole </a:t>
            </a:r>
            <a:r>
              <a:rPr lang="en-US" dirty="0" err="1"/>
              <a:t>exome</a:t>
            </a:r>
            <a:r>
              <a:rPr lang="en-US" dirty="0"/>
              <a:t> and/or targeted deep sequencing as well as potentially other sequencing, and other molecular characterization methods (if adequate tissue exists).</a:t>
            </a:r>
          </a:p>
          <a:p>
            <a:pPr lvl="1"/>
            <a:r>
              <a:rPr lang="en-US" dirty="0"/>
              <a:t>II. To explore associations between the identified molecular indicators and the putative mechanism of action of the treatment received by the patient.</a:t>
            </a:r>
          </a:p>
          <a:p>
            <a:pPr lvl="1"/>
            <a:r>
              <a:rPr lang="en-US" dirty="0"/>
              <a:t>III. To test the feasibility of identifying "exceptional responders", obtaining the relevant tumor and normal tissue and clinical data, and performing whole </a:t>
            </a:r>
            <a:r>
              <a:rPr lang="en-US" dirty="0" err="1"/>
              <a:t>exome</a:t>
            </a:r>
            <a:r>
              <a:rPr lang="en-US" dirty="0"/>
              <a:t> and/or targeted deep sequencing on these samples.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3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Predictive and Enrichment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Enrichment biomarkers</a:t>
            </a:r>
          </a:p>
          <a:p>
            <a:pPr lvl="1"/>
            <a:r>
              <a:rPr lang="en-US" dirty="0" smtClean="0"/>
              <a:t>Factors use to limit the study population to patients believed more likely to benefit from the therapy.</a:t>
            </a:r>
          </a:p>
          <a:p>
            <a:pPr lvl="1"/>
            <a:r>
              <a:rPr lang="en-US" dirty="0" smtClean="0"/>
              <a:t>May be predictive biomarkers or </a:t>
            </a:r>
            <a:r>
              <a:rPr lang="en-US" dirty="0" err="1" smtClean="0"/>
              <a:t>clinico</a:t>
            </a:r>
            <a:r>
              <a:rPr lang="en-US" dirty="0" smtClean="0"/>
              <a:t>-pathologic, or demographic characteristics.</a:t>
            </a:r>
          </a:p>
          <a:p>
            <a:pPr lvl="1"/>
            <a:r>
              <a:rPr lang="en-US" b="1" i="1" dirty="0" smtClean="0"/>
              <a:t>The lower the proportion of truly benefiting patients, the more strongly an enrichment design should be considered.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3287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biomarkers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Enrichment biomarkers are sometimes imprecise (i.e., lacking high PPV and/or NPV) so that they only “approximately” define the benefiting population. </a:t>
            </a:r>
          </a:p>
          <a:p>
            <a:r>
              <a:rPr lang="en-US" dirty="0" smtClean="0"/>
              <a:t>That is, not ready for ‘prime time’ as predictive biomarkers.</a:t>
            </a:r>
          </a:p>
          <a:p>
            <a:r>
              <a:rPr lang="en-US" dirty="0" smtClean="0"/>
              <a:t>Using enrichment biomarker will tend to improve chances that drug will show benefit in tested population. </a:t>
            </a:r>
            <a:endParaRPr lang="en-US" dirty="0"/>
          </a:p>
          <a:p>
            <a:r>
              <a:rPr lang="en-US" dirty="0" smtClean="0"/>
              <a:t>Example: </a:t>
            </a:r>
            <a:r>
              <a:rPr lang="en-US" dirty="0" err="1" smtClean="0"/>
              <a:t>trastuzumab</a:t>
            </a:r>
            <a:r>
              <a:rPr lang="en-US" dirty="0" smtClean="0"/>
              <a:t> (</a:t>
            </a:r>
            <a:r>
              <a:rPr lang="en-US" dirty="0" err="1" smtClean="0"/>
              <a:t>Mab</a:t>
            </a:r>
            <a:r>
              <a:rPr lang="en-US" dirty="0"/>
              <a:t> </a:t>
            </a:r>
            <a:r>
              <a:rPr lang="en-US" dirty="0" smtClean="0"/>
              <a:t>that targets Her-2 </a:t>
            </a:r>
            <a:r>
              <a:rPr lang="en-US" dirty="0" err="1" smtClean="0"/>
              <a:t>neu</a:t>
            </a:r>
            <a:r>
              <a:rPr lang="en-US" dirty="0" smtClean="0"/>
              <a:t> receptor).</a:t>
            </a:r>
          </a:p>
          <a:p>
            <a:pPr lvl="1"/>
            <a:r>
              <a:rPr lang="en-US" dirty="0" smtClean="0"/>
              <a:t>Pivotal phase II monotherapy studies required Her-2 overexpression via IHC and then FISH</a:t>
            </a:r>
          </a:p>
          <a:p>
            <a:pPr lvl="1"/>
            <a:r>
              <a:rPr lang="en-US" dirty="0" smtClean="0"/>
              <a:t>Her2-neu positivity has about a 25-30% prevalence. </a:t>
            </a:r>
          </a:p>
          <a:p>
            <a:pPr lvl="1"/>
            <a:r>
              <a:rPr lang="en-US" dirty="0" smtClean="0"/>
              <a:t>If enrichment had not occurred, </a:t>
            </a:r>
            <a:r>
              <a:rPr lang="en-US" dirty="0" err="1" smtClean="0"/>
              <a:t>trastuzumab</a:t>
            </a:r>
            <a:r>
              <a:rPr lang="en-US" dirty="0" smtClean="0"/>
              <a:t> may have been abandoned.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18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biomarkers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EGFR targeting agents: not so clear cut</a:t>
            </a:r>
          </a:p>
          <a:p>
            <a:r>
              <a:rPr lang="en-US" dirty="0" smtClean="0"/>
              <a:t>In colorectal cancers, </a:t>
            </a:r>
          </a:p>
          <a:p>
            <a:pPr lvl="1"/>
            <a:r>
              <a:rPr lang="en-US" dirty="0" err="1" smtClean="0"/>
              <a:t>cetuximab</a:t>
            </a:r>
            <a:r>
              <a:rPr lang="en-US" dirty="0" smtClean="0"/>
              <a:t> has a clinical benefit</a:t>
            </a:r>
          </a:p>
          <a:p>
            <a:pPr lvl="1"/>
            <a:r>
              <a:rPr lang="en-US" dirty="0" smtClean="0"/>
              <a:t>But no clear association between EGFR (epidermal growth factor receptor) overexpression and benefit</a:t>
            </a:r>
          </a:p>
          <a:p>
            <a:pPr lvl="1"/>
            <a:r>
              <a:rPr lang="en-US" dirty="0" smtClean="0"/>
              <a:t>May be related to KRAS mutations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83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biomarkers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Sometimes, putative target is incorrect</a:t>
            </a:r>
          </a:p>
          <a:p>
            <a:pPr lvl="1"/>
            <a:r>
              <a:rPr lang="en-US" dirty="0" smtClean="0"/>
              <a:t>Using target as biomarker would lead to major errors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sorafenib</a:t>
            </a:r>
            <a:endParaRPr lang="en-US" dirty="0" smtClean="0"/>
          </a:p>
          <a:p>
            <a:pPr lvl="1"/>
            <a:r>
              <a:rPr lang="en-US" dirty="0" smtClean="0"/>
              <a:t>Developed as inhibitor of kinase activity of c-</a:t>
            </a:r>
            <a:r>
              <a:rPr lang="en-US" dirty="0" err="1" smtClean="0"/>
              <a:t>Raf</a:t>
            </a:r>
            <a:endParaRPr lang="en-US" dirty="0" smtClean="0"/>
          </a:p>
          <a:p>
            <a:pPr lvl="1"/>
            <a:r>
              <a:rPr lang="en-US" dirty="0" smtClean="0"/>
              <a:t>Later found to be inhibitor of VEGFR (vascular endothelial growth factor receptors)</a:t>
            </a:r>
          </a:p>
          <a:p>
            <a:r>
              <a:rPr lang="en-US" dirty="0" smtClean="0"/>
              <a:t>Misspecification of a target biomarker can have significant consequences </a:t>
            </a:r>
          </a:p>
          <a:p>
            <a:pPr lvl="1"/>
            <a:r>
              <a:rPr lang="en-US" dirty="0" smtClean="0"/>
              <a:t>if agent benefits all patients regardless of biomarker.  </a:t>
            </a:r>
          </a:p>
          <a:p>
            <a:pPr lvl="2"/>
            <a:r>
              <a:rPr lang="en-US" dirty="0" smtClean="0"/>
              <a:t>Studying in enriched population slows accrual</a:t>
            </a:r>
          </a:p>
          <a:p>
            <a:pPr lvl="2"/>
            <a:r>
              <a:rPr lang="en-US" dirty="0" smtClean="0"/>
              <a:t>Doesn’t allow patients who would benefit access to drug</a:t>
            </a:r>
          </a:p>
          <a:p>
            <a:pPr lvl="1"/>
            <a:r>
              <a:rPr lang="en-US" dirty="0" smtClean="0"/>
              <a:t>Wrong subgroup studied</a:t>
            </a:r>
          </a:p>
          <a:p>
            <a:pPr lvl="2"/>
            <a:r>
              <a:rPr lang="en-US" dirty="0" smtClean="0"/>
              <a:t>Good agent probably abandoned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26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If proportion expected to benefit is large (&gt;80%), might not be cost-effective to spend time for biomarker for enrichment.</a:t>
            </a:r>
          </a:p>
          <a:p>
            <a:pPr lvl="1"/>
            <a:r>
              <a:rPr lang="en-US" dirty="0" smtClean="0"/>
              <a:t>If proportion is small, then need to spend $$ on well-developed assay</a:t>
            </a:r>
          </a:p>
          <a:p>
            <a:r>
              <a:rPr lang="en-US" dirty="0" smtClean="0"/>
              <a:t>Total sample size for enriched vs. not enriched depends on…</a:t>
            </a:r>
          </a:p>
          <a:p>
            <a:pPr lvl="1"/>
            <a:r>
              <a:rPr lang="en-US" dirty="0" smtClean="0"/>
              <a:t>Proportion in enriched subgroup</a:t>
            </a:r>
          </a:p>
          <a:p>
            <a:pPr lvl="1"/>
            <a:r>
              <a:rPr lang="en-US" dirty="0" smtClean="0"/>
              <a:t>Magnitude of benefit in enriched subgroup</a:t>
            </a:r>
          </a:p>
          <a:p>
            <a:r>
              <a:rPr lang="en-US" b="1" i="1" dirty="0" smtClean="0"/>
              <a:t>GOALS:</a:t>
            </a:r>
          </a:p>
          <a:p>
            <a:pPr lvl="1"/>
            <a:r>
              <a:rPr lang="en-US" b="1" i="1" dirty="0" smtClean="0"/>
              <a:t>Have a drug that works in some group of patients</a:t>
            </a:r>
          </a:p>
          <a:p>
            <a:pPr lvl="1"/>
            <a:r>
              <a:rPr lang="en-US" b="1" i="1" dirty="0" smtClean="0"/>
              <a:t>To be able to identify the patients in that group</a:t>
            </a:r>
          </a:p>
          <a:p>
            <a:r>
              <a:rPr lang="en-US" b="1" i="1" dirty="0" smtClean="0"/>
              <a:t>Decisions regarding enrichment have to be made with GOALS in mind.</a:t>
            </a:r>
          </a:p>
          <a:p>
            <a:r>
              <a:rPr lang="en-US" b="1" i="1" dirty="0" smtClean="0"/>
              <a:t>Tension:  </a:t>
            </a:r>
            <a:r>
              <a:rPr lang="en-US" i="1" dirty="0" smtClean="0"/>
              <a:t>rapid development vs. robust accurate assay that will be useful for identifying individual patients who will (or not) benefit</a:t>
            </a:r>
          </a:p>
        </p:txBody>
      </p:sp>
    </p:spTree>
    <p:extLst>
      <p:ext uri="{BB962C8B-B14F-4D97-AF65-F5344CB8AC3E}">
        <p14:creationId xmlns:p14="http://schemas.microsoft.com/office/powerpoint/2010/main" val="414161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Biomarker-based correlative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Trial-level surrogate endpoints could be substituted for definitive endpoint (e.g. OS). </a:t>
            </a:r>
          </a:p>
          <a:p>
            <a:r>
              <a:rPr lang="en-US" dirty="0" smtClean="0"/>
              <a:t>Trial-level surrogacy and individual-level surrogacy are different.</a:t>
            </a:r>
          </a:p>
          <a:p>
            <a:r>
              <a:rPr lang="en-US" dirty="0" smtClean="0"/>
              <a:t>Surrogate biomarkers may work in some settings but not others</a:t>
            </a:r>
          </a:p>
          <a:p>
            <a:r>
              <a:rPr lang="en-US" dirty="0" smtClean="0"/>
              <a:t>Example: PSA.  </a:t>
            </a:r>
          </a:p>
          <a:p>
            <a:pPr lvl="1"/>
            <a:r>
              <a:rPr lang="en-US" dirty="0" smtClean="0"/>
              <a:t>Not broadly validated surrogate endpoint for prostate cancer. </a:t>
            </a:r>
          </a:p>
          <a:p>
            <a:pPr lvl="1"/>
            <a:r>
              <a:rPr lang="en-US" dirty="0" smtClean="0"/>
              <a:t>“working group” report issued cautions regarding PSA-based endpoints.  </a:t>
            </a:r>
          </a:p>
          <a:p>
            <a:pPr lvl="1"/>
            <a:r>
              <a:rPr lang="en-US" dirty="0" smtClean="0"/>
              <a:t>Even so, PSA doubling time and PSA levels are still important prognostic factors. </a:t>
            </a:r>
          </a:p>
        </p:txBody>
      </p:sp>
    </p:spTree>
    <p:extLst>
      <p:ext uri="{BB962C8B-B14F-4D97-AF65-F5344CB8AC3E}">
        <p14:creationId xmlns:p14="http://schemas.microsoft.com/office/powerpoint/2010/main" val="175520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2076</Words>
  <Application>Microsoft Office PowerPoint</Application>
  <PresentationFormat>On-screen Show (4:3)</PresentationFormat>
  <Paragraphs>234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Biomarkers in Phase II designs in cancer clinical trials</vt:lpstr>
      <vt:lpstr>Effective incorporation of  biomarkers into phase II trials</vt:lpstr>
      <vt:lpstr>Predictive and Enrichment Biomarkers</vt:lpstr>
      <vt:lpstr>Predictive and Enrichment Biomarkers</vt:lpstr>
      <vt:lpstr>Enrichment biomarkers </vt:lpstr>
      <vt:lpstr>Enrichment biomarkers </vt:lpstr>
      <vt:lpstr>Enrichment biomarkers </vt:lpstr>
      <vt:lpstr>Enrichment Biomarkers</vt:lpstr>
      <vt:lpstr>Biomarker-based correlative endpoints</vt:lpstr>
      <vt:lpstr>Biomarker-based phase II trial design</vt:lpstr>
      <vt:lpstr>Biomarker-based phase II trial design</vt:lpstr>
      <vt:lpstr>PowerPoint Presentation</vt:lpstr>
      <vt:lpstr>Biomarker adaptive Simon two-stage</vt:lpstr>
      <vt:lpstr>PowerPoint Presentation</vt:lpstr>
      <vt:lpstr>Tandem two-step phase II predictor biomarker evaluation trial design</vt:lpstr>
      <vt:lpstr>PowerPoint Presentation</vt:lpstr>
      <vt:lpstr>Randomized Phase II Trial Design With Biomarkers</vt:lpstr>
      <vt:lpstr>Randomized Phase II Trial Design With Biomarkers</vt:lpstr>
      <vt:lpstr>PowerPoint Presentation</vt:lpstr>
      <vt:lpstr>PowerPoint Presentation</vt:lpstr>
      <vt:lpstr>Basket Trials</vt:lpstr>
      <vt:lpstr>Basket Trials</vt:lpstr>
      <vt:lpstr>What is a basket trial?</vt:lpstr>
      <vt:lpstr>Example trial: CUSTOM</vt:lpstr>
      <vt:lpstr>CUSTOM stats</vt:lpstr>
      <vt:lpstr>CUSTOM</vt:lpstr>
      <vt:lpstr>PowerPoint Presentation</vt:lpstr>
      <vt:lpstr>PowerPoint Presentation</vt:lpstr>
      <vt:lpstr>Strengths</vt:lpstr>
      <vt:lpstr>Other basket trials</vt:lpstr>
      <vt:lpstr>Basket Trial Success</vt:lpstr>
      <vt:lpstr>Future and challenges with Basket trials</vt:lpstr>
      <vt:lpstr>Future and challenges with Basket trials</vt:lpstr>
      <vt:lpstr>Future and challenges with Basket trials</vt:lpstr>
      <vt:lpstr>Related study</vt:lpstr>
    </vt:vector>
  </TitlesOfParts>
  <Company>Medical 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Biomarkers in Phase II designs in cancer clinical trials</dc:title>
  <dc:creator>Elizabeth Garrett-Mayer</dc:creator>
  <cp:lastModifiedBy>Elizabeth Garrett-Mayer</cp:lastModifiedBy>
  <cp:revision>20</cp:revision>
  <dcterms:created xsi:type="dcterms:W3CDTF">2015-02-11T15:58:48Z</dcterms:created>
  <dcterms:modified xsi:type="dcterms:W3CDTF">2015-02-12T15:22:55Z</dcterms:modified>
</cp:coreProperties>
</file>