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4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62"/>
  </p:notesMasterIdLst>
  <p:handoutMasterIdLst>
    <p:handoutMasterId r:id="rId63"/>
  </p:handoutMasterIdLst>
  <p:sldIdLst>
    <p:sldId id="256" r:id="rId2"/>
    <p:sldId id="517" r:id="rId3"/>
    <p:sldId id="750" r:id="rId4"/>
    <p:sldId id="571" r:id="rId5"/>
    <p:sldId id="634" r:id="rId6"/>
    <p:sldId id="756" r:id="rId7"/>
    <p:sldId id="664" r:id="rId8"/>
    <p:sldId id="746" r:id="rId9"/>
    <p:sldId id="747" r:id="rId10"/>
    <p:sldId id="748" r:id="rId11"/>
    <p:sldId id="387" r:id="rId12"/>
    <p:sldId id="752" r:id="rId13"/>
    <p:sldId id="667" r:id="rId14"/>
    <p:sldId id="660" r:id="rId15"/>
    <p:sldId id="753" r:id="rId16"/>
    <p:sldId id="692" r:id="rId17"/>
    <p:sldId id="694" r:id="rId18"/>
    <p:sldId id="755" r:id="rId19"/>
    <p:sldId id="695" r:id="rId20"/>
    <p:sldId id="743" r:id="rId21"/>
    <p:sldId id="718" r:id="rId22"/>
    <p:sldId id="662" r:id="rId23"/>
    <p:sldId id="719" r:id="rId24"/>
    <p:sldId id="742" r:id="rId25"/>
    <p:sldId id="521" r:id="rId26"/>
    <p:sldId id="522" r:id="rId27"/>
    <p:sldId id="524" r:id="rId28"/>
    <p:sldId id="631" r:id="rId29"/>
    <p:sldId id="526" r:id="rId30"/>
    <p:sldId id="614" r:id="rId31"/>
    <p:sldId id="691" r:id="rId32"/>
    <p:sldId id="625" r:id="rId33"/>
    <p:sldId id="617" r:id="rId34"/>
    <p:sldId id="689" r:id="rId35"/>
    <p:sldId id="690" r:id="rId36"/>
    <p:sldId id="528" r:id="rId37"/>
    <p:sldId id="529" r:id="rId38"/>
    <p:sldId id="530" r:id="rId39"/>
    <p:sldId id="531" r:id="rId40"/>
    <p:sldId id="532" r:id="rId41"/>
    <p:sldId id="534" r:id="rId42"/>
    <p:sldId id="535" r:id="rId43"/>
    <p:sldId id="723" r:id="rId44"/>
    <p:sldId id="724" r:id="rId45"/>
    <p:sldId id="726" r:id="rId46"/>
    <p:sldId id="727" r:id="rId47"/>
    <p:sldId id="728" r:id="rId48"/>
    <p:sldId id="729" r:id="rId49"/>
    <p:sldId id="730" r:id="rId50"/>
    <p:sldId id="731" r:id="rId51"/>
    <p:sldId id="732" r:id="rId52"/>
    <p:sldId id="733" r:id="rId53"/>
    <p:sldId id="734" r:id="rId54"/>
    <p:sldId id="735" r:id="rId55"/>
    <p:sldId id="737" r:id="rId56"/>
    <p:sldId id="738" r:id="rId57"/>
    <p:sldId id="739" r:id="rId58"/>
    <p:sldId id="740" r:id="rId59"/>
    <p:sldId id="745" r:id="rId60"/>
    <p:sldId id="721" r:id="rId6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0B1D"/>
    <a:srgbClr val="FFEAA7"/>
    <a:srgbClr val="000000"/>
    <a:srgbClr val="FFE8E7"/>
    <a:srgbClr val="1B4C79"/>
    <a:srgbClr val="2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77986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19349664625255"/>
          <c:y val="4.7641131722941411E-2"/>
          <c:w val="0.69527182366093132"/>
          <c:h val="0.791436229369633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6 Months </c:v>
                </c:pt>
                <c:pt idx="2">
                  <c:v>12 Months</c:v>
                </c:pt>
                <c:pt idx="3">
                  <c:v>18 Months</c:v>
                </c:pt>
                <c:pt idx="4">
                  <c:v>24 Months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37</c:v>
                </c:pt>
                <c:pt idx="2">
                  <c:v>48</c:v>
                </c:pt>
                <c:pt idx="3">
                  <c:v>30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Caregiver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6 Months </c:v>
                </c:pt>
                <c:pt idx="2">
                  <c:v>12 Months</c:v>
                </c:pt>
                <c:pt idx="3">
                  <c:v>18 Months</c:v>
                </c:pt>
                <c:pt idx="4">
                  <c:v>24 Months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62</c:v>
                </c:pt>
                <c:pt idx="1">
                  <c:v>53</c:v>
                </c:pt>
                <c:pt idx="2">
                  <c:v>46</c:v>
                </c:pt>
                <c:pt idx="3">
                  <c:v>32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588224"/>
        <c:axId val="39589760"/>
        <c:axId val="33637248"/>
      </c:bar3DChart>
      <c:catAx>
        <c:axId val="3958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589760"/>
        <c:crosses val="autoZero"/>
        <c:auto val="1"/>
        <c:lblAlgn val="ctr"/>
        <c:lblOffset val="100"/>
        <c:noMultiLvlLbl val="0"/>
      </c:catAx>
      <c:valAx>
        <c:axId val="39589760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Telephone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4390249829882374E-2"/>
              <c:y val="0.227836869967525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588224"/>
        <c:crosses val="autoZero"/>
        <c:crossBetween val="between"/>
      </c:valAx>
      <c:serAx>
        <c:axId val="33637248"/>
        <c:scaling>
          <c:orientation val="minMax"/>
        </c:scaling>
        <c:delete val="1"/>
        <c:axPos val="b"/>
        <c:majorTickMark val="out"/>
        <c:minorTickMark val="none"/>
        <c:tickLblPos val="nextTo"/>
        <c:crossAx val="3958976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41113610798651"/>
          <c:y val="4.4816272965879263E-2"/>
          <c:w val="0.62542604049493811"/>
          <c:h val="0.48502424485074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Understanding Cancer</c:v>
                </c:pt>
                <c:pt idx="1">
                  <c:v>Feel Part of Mging Health</c:v>
                </c:pt>
                <c:pt idx="2">
                  <c:v>Up-to-Date Treatment Info</c:v>
                </c:pt>
                <c:pt idx="3">
                  <c:v>Coordinated Care</c:v>
                </c:pt>
                <c:pt idx="4">
                  <c:v>Recurrence Concerns</c:v>
                </c:pt>
                <c:pt idx="5">
                  <c:v>New Sense of Normal</c:v>
                </c:pt>
                <c:pt idx="6">
                  <c:v>Long-term Side Effect Mgmt</c:v>
                </c:pt>
                <c:pt idx="7">
                  <c:v>Uncertainty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</c:v>
                </c:pt>
                <c:pt idx="1">
                  <c:v>43</c:v>
                </c:pt>
                <c:pt idx="2">
                  <c:v>50</c:v>
                </c:pt>
                <c:pt idx="3">
                  <c:v>43</c:v>
                </c:pt>
                <c:pt idx="4">
                  <c:v>30</c:v>
                </c:pt>
                <c:pt idx="5">
                  <c:v>35</c:v>
                </c:pt>
                <c:pt idx="6">
                  <c:v>32</c:v>
                </c:pt>
                <c:pt idx="7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Caregivers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Understanding Cancer</c:v>
                </c:pt>
                <c:pt idx="1">
                  <c:v>Feel Part of Mging Health</c:v>
                </c:pt>
                <c:pt idx="2">
                  <c:v>Up-to-Date Treatment Info</c:v>
                </c:pt>
                <c:pt idx="3">
                  <c:v>Coordinated Care</c:v>
                </c:pt>
                <c:pt idx="4">
                  <c:v>Recurrence Concerns</c:v>
                </c:pt>
                <c:pt idx="5">
                  <c:v>New Sense of Normal</c:v>
                </c:pt>
                <c:pt idx="6">
                  <c:v>Long-term Side Effect Mgmt</c:v>
                </c:pt>
                <c:pt idx="7">
                  <c:v>Uncertainty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38</c:v>
                </c:pt>
                <c:pt idx="1">
                  <c:v>51</c:v>
                </c:pt>
                <c:pt idx="2">
                  <c:v>60</c:v>
                </c:pt>
                <c:pt idx="3">
                  <c:v>49</c:v>
                </c:pt>
                <c:pt idx="4">
                  <c:v>30</c:v>
                </c:pt>
                <c:pt idx="5">
                  <c:v>26</c:v>
                </c:pt>
                <c:pt idx="6">
                  <c:v>32</c:v>
                </c:pt>
                <c:pt idx="7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16288"/>
        <c:axId val="39917824"/>
      </c:barChart>
      <c:catAx>
        <c:axId val="3991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917824"/>
        <c:crosses val="autoZero"/>
        <c:auto val="1"/>
        <c:lblAlgn val="ctr"/>
        <c:lblOffset val="100"/>
        <c:noMultiLvlLbl val="0"/>
      </c:catAx>
      <c:valAx>
        <c:axId val="3991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16288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81915682414698165"/>
          <c:y val="0.19132588265176531"/>
          <c:w val="0.15790400781842073"/>
          <c:h val="0.162682880365760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052631578947369"/>
          <c:y val="2.9411764705882353E-2"/>
          <c:w val="0.59473684210526312"/>
          <c:h val="0.745989304812834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</c:v>
                </c:pt>
              </c:strCache>
            </c:strRef>
          </c:tx>
          <c:spPr>
            <a:solidFill>
              <a:srgbClr val="9999FF"/>
            </a:solidFill>
            <a:ln w="227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Sheet1!$A$2:$A$14</c:f>
              <c:strCache>
                <c:ptCount val="13"/>
                <c:pt idx="0">
                  <c:v>HPV</c:v>
                </c:pt>
                <c:pt idx="1">
                  <c:v>Radiation</c:v>
                </c:pt>
                <c:pt idx="2">
                  <c:v>Lack of Preventive Care</c:v>
                </c:pt>
                <c:pt idx="3">
                  <c:v>Stress</c:v>
                </c:pt>
                <c:pt idx="4">
                  <c:v>Diet</c:v>
                </c:pt>
                <c:pt idx="5">
                  <c:v>Genetics</c:v>
                </c:pt>
                <c:pt idx="6">
                  <c:v>Sun</c:v>
                </c:pt>
                <c:pt idx="7">
                  <c:v>Cancer History</c:v>
                </c:pt>
                <c:pt idx="8">
                  <c:v>Industrial Exposures</c:v>
                </c:pt>
                <c:pt idx="9">
                  <c:v>Unknown </c:v>
                </c:pt>
                <c:pt idx="10">
                  <c:v>Other</c:v>
                </c:pt>
                <c:pt idx="11">
                  <c:v>Alcohol</c:v>
                </c:pt>
                <c:pt idx="12">
                  <c:v>Tobacco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2.17</c:v>
                </c:pt>
                <c:pt idx="1">
                  <c:v>2.17</c:v>
                </c:pt>
                <c:pt idx="2">
                  <c:v>6.52</c:v>
                </c:pt>
                <c:pt idx="3">
                  <c:v>6.52</c:v>
                </c:pt>
                <c:pt idx="4">
                  <c:v>8.6999999999999993</c:v>
                </c:pt>
                <c:pt idx="5">
                  <c:v>8.6999999999999993</c:v>
                </c:pt>
                <c:pt idx="6">
                  <c:v>10.87</c:v>
                </c:pt>
                <c:pt idx="7">
                  <c:v>10.87</c:v>
                </c:pt>
                <c:pt idx="8">
                  <c:v>13.04</c:v>
                </c:pt>
                <c:pt idx="9">
                  <c:v>15.22</c:v>
                </c:pt>
                <c:pt idx="10">
                  <c:v>17.39</c:v>
                </c:pt>
                <c:pt idx="11">
                  <c:v>17.39</c:v>
                </c:pt>
                <c:pt idx="12">
                  <c:v>54.35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Caregiver</c:v>
                </c:pt>
              </c:strCache>
            </c:strRef>
          </c:tx>
          <c:spPr>
            <a:solidFill>
              <a:srgbClr val="993366"/>
            </a:solidFill>
            <a:ln w="227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Sheet1!$A$2:$A$14</c:f>
              <c:strCache>
                <c:ptCount val="13"/>
                <c:pt idx="0">
                  <c:v>HPV</c:v>
                </c:pt>
                <c:pt idx="1">
                  <c:v>Radiation</c:v>
                </c:pt>
                <c:pt idx="2">
                  <c:v>Lack of Preventive Care</c:v>
                </c:pt>
                <c:pt idx="3">
                  <c:v>Stress</c:v>
                </c:pt>
                <c:pt idx="4">
                  <c:v>Diet</c:v>
                </c:pt>
                <c:pt idx="5">
                  <c:v>Genetics</c:v>
                </c:pt>
                <c:pt idx="6">
                  <c:v>Sun</c:v>
                </c:pt>
                <c:pt idx="7">
                  <c:v>Cancer History</c:v>
                </c:pt>
                <c:pt idx="8">
                  <c:v>Industrial Exposures</c:v>
                </c:pt>
                <c:pt idx="9">
                  <c:v>Unknown </c:v>
                </c:pt>
                <c:pt idx="10">
                  <c:v>Other</c:v>
                </c:pt>
                <c:pt idx="11">
                  <c:v>Alcohol</c:v>
                </c:pt>
                <c:pt idx="12">
                  <c:v>Tobacco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</c:v>
                </c:pt>
                <c:pt idx="1">
                  <c:v>4.76</c:v>
                </c:pt>
                <c:pt idx="2">
                  <c:v>4.76</c:v>
                </c:pt>
                <c:pt idx="3">
                  <c:v>0</c:v>
                </c:pt>
                <c:pt idx="4">
                  <c:v>0</c:v>
                </c:pt>
                <c:pt idx="5">
                  <c:v>16.670000000000002</c:v>
                </c:pt>
                <c:pt idx="6">
                  <c:v>14.29</c:v>
                </c:pt>
                <c:pt idx="7">
                  <c:v>7.14</c:v>
                </c:pt>
                <c:pt idx="8">
                  <c:v>9.52</c:v>
                </c:pt>
                <c:pt idx="9">
                  <c:v>7.14</c:v>
                </c:pt>
                <c:pt idx="10">
                  <c:v>13.52</c:v>
                </c:pt>
                <c:pt idx="11">
                  <c:v>26.19</c:v>
                </c:pt>
                <c:pt idx="12">
                  <c:v>57.14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33056"/>
        <c:axId val="111538944"/>
      </c:barChart>
      <c:catAx>
        <c:axId val="111533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5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3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53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538944"/>
        <c:scaling>
          <c:orientation val="minMax"/>
        </c:scaling>
        <c:delete val="0"/>
        <c:axPos val="b"/>
        <c:majorGridlines>
          <c:spPr>
            <a:ln w="568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3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Percent Reporting</a:t>
                </a:r>
              </a:p>
            </c:rich>
          </c:tx>
          <c:layout>
            <c:manualLayout>
              <c:xMode val="edge"/>
              <c:yMode val="edge"/>
              <c:x val="0.51842095105758834"/>
              <c:y val="0.84491970283375595"/>
            </c:manualLayout>
          </c:layout>
          <c:overlay val="0"/>
          <c:spPr>
            <a:noFill/>
            <a:ln w="4545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6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3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533056"/>
        <c:crosses val="autoZero"/>
        <c:crossBetween val="between"/>
      </c:valAx>
      <c:spPr>
        <a:solidFill>
          <a:srgbClr val="C0C0C0"/>
        </a:solidFill>
        <a:ln w="2272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105251549438667"/>
          <c:y val="0.42245985141687797"/>
          <c:w val="0.30000000000000004"/>
          <c:h val="5.8823513056630639E-2"/>
        </c:manualLayout>
      </c:layout>
      <c:overlay val="0"/>
      <c:spPr>
        <a:solidFill>
          <a:srgbClr val="FFFFFF"/>
        </a:solidFill>
        <a:ln w="5681">
          <a:solidFill>
            <a:srgbClr val="000000"/>
          </a:solidFill>
          <a:prstDash val="solid"/>
        </a:ln>
      </c:spPr>
      <c:txPr>
        <a:bodyPr/>
        <a:lstStyle/>
        <a:p>
          <a:pPr>
            <a:defRPr sz="131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5681">
      <a:solidFill>
        <a:srgbClr val="000000"/>
      </a:solidFill>
      <a:prstDash val="solid"/>
    </a:ln>
  </c:spPr>
  <c:txPr>
    <a:bodyPr/>
    <a:lstStyle/>
    <a:p>
      <a:pPr>
        <a:defRPr sz="143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592111796836202E-2"/>
          <c:y val="2.4144389358737566E-2"/>
          <c:w val="0.91699605116927962"/>
          <c:h val="0.62036657917760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Current/Recent</c:v>
                </c:pt>
              </c:strCache>
            </c:strRef>
          </c:tx>
          <c:invertIfNegative val="0"/>
          <c:cat>
            <c:strRef>
              <c:f>Sheet1!$A$3:$A$11</c:f>
              <c:strCache>
                <c:ptCount val="9"/>
                <c:pt idx="0">
                  <c:v>Feeling ill</c:v>
                </c:pt>
                <c:pt idx="1">
                  <c:v>Swallowing problems</c:v>
                </c:pt>
                <c:pt idx="2">
                  <c:v>Speech problems</c:v>
                </c:pt>
                <c:pt idx="3">
                  <c:v>Social contact concerns</c:v>
                </c:pt>
                <c:pt idx="4">
                  <c:v>Teeth problems</c:v>
                </c:pt>
                <c:pt idx="5">
                  <c:v>Cough</c:v>
                </c:pt>
                <c:pt idx="6">
                  <c:v>Dry mouth</c:v>
                </c:pt>
                <c:pt idx="7">
                  <c:v>Pain</c:v>
                </c:pt>
                <c:pt idx="8">
                  <c:v>Sticky saliva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39</c:v>
                </c:pt>
                <c:pt idx="1">
                  <c:v>38.1</c:v>
                </c:pt>
                <c:pt idx="2">
                  <c:v>44.2</c:v>
                </c:pt>
                <c:pt idx="3">
                  <c:v>25</c:v>
                </c:pt>
                <c:pt idx="4">
                  <c:v>28.4</c:v>
                </c:pt>
                <c:pt idx="5">
                  <c:v>50.8</c:v>
                </c:pt>
                <c:pt idx="6">
                  <c:v>48.4</c:v>
                </c:pt>
                <c:pt idx="7">
                  <c:v>41.9</c:v>
                </c:pt>
                <c:pt idx="8">
                  <c:v>46.8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Former</c:v>
                </c:pt>
              </c:strCache>
            </c:strRef>
          </c:tx>
          <c:invertIfNegative val="0"/>
          <c:cat>
            <c:strRef>
              <c:f>Sheet1!$A$3:$A$11</c:f>
              <c:strCache>
                <c:ptCount val="9"/>
                <c:pt idx="0">
                  <c:v>Feeling ill</c:v>
                </c:pt>
                <c:pt idx="1">
                  <c:v>Swallowing problems</c:v>
                </c:pt>
                <c:pt idx="2">
                  <c:v>Speech problems</c:v>
                </c:pt>
                <c:pt idx="3">
                  <c:v>Social contact concerns</c:v>
                </c:pt>
                <c:pt idx="4">
                  <c:v>Teeth problems</c:v>
                </c:pt>
                <c:pt idx="5">
                  <c:v>Cough</c:v>
                </c:pt>
                <c:pt idx="6">
                  <c:v>Dry mouth</c:v>
                </c:pt>
                <c:pt idx="7">
                  <c:v>Pain</c:v>
                </c:pt>
                <c:pt idx="8">
                  <c:v>Sticky saliva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32.1</c:v>
                </c:pt>
                <c:pt idx="1">
                  <c:v>30</c:v>
                </c:pt>
                <c:pt idx="2">
                  <c:v>33.6</c:v>
                </c:pt>
                <c:pt idx="3">
                  <c:v>18.5</c:v>
                </c:pt>
                <c:pt idx="4">
                  <c:v>24.3</c:v>
                </c:pt>
                <c:pt idx="5">
                  <c:v>38.6</c:v>
                </c:pt>
                <c:pt idx="6">
                  <c:v>45.6</c:v>
                </c:pt>
                <c:pt idx="7">
                  <c:v>32.1</c:v>
                </c:pt>
                <c:pt idx="8">
                  <c:v>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Never</c:v>
                </c:pt>
              </c:strCache>
            </c:strRef>
          </c:tx>
          <c:invertIfNegative val="0"/>
          <c:cat>
            <c:strRef>
              <c:f>Sheet1!$A$3:$A$11</c:f>
              <c:strCache>
                <c:ptCount val="9"/>
                <c:pt idx="0">
                  <c:v>Feeling ill</c:v>
                </c:pt>
                <c:pt idx="1">
                  <c:v>Swallowing problems</c:v>
                </c:pt>
                <c:pt idx="2">
                  <c:v>Speech problems</c:v>
                </c:pt>
                <c:pt idx="3">
                  <c:v>Social contact concerns</c:v>
                </c:pt>
                <c:pt idx="4">
                  <c:v>Teeth problems</c:v>
                </c:pt>
                <c:pt idx="5">
                  <c:v>Cough</c:v>
                </c:pt>
                <c:pt idx="6">
                  <c:v>Dry mouth</c:v>
                </c:pt>
                <c:pt idx="7">
                  <c:v>Pain</c:v>
                </c:pt>
                <c:pt idx="8">
                  <c:v>Sticky saliva</c:v>
                </c:pt>
              </c:strCache>
            </c:strRef>
          </c:cat>
          <c:val>
            <c:numRef>
              <c:f>Sheet1!$D$3:$D$11</c:f>
              <c:numCache>
                <c:formatCode>General</c:formatCode>
                <c:ptCount val="9"/>
                <c:pt idx="0">
                  <c:v>27.5</c:v>
                </c:pt>
                <c:pt idx="1">
                  <c:v>12.3</c:v>
                </c:pt>
                <c:pt idx="2">
                  <c:v>15</c:v>
                </c:pt>
                <c:pt idx="3">
                  <c:v>8.1</c:v>
                </c:pt>
                <c:pt idx="4">
                  <c:v>19.7</c:v>
                </c:pt>
                <c:pt idx="5">
                  <c:v>30.4</c:v>
                </c:pt>
                <c:pt idx="6">
                  <c:v>30.4</c:v>
                </c:pt>
                <c:pt idx="7">
                  <c:v>27.5</c:v>
                </c:pt>
                <c:pt idx="8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40416"/>
        <c:axId val="34941952"/>
      </c:barChart>
      <c:catAx>
        <c:axId val="3494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941952"/>
        <c:crosses val="autoZero"/>
        <c:auto val="1"/>
        <c:lblAlgn val="ctr"/>
        <c:lblOffset val="100"/>
        <c:noMultiLvlLbl val="0"/>
      </c:catAx>
      <c:valAx>
        <c:axId val="34941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94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194852332647607"/>
          <c:y val="4.085026408735945E-2"/>
          <c:w val="0.24814156676361401"/>
          <c:h val="0.21494217519685038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AACBF-9FA1-407C-A05D-C73049A95E52}" type="doc">
      <dgm:prSet loTypeId="urn:microsoft.com/office/officeart/2005/8/layout/radial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9F0A89-21D4-483F-940E-6FCB5BA05F9B}">
      <dgm:prSet phldrT="[Text]" custT="1"/>
      <dgm:spPr/>
      <dgm:t>
        <a:bodyPr/>
        <a:lstStyle/>
        <a:p>
          <a:r>
            <a:rPr lang="en-US" sz="2000" b="1" dirty="0" smtClean="0"/>
            <a:t>Patient-Reported Outcomes in Head and Neck Cancer</a:t>
          </a:r>
          <a:endParaRPr lang="en-US" sz="2000" b="1" dirty="0"/>
        </a:p>
      </dgm:t>
    </dgm:pt>
    <dgm:pt modelId="{2E1CA30B-19C4-41C8-A5FA-41361CBD40A1}" type="parTrans" cxnId="{19D9CE3F-8219-4AD9-9435-D88727B7C980}">
      <dgm:prSet/>
      <dgm:spPr/>
      <dgm:t>
        <a:bodyPr/>
        <a:lstStyle/>
        <a:p>
          <a:endParaRPr lang="en-US"/>
        </a:p>
      </dgm:t>
    </dgm:pt>
    <dgm:pt modelId="{71894562-6E11-402C-BAA1-350C963FA4B2}" type="sibTrans" cxnId="{19D9CE3F-8219-4AD9-9435-D88727B7C980}">
      <dgm:prSet/>
      <dgm:spPr/>
      <dgm:t>
        <a:bodyPr/>
        <a:lstStyle/>
        <a:p>
          <a:endParaRPr lang="en-US"/>
        </a:p>
      </dgm:t>
    </dgm:pt>
    <dgm:pt modelId="{250CCDDA-C5CB-43D2-B419-CDC2107AC5BD}">
      <dgm:prSet phldrT="[Text]" custT="1"/>
      <dgm:spPr/>
      <dgm:t>
        <a:bodyPr/>
        <a:lstStyle/>
        <a:p>
          <a:r>
            <a:rPr lang="en-US" sz="1800" b="1" dirty="0" smtClean="0"/>
            <a:t>Characterize key patient experiences after treatment</a:t>
          </a:r>
          <a:endParaRPr lang="en-US" sz="1800" b="1" dirty="0"/>
        </a:p>
      </dgm:t>
    </dgm:pt>
    <dgm:pt modelId="{B89E34A8-6EEC-41FD-AF64-47B2288C5D4D}" type="parTrans" cxnId="{24FC87A3-3A08-4DB5-B748-F0E0E067E2CE}">
      <dgm:prSet/>
      <dgm:spPr/>
      <dgm:t>
        <a:bodyPr/>
        <a:lstStyle/>
        <a:p>
          <a:endParaRPr lang="en-US"/>
        </a:p>
      </dgm:t>
    </dgm:pt>
    <dgm:pt modelId="{9BADC4B6-0237-4C3B-B4C7-A7CB0239ABEE}" type="sibTrans" cxnId="{24FC87A3-3A08-4DB5-B748-F0E0E067E2CE}">
      <dgm:prSet/>
      <dgm:spPr/>
      <dgm:t>
        <a:bodyPr/>
        <a:lstStyle/>
        <a:p>
          <a:endParaRPr lang="en-US"/>
        </a:p>
      </dgm:t>
    </dgm:pt>
    <dgm:pt modelId="{77EFC080-4960-40FF-B96B-FD1885F0F344}">
      <dgm:prSet phldrT="[Text]" custT="1"/>
      <dgm:spPr/>
      <dgm:t>
        <a:bodyPr/>
        <a:lstStyle/>
        <a:p>
          <a:r>
            <a:rPr lang="en-US" sz="1800" b="1" dirty="0" smtClean="0"/>
            <a:t>Use mixed methods to adapt existing and/or create new instruments</a:t>
          </a:r>
          <a:endParaRPr lang="en-US" sz="1800" b="1" dirty="0"/>
        </a:p>
      </dgm:t>
    </dgm:pt>
    <dgm:pt modelId="{67DF9EBE-1F2D-4267-89D4-E01D81AD7F3E}" type="parTrans" cxnId="{991CAAC8-8106-4F72-8408-6223E8F7DF51}">
      <dgm:prSet/>
      <dgm:spPr/>
      <dgm:t>
        <a:bodyPr/>
        <a:lstStyle/>
        <a:p>
          <a:endParaRPr lang="en-US"/>
        </a:p>
      </dgm:t>
    </dgm:pt>
    <dgm:pt modelId="{1F641FAE-EB8B-4722-AAA7-8A76D118BE92}" type="sibTrans" cxnId="{991CAAC8-8106-4F72-8408-6223E8F7DF51}">
      <dgm:prSet/>
      <dgm:spPr/>
      <dgm:t>
        <a:bodyPr/>
        <a:lstStyle/>
        <a:p>
          <a:endParaRPr lang="en-US"/>
        </a:p>
      </dgm:t>
    </dgm:pt>
    <dgm:pt modelId="{D5D4C8D1-127A-4ED6-AC43-E4CCA21B67E4}">
      <dgm:prSet phldrT="[Text]"/>
      <dgm:spPr/>
      <dgm:t>
        <a:bodyPr/>
        <a:lstStyle/>
        <a:p>
          <a:r>
            <a:rPr lang="en-US" b="1" dirty="0" smtClean="0"/>
            <a:t>Test instruments in diverse head and neck cancer populations</a:t>
          </a:r>
          <a:endParaRPr lang="en-US" b="1" dirty="0"/>
        </a:p>
      </dgm:t>
    </dgm:pt>
    <dgm:pt modelId="{A6C5DF97-5D65-4D4D-8A38-A479170A84DF}" type="parTrans" cxnId="{30F28773-594E-47B4-AE37-F9E107D63A65}">
      <dgm:prSet/>
      <dgm:spPr/>
      <dgm:t>
        <a:bodyPr/>
        <a:lstStyle/>
        <a:p>
          <a:endParaRPr lang="en-US"/>
        </a:p>
      </dgm:t>
    </dgm:pt>
    <dgm:pt modelId="{ADDA6578-DE94-4E47-BAA9-54B8E0D8B687}" type="sibTrans" cxnId="{30F28773-594E-47B4-AE37-F9E107D63A65}">
      <dgm:prSet/>
      <dgm:spPr/>
      <dgm:t>
        <a:bodyPr/>
        <a:lstStyle/>
        <a:p>
          <a:endParaRPr lang="en-US"/>
        </a:p>
      </dgm:t>
    </dgm:pt>
    <dgm:pt modelId="{9B326590-0885-43FE-9F32-44FECA7DB794}">
      <dgm:prSet phldrT="[Text]"/>
      <dgm:spPr/>
      <dgm:t>
        <a:bodyPr/>
        <a:lstStyle/>
        <a:p>
          <a:r>
            <a:rPr lang="en-US" b="1" dirty="0" smtClean="0"/>
            <a:t>Revise and re-evaluate as needed to achieve consensus</a:t>
          </a:r>
          <a:endParaRPr lang="en-US" b="1" dirty="0"/>
        </a:p>
      </dgm:t>
    </dgm:pt>
    <dgm:pt modelId="{71B58C25-EB34-4A08-AAA6-7E55B5E78D60}" type="parTrans" cxnId="{1A99CA1E-20E8-4DC0-A437-7483D7885497}">
      <dgm:prSet/>
      <dgm:spPr/>
      <dgm:t>
        <a:bodyPr/>
        <a:lstStyle/>
        <a:p>
          <a:endParaRPr lang="en-US"/>
        </a:p>
      </dgm:t>
    </dgm:pt>
    <dgm:pt modelId="{74910E17-FB56-489C-9CC1-67CDE89B67AD}" type="sibTrans" cxnId="{1A99CA1E-20E8-4DC0-A437-7483D7885497}">
      <dgm:prSet/>
      <dgm:spPr/>
      <dgm:t>
        <a:bodyPr/>
        <a:lstStyle/>
        <a:p>
          <a:endParaRPr lang="en-US"/>
        </a:p>
      </dgm:t>
    </dgm:pt>
    <dgm:pt modelId="{1F49D660-1626-4728-ACAB-AB2777456A6C}" type="pres">
      <dgm:prSet presAssocID="{E98AACBF-9FA1-407C-A05D-C73049A95E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2107E2-125C-4AB1-8953-D801D4F9A8CC}" type="pres">
      <dgm:prSet presAssocID="{D19F0A89-21D4-483F-940E-6FCB5BA05F9B}" presName="centerShape" presStyleLbl="node0" presStyleIdx="0" presStyleCnt="1"/>
      <dgm:spPr/>
      <dgm:t>
        <a:bodyPr/>
        <a:lstStyle/>
        <a:p>
          <a:endParaRPr lang="en-US"/>
        </a:p>
      </dgm:t>
    </dgm:pt>
    <dgm:pt modelId="{3AD334FF-3080-422B-BF51-03D0C4FB7FBF}" type="pres">
      <dgm:prSet presAssocID="{250CCDDA-C5CB-43D2-B419-CDC2107AC5BD}" presName="node" presStyleLbl="node1" presStyleIdx="0" presStyleCnt="4" custScaleX="157026" custScaleY="152349" custRadScaleRad="103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CCE0D-453E-41E9-8D2A-D67C3495847D}" type="pres">
      <dgm:prSet presAssocID="{250CCDDA-C5CB-43D2-B419-CDC2107AC5BD}" presName="dummy" presStyleCnt="0"/>
      <dgm:spPr/>
      <dgm:t>
        <a:bodyPr/>
        <a:lstStyle/>
        <a:p>
          <a:endParaRPr lang="en-US"/>
        </a:p>
      </dgm:t>
    </dgm:pt>
    <dgm:pt modelId="{C18B604F-9E3A-4B2D-A682-81221F1C65AB}" type="pres">
      <dgm:prSet presAssocID="{9BADC4B6-0237-4C3B-B4C7-A7CB0239ABE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EA9BC88-EFED-47D1-A463-344C2804EF85}" type="pres">
      <dgm:prSet presAssocID="{77EFC080-4960-40FF-B96B-FD1885F0F344}" presName="node" presStyleLbl="node1" presStyleIdx="1" presStyleCnt="4" custScaleX="157026" custScaleY="152349" custRadScaleRad="115682" custRadScaleInc="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1BA96-3F48-4EA1-B7E0-8A6C9EAEC73C}" type="pres">
      <dgm:prSet presAssocID="{77EFC080-4960-40FF-B96B-FD1885F0F344}" presName="dummy" presStyleCnt="0"/>
      <dgm:spPr/>
      <dgm:t>
        <a:bodyPr/>
        <a:lstStyle/>
        <a:p>
          <a:endParaRPr lang="en-US"/>
        </a:p>
      </dgm:t>
    </dgm:pt>
    <dgm:pt modelId="{065A3CCF-35B1-4EF9-B6ED-EA7726AD04FA}" type="pres">
      <dgm:prSet presAssocID="{1F641FAE-EB8B-4722-AAA7-8A76D118BE9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9F27ACC-C5B3-431B-B478-A8310C410FCD}" type="pres">
      <dgm:prSet presAssocID="{D5D4C8D1-127A-4ED6-AC43-E4CCA21B67E4}" presName="node" presStyleLbl="node1" presStyleIdx="2" presStyleCnt="4" custScaleX="157026" custScaleY="152349" custRadScaleRad="103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8024C-444E-47E0-A300-E78CE0C2FC91}" type="pres">
      <dgm:prSet presAssocID="{D5D4C8D1-127A-4ED6-AC43-E4CCA21B67E4}" presName="dummy" presStyleCnt="0"/>
      <dgm:spPr/>
      <dgm:t>
        <a:bodyPr/>
        <a:lstStyle/>
        <a:p>
          <a:endParaRPr lang="en-US"/>
        </a:p>
      </dgm:t>
    </dgm:pt>
    <dgm:pt modelId="{BB2A2D99-7D7E-4FE8-9804-34350746632A}" type="pres">
      <dgm:prSet presAssocID="{ADDA6578-DE94-4E47-BAA9-54B8E0D8B68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60E1F6A-89F2-4BFC-BD45-994366E7C5B0}" type="pres">
      <dgm:prSet presAssocID="{9B326590-0885-43FE-9F32-44FECA7DB794}" presName="node" presStyleLbl="node1" presStyleIdx="3" presStyleCnt="4" custScaleX="157026" custScaleY="152349" custRadScaleRad="110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E06A6-096A-4C78-A054-5C0225EB5560}" type="pres">
      <dgm:prSet presAssocID="{9B326590-0885-43FE-9F32-44FECA7DB794}" presName="dummy" presStyleCnt="0"/>
      <dgm:spPr/>
      <dgm:t>
        <a:bodyPr/>
        <a:lstStyle/>
        <a:p>
          <a:endParaRPr lang="en-US"/>
        </a:p>
      </dgm:t>
    </dgm:pt>
    <dgm:pt modelId="{A52E91E3-4CAB-4BCA-BF92-52806550453F}" type="pres">
      <dgm:prSet presAssocID="{74910E17-FB56-489C-9CC1-67CDE89B67A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C7FF879-2DFC-4132-B063-493A6B94895E}" type="presOf" srcId="{250CCDDA-C5CB-43D2-B419-CDC2107AC5BD}" destId="{3AD334FF-3080-422B-BF51-03D0C4FB7FBF}" srcOrd="0" destOrd="0" presId="urn:microsoft.com/office/officeart/2005/8/layout/radial6"/>
    <dgm:cxn modelId="{81B8AC7E-E13D-4C81-A48F-ACA20D552A0D}" type="presOf" srcId="{77EFC080-4960-40FF-B96B-FD1885F0F344}" destId="{3EA9BC88-EFED-47D1-A463-344C2804EF85}" srcOrd="0" destOrd="0" presId="urn:microsoft.com/office/officeart/2005/8/layout/radial6"/>
    <dgm:cxn modelId="{1F621984-6E2B-40D6-9ECA-259CB59D4150}" type="presOf" srcId="{D19F0A89-21D4-483F-940E-6FCB5BA05F9B}" destId="{8D2107E2-125C-4AB1-8953-D801D4F9A8CC}" srcOrd="0" destOrd="0" presId="urn:microsoft.com/office/officeart/2005/8/layout/radial6"/>
    <dgm:cxn modelId="{24FC87A3-3A08-4DB5-B748-F0E0E067E2CE}" srcId="{D19F0A89-21D4-483F-940E-6FCB5BA05F9B}" destId="{250CCDDA-C5CB-43D2-B419-CDC2107AC5BD}" srcOrd="0" destOrd="0" parTransId="{B89E34A8-6EEC-41FD-AF64-47B2288C5D4D}" sibTransId="{9BADC4B6-0237-4C3B-B4C7-A7CB0239ABEE}"/>
    <dgm:cxn modelId="{CD9F2942-D7BC-454A-B104-EE44898B0C73}" type="presOf" srcId="{ADDA6578-DE94-4E47-BAA9-54B8E0D8B687}" destId="{BB2A2D99-7D7E-4FE8-9804-34350746632A}" srcOrd="0" destOrd="0" presId="urn:microsoft.com/office/officeart/2005/8/layout/radial6"/>
    <dgm:cxn modelId="{643D6884-71BD-41B5-9949-DD9D03AEF94D}" type="presOf" srcId="{9BADC4B6-0237-4C3B-B4C7-A7CB0239ABEE}" destId="{C18B604F-9E3A-4B2D-A682-81221F1C65AB}" srcOrd="0" destOrd="0" presId="urn:microsoft.com/office/officeart/2005/8/layout/radial6"/>
    <dgm:cxn modelId="{25C55EE6-51AB-4516-8BCA-A62EE6D40872}" type="presOf" srcId="{D5D4C8D1-127A-4ED6-AC43-E4CCA21B67E4}" destId="{C9F27ACC-C5B3-431B-B478-A8310C410FCD}" srcOrd="0" destOrd="0" presId="urn:microsoft.com/office/officeart/2005/8/layout/radial6"/>
    <dgm:cxn modelId="{19D9CE3F-8219-4AD9-9435-D88727B7C980}" srcId="{E98AACBF-9FA1-407C-A05D-C73049A95E52}" destId="{D19F0A89-21D4-483F-940E-6FCB5BA05F9B}" srcOrd="0" destOrd="0" parTransId="{2E1CA30B-19C4-41C8-A5FA-41361CBD40A1}" sibTransId="{71894562-6E11-402C-BAA1-350C963FA4B2}"/>
    <dgm:cxn modelId="{5935FEA7-7B15-4CE5-AD66-BC1E0CE66BAC}" type="presOf" srcId="{74910E17-FB56-489C-9CC1-67CDE89B67AD}" destId="{A52E91E3-4CAB-4BCA-BF92-52806550453F}" srcOrd="0" destOrd="0" presId="urn:microsoft.com/office/officeart/2005/8/layout/radial6"/>
    <dgm:cxn modelId="{BD9F96FE-ABB7-46EF-870E-14A928A07EAE}" type="presOf" srcId="{E98AACBF-9FA1-407C-A05D-C73049A95E52}" destId="{1F49D660-1626-4728-ACAB-AB2777456A6C}" srcOrd="0" destOrd="0" presId="urn:microsoft.com/office/officeart/2005/8/layout/radial6"/>
    <dgm:cxn modelId="{1A99CA1E-20E8-4DC0-A437-7483D7885497}" srcId="{D19F0A89-21D4-483F-940E-6FCB5BA05F9B}" destId="{9B326590-0885-43FE-9F32-44FECA7DB794}" srcOrd="3" destOrd="0" parTransId="{71B58C25-EB34-4A08-AAA6-7E55B5E78D60}" sibTransId="{74910E17-FB56-489C-9CC1-67CDE89B67AD}"/>
    <dgm:cxn modelId="{E6468E9A-7A61-429C-B726-42FA42363F95}" type="presOf" srcId="{9B326590-0885-43FE-9F32-44FECA7DB794}" destId="{060E1F6A-89F2-4BFC-BD45-994366E7C5B0}" srcOrd="0" destOrd="0" presId="urn:microsoft.com/office/officeart/2005/8/layout/radial6"/>
    <dgm:cxn modelId="{991CAAC8-8106-4F72-8408-6223E8F7DF51}" srcId="{D19F0A89-21D4-483F-940E-6FCB5BA05F9B}" destId="{77EFC080-4960-40FF-B96B-FD1885F0F344}" srcOrd="1" destOrd="0" parTransId="{67DF9EBE-1F2D-4267-89D4-E01D81AD7F3E}" sibTransId="{1F641FAE-EB8B-4722-AAA7-8A76D118BE92}"/>
    <dgm:cxn modelId="{3DFE01C9-51DE-4BF0-B610-89476FC5F73D}" type="presOf" srcId="{1F641FAE-EB8B-4722-AAA7-8A76D118BE92}" destId="{065A3CCF-35B1-4EF9-B6ED-EA7726AD04FA}" srcOrd="0" destOrd="0" presId="urn:microsoft.com/office/officeart/2005/8/layout/radial6"/>
    <dgm:cxn modelId="{30F28773-594E-47B4-AE37-F9E107D63A65}" srcId="{D19F0A89-21D4-483F-940E-6FCB5BA05F9B}" destId="{D5D4C8D1-127A-4ED6-AC43-E4CCA21B67E4}" srcOrd="2" destOrd="0" parTransId="{A6C5DF97-5D65-4D4D-8A38-A479170A84DF}" sibTransId="{ADDA6578-DE94-4E47-BAA9-54B8E0D8B687}"/>
    <dgm:cxn modelId="{1C53877A-7657-4102-8E30-CE0B80BE6F4E}" type="presParOf" srcId="{1F49D660-1626-4728-ACAB-AB2777456A6C}" destId="{8D2107E2-125C-4AB1-8953-D801D4F9A8CC}" srcOrd="0" destOrd="0" presId="urn:microsoft.com/office/officeart/2005/8/layout/radial6"/>
    <dgm:cxn modelId="{CF1CE0F9-2F3B-4FC3-8D33-8D2DB1D86EC3}" type="presParOf" srcId="{1F49D660-1626-4728-ACAB-AB2777456A6C}" destId="{3AD334FF-3080-422B-BF51-03D0C4FB7FBF}" srcOrd="1" destOrd="0" presId="urn:microsoft.com/office/officeart/2005/8/layout/radial6"/>
    <dgm:cxn modelId="{CA84A94C-7402-4F7E-9FB6-E4AD92B136DD}" type="presParOf" srcId="{1F49D660-1626-4728-ACAB-AB2777456A6C}" destId="{6E4CCE0D-453E-41E9-8D2A-D67C3495847D}" srcOrd="2" destOrd="0" presId="urn:microsoft.com/office/officeart/2005/8/layout/radial6"/>
    <dgm:cxn modelId="{F73BE7BA-9512-4842-924D-B3E5AF485DCB}" type="presParOf" srcId="{1F49D660-1626-4728-ACAB-AB2777456A6C}" destId="{C18B604F-9E3A-4B2D-A682-81221F1C65AB}" srcOrd="3" destOrd="0" presId="urn:microsoft.com/office/officeart/2005/8/layout/radial6"/>
    <dgm:cxn modelId="{9968E6E9-EB6B-4403-B2AC-F995F76CEE70}" type="presParOf" srcId="{1F49D660-1626-4728-ACAB-AB2777456A6C}" destId="{3EA9BC88-EFED-47D1-A463-344C2804EF85}" srcOrd="4" destOrd="0" presId="urn:microsoft.com/office/officeart/2005/8/layout/radial6"/>
    <dgm:cxn modelId="{634AF922-A90F-48B0-899E-2B91450215C0}" type="presParOf" srcId="{1F49D660-1626-4728-ACAB-AB2777456A6C}" destId="{7A91BA96-3F48-4EA1-B7E0-8A6C9EAEC73C}" srcOrd="5" destOrd="0" presId="urn:microsoft.com/office/officeart/2005/8/layout/radial6"/>
    <dgm:cxn modelId="{ED514DCD-A8BB-42D3-822C-69B4038AC299}" type="presParOf" srcId="{1F49D660-1626-4728-ACAB-AB2777456A6C}" destId="{065A3CCF-35B1-4EF9-B6ED-EA7726AD04FA}" srcOrd="6" destOrd="0" presId="urn:microsoft.com/office/officeart/2005/8/layout/radial6"/>
    <dgm:cxn modelId="{2A2777E8-D019-4B0C-B8BC-E33D03AFB111}" type="presParOf" srcId="{1F49D660-1626-4728-ACAB-AB2777456A6C}" destId="{C9F27ACC-C5B3-431B-B478-A8310C410FCD}" srcOrd="7" destOrd="0" presId="urn:microsoft.com/office/officeart/2005/8/layout/radial6"/>
    <dgm:cxn modelId="{D95B9115-8F32-4055-A946-4C6A76C74672}" type="presParOf" srcId="{1F49D660-1626-4728-ACAB-AB2777456A6C}" destId="{07C8024C-444E-47E0-A300-E78CE0C2FC91}" srcOrd="8" destOrd="0" presId="urn:microsoft.com/office/officeart/2005/8/layout/radial6"/>
    <dgm:cxn modelId="{6F3BEAED-38AF-42B5-80E3-F9A47545B675}" type="presParOf" srcId="{1F49D660-1626-4728-ACAB-AB2777456A6C}" destId="{BB2A2D99-7D7E-4FE8-9804-34350746632A}" srcOrd="9" destOrd="0" presId="urn:microsoft.com/office/officeart/2005/8/layout/radial6"/>
    <dgm:cxn modelId="{053D96A6-5FA3-4171-BDA6-A3B1F2D83AFA}" type="presParOf" srcId="{1F49D660-1626-4728-ACAB-AB2777456A6C}" destId="{060E1F6A-89F2-4BFC-BD45-994366E7C5B0}" srcOrd="10" destOrd="0" presId="urn:microsoft.com/office/officeart/2005/8/layout/radial6"/>
    <dgm:cxn modelId="{53926809-A904-4E6F-BB3A-4B274E098113}" type="presParOf" srcId="{1F49D660-1626-4728-ACAB-AB2777456A6C}" destId="{117E06A6-096A-4C78-A054-5C0225EB5560}" srcOrd="11" destOrd="0" presId="urn:microsoft.com/office/officeart/2005/8/layout/radial6"/>
    <dgm:cxn modelId="{1284FB0D-257A-48B8-95A0-0D5F55C781C2}" type="presParOf" srcId="{1F49D660-1626-4728-ACAB-AB2777456A6C}" destId="{A52E91E3-4CAB-4BCA-BF92-52806550453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E91E3-4CAB-4BCA-BF92-52806550453F}">
      <dsp:nvSpPr>
        <dsp:cNvPr id="0" name=""/>
        <dsp:cNvSpPr/>
      </dsp:nvSpPr>
      <dsp:spPr>
        <a:xfrm>
          <a:off x="1622777" y="663594"/>
          <a:ext cx="4515224" cy="4515224"/>
        </a:xfrm>
        <a:prstGeom prst="blockArc">
          <a:avLst>
            <a:gd name="adj1" fmla="val 10780523"/>
            <a:gd name="adj2" fmla="val 16566111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A2D99-7D7E-4FE8-9804-34350746632A}">
      <dsp:nvSpPr>
        <dsp:cNvPr id="0" name=""/>
        <dsp:cNvSpPr/>
      </dsp:nvSpPr>
      <dsp:spPr>
        <a:xfrm>
          <a:off x="1622777" y="688581"/>
          <a:ext cx="4515224" cy="4515224"/>
        </a:xfrm>
        <a:prstGeom prst="blockArc">
          <a:avLst>
            <a:gd name="adj1" fmla="val 5033889"/>
            <a:gd name="adj2" fmla="val 10819477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A3CCF-35B1-4EF9-B6ED-EA7726AD04FA}">
      <dsp:nvSpPr>
        <dsp:cNvPr id="0" name=""/>
        <dsp:cNvSpPr/>
      </dsp:nvSpPr>
      <dsp:spPr>
        <a:xfrm>
          <a:off x="2203150" y="703394"/>
          <a:ext cx="4515224" cy="4515224"/>
        </a:xfrm>
        <a:prstGeom prst="blockArc">
          <a:avLst>
            <a:gd name="adj1" fmla="val 21561888"/>
            <a:gd name="adj2" fmla="val 594155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B604F-9E3A-4B2D-A682-81221F1C65AB}">
      <dsp:nvSpPr>
        <dsp:cNvPr id="0" name=""/>
        <dsp:cNvSpPr/>
      </dsp:nvSpPr>
      <dsp:spPr>
        <a:xfrm>
          <a:off x="2203221" y="648770"/>
          <a:ext cx="4515224" cy="4515224"/>
        </a:xfrm>
        <a:prstGeom prst="blockArc">
          <a:avLst>
            <a:gd name="adj1" fmla="val 15658335"/>
            <a:gd name="adj2" fmla="val 4704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107E2-125C-4AB1-8953-D801D4F9A8CC}">
      <dsp:nvSpPr>
        <dsp:cNvPr id="0" name=""/>
        <dsp:cNvSpPr/>
      </dsp:nvSpPr>
      <dsp:spPr>
        <a:xfrm>
          <a:off x="3076054" y="1894954"/>
          <a:ext cx="2077491" cy="2077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Patient-Reported Outcomes in Head and Neck Cancer</a:t>
          </a:r>
          <a:endParaRPr lang="en-US" sz="2000" b="1" kern="1200" dirty="0"/>
        </a:p>
      </dsp:txBody>
      <dsp:txXfrm>
        <a:off x="3380296" y="2199196"/>
        <a:ext cx="1469007" cy="1469007"/>
      </dsp:txXfrm>
    </dsp:sp>
    <dsp:sp modelId="{3AD334FF-3080-422B-BF51-03D0C4FB7FBF}">
      <dsp:nvSpPr>
        <dsp:cNvPr id="0" name=""/>
        <dsp:cNvSpPr/>
      </dsp:nvSpPr>
      <dsp:spPr>
        <a:xfrm>
          <a:off x="2973029" y="-379322"/>
          <a:ext cx="2283541" cy="221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Characterize key patient experiences after treatment</a:t>
          </a:r>
          <a:endParaRPr lang="en-US" sz="1800" b="1" kern="1200" dirty="0"/>
        </a:p>
      </dsp:txBody>
      <dsp:txXfrm>
        <a:off x="3307446" y="-54866"/>
        <a:ext cx="1614707" cy="1566614"/>
      </dsp:txXfrm>
    </dsp:sp>
    <dsp:sp modelId="{3EA9BC88-EFED-47D1-A463-344C2804EF85}">
      <dsp:nvSpPr>
        <dsp:cNvPr id="0" name=""/>
        <dsp:cNvSpPr/>
      </dsp:nvSpPr>
      <dsp:spPr>
        <a:xfrm>
          <a:off x="5524115" y="1828795"/>
          <a:ext cx="2283541" cy="221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Use mixed methods to adapt existing and/or create new instruments</a:t>
          </a:r>
          <a:endParaRPr lang="en-US" sz="1800" b="1" kern="1200" dirty="0"/>
        </a:p>
      </dsp:txBody>
      <dsp:txXfrm>
        <a:off x="5858532" y="2153251"/>
        <a:ext cx="1614707" cy="1566614"/>
      </dsp:txXfrm>
    </dsp:sp>
    <dsp:sp modelId="{C9F27ACC-C5B3-431B-B478-A8310C410FCD}">
      <dsp:nvSpPr>
        <dsp:cNvPr id="0" name=""/>
        <dsp:cNvSpPr/>
      </dsp:nvSpPr>
      <dsp:spPr>
        <a:xfrm>
          <a:off x="2973029" y="4031196"/>
          <a:ext cx="2283541" cy="221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Test instruments in diverse head and neck cancer populations</a:t>
          </a:r>
          <a:endParaRPr lang="en-US" sz="1800" b="1" kern="1200" dirty="0"/>
        </a:p>
      </dsp:txBody>
      <dsp:txXfrm>
        <a:off x="3307446" y="4355652"/>
        <a:ext cx="1614707" cy="1566614"/>
      </dsp:txXfrm>
    </dsp:sp>
    <dsp:sp modelId="{060E1F6A-89F2-4BFC-BD45-994366E7C5B0}">
      <dsp:nvSpPr>
        <dsp:cNvPr id="0" name=""/>
        <dsp:cNvSpPr/>
      </dsp:nvSpPr>
      <dsp:spPr>
        <a:xfrm>
          <a:off x="533394" y="1825936"/>
          <a:ext cx="2283541" cy="221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Revise and re-evaluate as needed to achieve consensus</a:t>
          </a:r>
          <a:endParaRPr lang="en-US" sz="1800" b="1" kern="1200" dirty="0"/>
        </a:p>
      </dsp:txBody>
      <dsp:txXfrm>
        <a:off x="867811" y="2150392"/>
        <a:ext cx="1614707" cy="1566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0.18644</cdr:y>
    </cdr:from>
    <cdr:to>
      <cdr:x>0.13274</cdr:x>
      <cdr:y>0.47308</cdr:y>
    </cdr:to>
    <cdr:sp macro="" textlink="">
      <cdr:nvSpPr>
        <cdr:cNvPr id="2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80817"/>
          <a:ext cx="1132856" cy="13542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u="sng" kern="1200">
              <a:solidFill>
                <a:srgbClr val="FFFFFF"/>
              </a:solidFill>
              <a:latin typeface="Tahoma" pitchFamily="34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u="sng" kern="1200">
              <a:solidFill>
                <a:srgbClr val="FFFFFF"/>
              </a:solidFill>
              <a:latin typeface="Tahoma" pitchFamily="34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u="sng" kern="1200">
              <a:solidFill>
                <a:srgbClr val="FFFFFF"/>
              </a:solidFill>
              <a:latin typeface="Tahoma" pitchFamily="34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u="sng" kern="1200">
              <a:solidFill>
                <a:srgbClr val="FFFFFF"/>
              </a:solidFill>
              <a:latin typeface="Tahoma" pitchFamily="34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u="sng" kern="1200">
              <a:solidFill>
                <a:srgbClr val="FFFFFF"/>
              </a:solidFill>
              <a:latin typeface="Tahoma" pitchFamily="34" charset="0"/>
              <a:cs typeface="Arial" charset="0"/>
            </a:defRPr>
          </a:lvl5pPr>
          <a:lvl6pPr marL="2286000" algn="l" defTabSz="914400" rtl="0" eaLnBrk="1" latinLnBrk="0" hangingPunct="1">
            <a:defRPr u="sng" kern="1200">
              <a:solidFill>
                <a:srgbClr val="FFFFFF"/>
              </a:solidFill>
              <a:latin typeface="Tahoma" pitchFamily="34" charset="0"/>
              <a:cs typeface="Arial" charset="0"/>
            </a:defRPr>
          </a:lvl6pPr>
          <a:lvl7pPr marL="2743200" algn="l" defTabSz="914400" rtl="0" eaLnBrk="1" latinLnBrk="0" hangingPunct="1">
            <a:defRPr u="sng" kern="1200">
              <a:solidFill>
                <a:srgbClr val="FFFFFF"/>
              </a:solidFill>
              <a:latin typeface="Tahoma" pitchFamily="34" charset="0"/>
              <a:cs typeface="Arial" charset="0"/>
            </a:defRPr>
          </a:lvl7pPr>
          <a:lvl8pPr marL="3200400" algn="l" defTabSz="914400" rtl="0" eaLnBrk="1" latinLnBrk="0" hangingPunct="1">
            <a:defRPr u="sng" kern="1200">
              <a:solidFill>
                <a:srgbClr val="FFFFFF"/>
              </a:solidFill>
              <a:latin typeface="Tahoma" pitchFamily="34" charset="0"/>
              <a:cs typeface="Arial" charset="0"/>
            </a:defRPr>
          </a:lvl8pPr>
          <a:lvl9pPr marL="3657600" algn="l" defTabSz="914400" rtl="0" eaLnBrk="1" latinLnBrk="0" hangingPunct="1">
            <a:defRPr u="sng" kern="1200">
              <a:solidFill>
                <a:srgbClr val="FFFFFF"/>
              </a:solidFill>
              <a:latin typeface="Tahoma" pitchFamily="34" charset="0"/>
              <a:cs typeface="Arial" charset="0"/>
            </a:defRPr>
          </a:lvl9pPr>
        </a:lstStyle>
        <a:p xmlns:a="http://schemas.openxmlformats.org/drawingml/2006/main">
          <a:pPr algn="ctr" eaLnBrk="0" hangingPunct="0">
            <a:lnSpc>
              <a:spcPts val="1700"/>
            </a:lnSpc>
          </a:pPr>
          <a:r>
            <a:rPr lang="en-US" sz="1600" u="none" dirty="0" smtClean="0"/>
            <a:t>% Endorsing As Unmet</a:t>
          </a:r>
        </a:p>
        <a:p xmlns:a="http://schemas.openxmlformats.org/drawingml/2006/main">
          <a:pPr algn="ctr" eaLnBrk="0" hangingPunct="0">
            <a:lnSpc>
              <a:spcPts val="1700"/>
            </a:lnSpc>
          </a:pPr>
          <a:r>
            <a:rPr lang="en-US" sz="1600" u="none" dirty="0" smtClean="0"/>
            <a:t>Need</a:t>
          </a:r>
          <a:endParaRPr lang="en-US" sz="1600" u="none" dirty="0"/>
        </a:p>
        <a:p xmlns:a="http://schemas.openxmlformats.org/drawingml/2006/main">
          <a:pPr eaLnBrk="0" hangingPunct="0">
            <a:lnSpc>
              <a:spcPts val="1800"/>
            </a:lnSpc>
          </a:pP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3"/>
          </a:xfrm>
          <a:prstGeom prst="rect">
            <a:avLst/>
          </a:prstGeom>
        </p:spPr>
        <p:txBody>
          <a:bodyPr vert="horz" lIns="94227" tIns="47112" rIns="94227" bIns="471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69423"/>
          </a:xfrm>
          <a:prstGeom prst="rect">
            <a:avLst/>
          </a:prstGeom>
        </p:spPr>
        <p:txBody>
          <a:bodyPr vert="horz" lIns="94227" tIns="47112" rIns="94227" bIns="47112" rtlCol="0"/>
          <a:lstStyle>
            <a:lvl1pPr algn="r">
              <a:defRPr sz="1200"/>
            </a:lvl1pPr>
          </a:lstStyle>
          <a:p>
            <a:fld id="{24A3EC63-8C82-4971-B89C-02A64A631DB1}" type="datetimeFigureOut">
              <a:rPr lang="en-US" smtClean="0"/>
              <a:t>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3"/>
            <a:ext cx="3077739" cy="469423"/>
          </a:xfrm>
          <a:prstGeom prst="rect">
            <a:avLst/>
          </a:prstGeom>
        </p:spPr>
        <p:txBody>
          <a:bodyPr vert="horz" lIns="94227" tIns="47112" rIns="94227" bIns="471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69423"/>
          </a:xfrm>
          <a:prstGeom prst="rect">
            <a:avLst/>
          </a:prstGeom>
        </p:spPr>
        <p:txBody>
          <a:bodyPr vert="horz" lIns="94227" tIns="47112" rIns="94227" bIns="47112" rtlCol="0" anchor="b"/>
          <a:lstStyle>
            <a:lvl1pPr algn="r">
              <a:defRPr sz="1200"/>
            </a:lvl1pPr>
          </a:lstStyle>
          <a:p>
            <a:fld id="{8E23449A-27CA-47C9-9E6E-8ED662E55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02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739" cy="4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7" tIns="47112" rIns="94227" bIns="471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1"/>
            <a:ext cx="3077739" cy="4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7" tIns="47112" rIns="94227" bIns="471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7"/>
            <a:ext cx="5681980" cy="422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7" tIns="47112" rIns="94227" bIns="471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7423"/>
            <a:ext cx="3077739" cy="4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7" tIns="47112" rIns="94227" bIns="471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8917423"/>
            <a:ext cx="3077739" cy="4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7" tIns="47112" rIns="94227" bIns="471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C1A6C0-7C3B-4A92-8952-E4999FE9E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64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cap="none" baseline="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65588" indent="-294456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77829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48959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120091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91222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3062354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533486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4004617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E4785B99-60DA-45BC-9152-F508AAB7F138}" type="slidenum">
              <a:rPr lang="en-US" u="none" smtClean="0">
                <a:latin typeface="Arial" charset="0"/>
              </a:rPr>
              <a:pPr eaLnBrk="1" hangingPunct="1">
                <a:defRPr/>
              </a:pPr>
              <a:t>1</a:t>
            </a:fld>
            <a:endParaRPr lang="en-US" u="non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8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65588" indent="-294456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77829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48959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120091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91222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3062354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533486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4004617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63D8FABE-58E7-4CF6-A48C-7B127AA0BF35}" type="slidenum">
              <a:rPr lang="en-US" u="none" smtClean="0">
                <a:latin typeface="Arial" charset="0"/>
              </a:rPr>
              <a:pPr eaLnBrk="1" hangingPunct="1">
                <a:defRPr/>
              </a:pPr>
              <a:t>11</a:t>
            </a:fld>
            <a:endParaRPr lang="en-US" u="none" dirty="0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5455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0DBEB-6F0E-46D2-BC80-559E3ABB23F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96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65588" indent="-294456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77829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48959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120091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91222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3062354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533486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4004617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C26BABB1-8514-48C6-9C26-83BDF901A1CF}" type="slidenum">
              <a:rPr lang="en-US" u="none" smtClean="0">
                <a:latin typeface="Arial" charset="0"/>
              </a:rPr>
              <a:pPr eaLnBrk="1" hangingPunct="1">
                <a:defRPr/>
              </a:pPr>
              <a:t>14</a:t>
            </a:fld>
            <a:endParaRPr lang="en-US" u="none" dirty="0" smtClean="0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512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75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80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65588" indent="-294456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7782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4895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120091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91222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3062354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533486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4004617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04FAE6BA-E17F-4ACD-94A2-DCA4CE4D3004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7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65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65588" indent="-294456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7782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4895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120091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91222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3062354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533486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4004617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0A0CC4A5-D2D6-4677-A9F1-EDB82EDB03B3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3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48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3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45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5EEC7-43CD-4BBE-B908-737AFB2898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47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35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1pPr>
            <a:lvl2pPr marL="765588" indent="-294456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2pPr>
            <a:lvl3pPr marL="1177829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3pPr>
            <a:lvl4pPr marL="1648959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4pPr>
            <a:lvl5pPr marL="2120091" indent="-235565" eaLnBrk="0" hangingPunct="0">
              <a:defRPr u="sng">
                <a:solidFill>
                  <a:schemeClr val="tx1"/>
                </a:solidFill>
                <a:latin typeface="Tahoma" pitchFamily="34" charset="0"/>
              </a:defRPr>
            </a:lvl5pPr>
            <a:lvl6pPr marL="2591222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6pPr>
            <a:lvl7pPr marL="3062354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7pPr>
            <a:lvl8pPr marL="3533486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8pPr>
            <a:lvl9pPr marL="4004617" indent="-23556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96EA8111-5979-4AF5-BC57-C6031E8F72AF}" type="slidenum">
              <a:rPr lang="en-US" u="none" smtClean="0">
                <a:latin typeface="Arial" charset="0"/>
              </a:rPr>
              <a:pPr eaLnBrk="1" hangingPunct="1">
                <a:defRPr/>
              </a:pPr>
              <a:t>24</a:t>
            </a:fld>
            <a:endParaRPr lang="en-US" u="non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0219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9584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257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44934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70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8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85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133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107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04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25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65588" indent="-294456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7782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4895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120091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91222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3062354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533486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4004617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0A0CC4A5-D2D6-4677-A9F1-EDB82EDB03B3}" type="slidenum">
              <a:rPr lang="en-US" smtClean="0">
                <a:latin typeface="Arial" charset="0"/>
              </a:rPr>
              <a:pPr eaLnBrk="1" hangingPunct="1"/>
              <a:t>36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44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65588" indent="-294456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7782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4895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120091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91222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3062354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533486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4004617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3A991A7B-375C-4B44-B233-120A59D684CF}" type="slidenum">
              <a:rPr lang="en-US" smtClean="0">
                <a:latin typeface="Arial" charset="0"/>
              </a:rPr>
              <a:pPr eaLnBrk="1" hangingPunct="1"/>
              <a:t>37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42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65588" indent="-294456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7782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4895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120091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91222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3062354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533486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4004617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8B9DBA85-BFFF-4263-831D-9C465A6CE6A7}" type="slidenum">
              <a:rPr lang="en-US" smtClean="0">
                <a:latin typeface="Arial" charset="0"/>
              </a:rPr>
              <a:pPr eaLnBrk="1" hangingPunct="1"/>
              <a:t>38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164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5565" indent="-235565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357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98009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34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951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294" indent="-232294"/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65588" indent="-294456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7782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4895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120091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91222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3062354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533486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4004617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C6D2A5F0-3D29-4588-8A04-AEBAF57E2C2D}" type="slidenum">
              <a:rPr lang="en-US" smtClean="0">
                <a:latin typeface="Arial" charset="0"/>
              </a:rPr>
              <a:pPr eaLnBrk="1" hangingPunct="1"/>
              <a:t>42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634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528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009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98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894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947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322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193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978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D1599-8EFF-4F5F-A622-3574BF3E930B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3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77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249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549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066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63" eaLnBrk="1" hangingPunct="1">
              <a:buSzPct val="125000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685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836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680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124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140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7046" lvl="1" indent="-231769" eaLnBrk="1" hangingPunct="1">
              <a:defRPr/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65588" indent="-294456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7782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48959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120091" indent="-235565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91222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3062354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533486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4004617" indent="-235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E0429A82-9895-46FE-8B0F-E1702879426B}" type="slidenum">
              <a:rPr lang="en-US" smtClean="0">
                <a:latin typeface="Arial" charset="0"/>
              </a:rPr>
              <a:pPr eaLnBrk="1" hangingPunct="1"/>
              <a:t>60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7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5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924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1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99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1A6C0-7C3B-4A92-8952-E4999FE9E5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5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1358-CDE1-46D3-959B-181C36B88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7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8835-803D-47C0-9D36-CD3372C09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3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DB30-CFD7-4E3A-84D4-1277938A2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5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F9B1D-5B5E-406B-8CFD-1534B62E6DCA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8759-3A6F-47AF-9BE7-14CE61835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4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D987-D564-4754-98C0-9FDFC7952C36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49890-8F6A-4C2C-90F3-75D397C9B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1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0C7DA-016A-4034-AAB5-45F05991B3F5}" type="datetimeFigureOut">
              <a:rPr lang="en-US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D378-EC12-44A0-9A8E-3ECB02191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6DDFF-7574-4D59-BA68-B3CE6C5FE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3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5F2F-C620-4ADB-9E47-1EF7FE7C9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9E02-D857-465F-B7F4-F71699C2F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1FCD-0F1D-43E2-B913-48235D7AC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2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561E-AB17-4B85-8DB0-B12FF43B0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C47F8-42CF-4B0F-9ED2-942E720DE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0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146DF-72DC-493F-9B75-134BA09B4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3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13E5-6F8F-4C75-971A-A9FA5A601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3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CE5CB09-5FC7-4140-B174-C35E14970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029325"/>
            <a:ext cx="1809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promi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gov/cancertopics/pdq/supportivecare/smokingcessatio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hpromis.org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downloads/Drugs/GuidanceComplianceRegulatoryInformation/Guidances/UCM193282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promi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essmentcenter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sessmentcenter.net/documents/InstrumentLibrary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799" y="457200"/>
            <a:ext cx="8582025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Patient-Reported Outcomes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769466"/>
            <a:ext cx="8686800" cy="1116734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000" dirty="0" smtClean="0"/>
              <a:t>Katherine Regan Sterba, PhD, MPH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000" dirty="0" smtClean="0"/>
              <a:t>Medical University of South Carolina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000" dirty="0" smtClean="0"/>
              <a:t>Tuesday February 10, 2015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" y="4217266"/>
            <a:ext cx="9115567" cy="19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Domain Framework</a:t>
            </a:r>
            <a:endParaRPr lang="en-US" dirty="0"/>
          </a:p>
        </p:txBody>
      </p:sp>
      <p:pic>
        <p:nvPicPr>
          <p:cNvPr id="68610" name="Picture 2" descr="Illustration of the PROMIS Adult framework. A full-text description follows this graphi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5345"/>
            <a:ext cx="6986044" cy="537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32460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http://www.nihpromis.org/measures/domainframework1#com</a:t>
            </a:r>
          </a:p>
        </p:txBody>
      </p:sp>
    </p:spTree>
    <p:extLst>
      <p:ext uri="{BB962C8B-B14F-4D97-AF65-F5344CB8AC3E}">
        <p14:creationId xmlns:p14="http://schemas.microsoft.com/office/powerpoint/2010/main" val="27063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76200" y="2435320"/>
            <a:ext cx="1828800" cy="221599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300" u="none" dirty="0"/>
              <a:t>Characterize </a:t>
            </a:r>
            <a:r>
              <a:rPr lang="en-US" sz="2300" u="none" dirty="0" smtClean="0"/>
              <a:t>challenges facing head and neck cancer </a:t>
            </a:r>
            <a:r>
              <a:rPr lang="en-US" sz="2300" u="none" dirty="0"/>
              <a:t>survivors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4808560" y="2403769"/>
            <a:ext cx="1981200" cy="221599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300" u="none" dirty="0"/>
              <a:t>Develop </a:t>
            </a:r>
            <a:r>
              <a:rPr lang="en-US" sz="2300" u="none" dirty="0" smtClean="0"/>
              <a:t>interventions </a:t>
            </a:r>
            <a:r>
              <a:rPr lang="en-US" sz="2300" u="none" dirty="0"/>
              <a:t>to </a:t>
            </a:r>
            <a:r>
              <a:rPr lang="en-US" sz="2300" u="none" dirty="0" smtClean="0"/>
              <a:t>promote </a:t>
            </a:r>
            <a:r>
              <a:rPr lang="en-US" sz="2300" u="none" dirty="0"/>
              <a:t>optimal health and </a:t>
            </a:r>
            <a:r>
              <a:rPr lang="en-US" sz="2300" u="none" dirty="0" smtClean="0"/>
              <a:t>well-being</a:t>
            </a:r>
            <a:endParaRPr lang="en-US" sz="2300" u="none" dirty="0"/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2473656" y="2257560"/>
            <a:ext cx="1752600" cy="2569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300" u="none" dirty="0"/>
              <a:t>Understand factors </a:t>
            </a:r>
            <a:r>
              <a:rPr lang="en-US" sz="2300" u="none" dirty="0" smtClean="0"/>
              <a:t>that </a:t>
            </a:r>
            <a:r>
              <a:rPr lang="en-US" sz="2300" u="none" dirty="0"/>
              <a:t>influence outcomes &amp; identify high-risk groups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0" y="152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28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Intervention Research Continuum: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2800" b="1" u="none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Focus on Head &amp; Neck Cancer</a:t>
            </a:r>
            <a:endParaRPr lang="en-US" sz="2800" b="1" u="none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01954" y="2933715"/>
            <a:ext cx="1752600" cy="15081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300" u="none" dirty="0" smtClean="0"/>
              <a:t>Evaluate, refine &amp; disseminate</a:t>
            </a:r>
          </a:p>
          <a:p>
            <a:pPr algn="ctr">
              <a:spcBef>
                <a:spcPts val="0"/>
              </a:spcBef>
            </a:pPr>
            <a:r>
              <a:rPr lang="en-US" sz="2300" u="none" dirty="0" smtClean="0"/>
              <a:t>intervention</a:t>
            </a:r>
            <a:endParaRPr lang="en-US" sz="2300" u="none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1981200" y="3372044"/>
            <a:ext cx="419100" cy="31099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316104" y="3372044"/>
            <a:ext cx="419100" cy="31099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868804" y="3372044"/>
            <a:ext cx="419100" cy="31099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015150"/>
            <a:ext cx="8458200" cy="36933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none" dirty="0" smtClean="0"/>
              <a:t>MEASUREMENT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5396150"/>
            <a:ext cx="4134136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none" dirty="0" smtClean="0"/>
              <a:t>Clinical/Psychosocial </a:t>
            </a:r>
          </a:p>
          <a:p>
            <a:pPr algn="ctr"/>
            <a:r>
              <a:rPr lang="en-US" b="1" u="none" dirty="0" smtClean="0"/>
              <a:t>Factors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2400" y="5396150"/>
            <a:ext cx="2906404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none" dirty="0" smtClean="0"/>
              <a:t>Implementation/</a:t>
            </a:r>
          </a:p>
          <a:p>
            <a:pPr algn="ctr"/>
            <a:r>
              <a:rPr lang="en-US" b="1" u="none" dirty="0" smtClean="0"/>
              <a:t>Process Factors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600" y="5400363"/>
            <a:ext cx="2133600" cy="646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none" dirty="0" smtClean="0"/>
              <a:t>Short/Long-Term Outcomes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33400" y="1322294"/>
            <a:ext cx="2819400" cy="762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Content Validity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048000" y="1322294"/>
            <a:ext cx="2895600" cy="762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Construct Validity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5486400" y="1322294"/>
            <a:ext cx="2895600" cy="762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Predictive Validity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Pinpointing Patient-Reported Outcomes for Study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r>
              <a:rPr lang="en-US" sz="3300" dirty="0"/>
              <a:t>Carefully define </a:t>
            </a:r>
            <a:r>
              <a:rPr lang="en-US" sz="3300" dirty="0" smtClean="0"/>
              <a:t>constructs of interest (what </a:t>
            </a:r>
            <a:r>
              <a:rPr lang="en-US" sz="3300" dirty="0"/>
              <a:t>you want to </a:t>
            </a:r>
            <a:r>
              <a:rPr lang="en-US" sz="3300" dirty="0" smtClean="0"/>
              <a:t>measure).</a:t>
            </a:r>
            <a:endParaRPr lang="en-US" sz="3300" dirty="0"/>
          </a:p>
          <a:p>
            <a:r>
              <a:rPr lang="en-US" sz="3300" dirty="0" smtClean="0"/>
              <a:t>Consider theory.</a:t>
            </a:r>
          </a:p>
          <a:p>
            <a:r>
              <a:rPr lang="en-US" sz="3300" dirty="0" smtClean="0"/>
              <a:t>Think about unique </a:t>
            </a:r>
            <a:r>
              <a:rPr lang="en-US" sz="3300" dirty="0"/>
              <a:t>patient </a:t>
            </a:r>
            <a:r>
              <a:rPr lang="en-US" sz="3300" dirty="0" smtClean="0"/>
              <a:t>characteristics/timeline </a:t>
            </a:r>
            <a:r>
              <a:rPr lang="en-US" sz="3300" dirty="0"/>
              <a:t>of </a:t>
            </a:r>
            <a:r>
              <a:rPr lang="en-US" sz="3300" dirty="0" smtClean="0"/>
              <a:t>illness.</a:t>
            </a:r>
            <a:endParaRPr lang="en-US" sz="3300" dirty="0"/>
          </a:p>
          <a:p>
            <a:r>
              <a:rPr lang="en-US" sz="3300" dirty="0" smtClean="0"/>
              <a:t>Use of qualitative methods is critical to confirm meaning of items used.</a:t>
            </a:r>
            <a:endParaRPr lang="en-US" sz="3300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624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/>
              <a:t>PROMIS.org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0600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/>
              <a:t>Guiding Conceptual Framework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441325" y="1403350"/>
            <a:ext cx="192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u="none" dirty="0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33400" y="1003300"/>
            <a:ext cx="3429000" cy="241458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u="none" dirty="0">
                <a:solidFill>
                  <a:srgbClr val="2E0000"/>
                </a:solidFill>
              </a:rPr>
              <a:t>Physical Well-Being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 b="1" u="none" dirty="0">
              <a:solidFill>
                <a:srgbClr val="2E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Physical Functioning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Symptoms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Clinical Factors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Activities of Daily Living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 u="none" dirty="0">
              <a:solidFill>
                <a:srgbClr val="2E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 u="none" dirty="0">
              <a:solidFill>
                <a:srgbClr val="2E0000"/>
              </a:solidFill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5257800" y="3733800"/>
            <a:ext cx="3352800" cy="241604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none" dirty="0">
                <a:solidFill>
                  <a:srgbClr val="2E0000"/>
                </a:solidFill>
              </a:rPr>
              <a:t>Social Well-Being</a:t>
            </a:r>
          </a:p>
          <a:p>
            <a:pPr>
              <a:spcBef>
                <a:spcPct val="50000"/>
              </a:spcBef>
            </a:pPr>
            <a:endParaRPr lang="en-US" sz="600" b="1" u="none" dirty="0">
              <a:solidFill>
                <a:srgbClr val="2E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Finances/Work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Support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Communication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Roles</a:t>
            </a:r>
          </a:p>
          <a:p>
            <a:pPr marL="177800" indent="-177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 smtClean="0">
                <a:solidFill>
                  <a:srgbClr val="2E0000"/>
                </a:solidFill>
              </a:rPr>
              <a:t>Relationships (health care providers and family/friends)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800" u="none" dirty="0">
              <a:solidFill>
                <a:srgbClr val="2E0000"/>
              </a:solidFill>
            </a:endParaRP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5181600" y="1067629"/>
            <a:ext cx="3429000" cy="214520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u="none" dirty="0">
                <a:solidFill>
                  <a:srgbClr val="2E0000"/>
                </a:solidFill>
              </a:rPr>
              <a:t>Psychological Well-Being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 b="1" u="none" dirty="0">
              <a:solidFill>
                <a:srgbClr val="2E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Emotions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Control / Uncertainty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Hope / Optimism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 smtClean="0">
                <a:solidFill>
                  <a:srgbClr val="2E0000"/>
                </a:solidFill>
              </a:rPr>
              <a:t> Expectations</a:t>
            </a:r>
          </a:p>
          <a:p>
            <a:pPr>
              <a:spcBef>
                <a:spcPct val="50000"/>
              </a:spcBef>
            </a:pPr>
            <a:endParaRPr lang="en-US" u="none" dirty="0">
              <a:solidFill>
                <a:srgbClr val="2E0000"/>
              </a:solidFill>
            </a:endParaRP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533400" y="3709988"/>
            <a:ext cx="3429000" cy="246836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u="none" dirty="0">
                <a:solidFill>
                  <a:srgbClr val="2E0000"/>
                </a:solidFill>
              </a:rPr>
              <a:t>Spiritual Well-Being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 b="1" u="none" dirty="0">
              <a:solidFill>
                <a:srgbClr val="2E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</a:t>
            </a:r>
            <a:r>
              <a:rPr lang="en-US" u="none" dirty="0" smtClean="0">
                <a:solidFill>
                  <a:srgbClr val="2E0000"/>
                </a:solidFill>
              </a:rPr>
              <a:t>Meaning </a:t>
            </a:r>
            <a:r>
              <a:rPr lang="en-US" u="none" dirty="0">
                <a:solidFill>
                  <a:srgbClr val="2E0000"/>
                </a:solidFill>
              </a:rPr>
              <a:t>of Illness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 smtClean="0">
                <a:solidFill>
                  <a:srgbClr val="2E0000"/>
                </a:solidFill>
              </a:rPr>
              <a:t> Faith-based </a:t>
            </a:r>
            <a:r>
              <a:rPr lang="en-US" u="none" dirty="0">
                <a:solidFill>
                  <a:srgbClr val="2E0000"/>
                </a:solidFill>
              </a:rPr>
              <a:t>Coping Strategies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>
                <a:solidFill>
                  <a:srgbClr val="2E0000"/>
                </a:solidFill>
              </a:rPr>
              <a:t> Global Guidance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u="none" dirty="0" smtClean="0">
                <a:solidFill>
                  <a:srgbClr val="2E0000"/>
                </a:solidFill>
              </a:rPr>
              <a:t> Inner </a:t>
            </a:r>
            <a:r>
              <a:rPr lang="en-US" u="none" dirty="0">
                <a:solidFill>
                  <a:srgbClr val="2E0000"/>
                </a:solidFill>
              </a:rPr>
              <a:t>Strength</a:t>
            </a:r>
          </a:p>
          <a:p>
            <a:pPr>
              <a:spcBef>
                <a:spcPct val="50000"/>
              </a:spcBef>
            </a:pPr>
            <a:endParaRPr lang="en-US" sz="800" u="none" dirty="0">
              <a:solidFill>
                <a:srgbClr val="2E0000"/>
              </a:solidFill>
            </a:endParaRPr>
          </a:p>
          <a:p>
            <a:pPr>
              <a:spcBef>
                <a:spcPct val="50000"/>
              </a:spcBef>
            </a:pPr>
            <a:endParaRPr lang="en-US" sz="800" u="none" dirty="0">
              <a:solidFill>
                <a:srgbClr val="2E0000"/>
              </a:solidFill>
            </a:endParaRPr>
          </a:p>
          <a:p>
            <a:pPr>
              <a:spcBef>
                <a:spcPct val="50000"/>
              </a:spcBef>
            </a:pPr>
            <a:endParaRPr lang="en-US" sz="800" u="none" dirty="0">
              <a:solidFill>
                <a:srgbClr val="2E0000"/>
              </a:solidFill>
            </a:endParaRPr>
          </a:p>
          <a:p>
            <a:pPr>
              <a:spcBef>
                <a:spcPct val="50000"/>
              </a:spcBef>
            </a:pPr>
            <a:endParaRPr lang="en-US" sz="800" u="none" dirty="0" smtClean="0">
              <a:solidFill>
                <a:srgbClr val="2E0000"/>
              </a:solidFill>
            </a:endParaRPr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3581400" y="2578388"/>
            <a:ext cx="1828800" cy="1745673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u="none" dirty="0"/>
              <a:t>Quality</a:t>
            </a:r>
          </a:p>
          <a:p>
            <a:pPr algn="ctr"/>
            <a:r>
              <a:rPr lang="en-US" sz="2400" b="1" u="none" dirty="0"/>
              <a:t> of Life</a:t>
            </a: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2286000" y="6477000"/>
            <a:ext cx="69065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u="none" dirty="0" smtClean="0"/>
              <a:t>*adapted </a:t>
            </a:r>
            <a:r>
              <a:rPr lang="en-US" sz="1600" u="none" dirty="0"/>
              <a:t>from the 2005 IOM report on Cancer Survivorship (Hewitt, et 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 smtClean="0"/>
              <a:t>Special considerations for patient-reported outcomes in head and neck cancer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6624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Symptoms (speech, nutrition, dental, swallowing)</a:t>
            </a:r>
          </a:p>
          <a:p>
            <a:pPr eaLnBrk="1" hangingPunct="1">
              <a:defRPr/>
            </a:pPr>
            <a:r>
              <a:rPr lang="en-US" sz="2800" dirty="0" smtClean="0"/>
              <a:t>Intensive follow-up care schedule with multiple specialists</a:t>
            </a:r>
          </a:p>
          <a:p>
            <a:pPr eaLnBrk="1" hangingPunct="1">
              <a:defRPr/>
            </a:pPr>
            <a:r>
              <a:rPr lang="en-US" sz="2800" dirty="0" smtClean="0"/>
              <a:t>Smoking/tobacco use</a:t>
            </a:r>
          </a:p>
          <a:p>
            <a:pPr eaLnBrk="1" hangingPunct="1">
              <a:defRPr/>
            </a:pPr>
            <a:r>
              <a:rPr lang="en-US" sz="2800" dirty="0" smtClean="0"/>
              <a:t>Self image and appearance</a:t>
            </a:r>
          </a:p>
          <a:p>
            <a:pPr eaLnBrk="1" hangingPunct="1">
              <a:defRPr/>
            </a:pPr>
            <a:r>
              <a:rPr lang="en-US" sz="2800" dirty="0" smtClean="0"/>
              <a:t>Relationships and social functioning</a:t>
            </a:r>
          </a:p>
          <a:p>
            <a:pPr eaLnBrk="1" hangingPunct="1">
              <a:defRPr/>
            </a:pPr>
            <a:r>
              <a:rPr lang="en-US" sz="2800" dirty="0" smtClean="0"/>
              <a:t>Employment concerns</a:t>
            </a:r>
          </a:p>
          <a:p>
            <a:pPr eaLnBrk="1" hangingPunct="1">
              <a:defRPr/>
            </a:pPr>
            <a:r>
              <a:rPr lang="en-US" sz="2800" dirty="0" smtClean="0"/>
              <a:t>End of life preparation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62600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/>
              <a:t>Rogers et al., 2007; Murphy et al., 2007; Pusic et al., 2007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7238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Selecting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Systematic search of published instruments to examine available tools and evaluate fit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1200" dirty="0" smtClean="0"/>
              <a:t>Examine </a:t>
            </a:r>
            <a:r>
              <a:rPr lang="en-US" sz="2800" kern="1200" dirty="0"/>
              <a:t>properties of existing scales (validity and reliability)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1200" dirty="0"/>
              <a:t>Evaluate suitability of existing measures; contact other researchers if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1200" dirty="0" smtClean="0"/>
              <a:t>If </a:t>
            </a:r>
            <a:r>
              <a:rPr lang="en-US" sz="2800" kern="1200" dirty="0"/>
              <a:t>existing instruments do not meet needs, consider adapting items (must test the properties of the adapted instrument to assure suitability)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kern="1200" dirty="0"/>
              <a:t>Lastly, develop a new instrument (this is very resource-intensive!)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/>
              <a:t>DeVellis, 2006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2433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0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697744" cy="3003983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7747" y="5562600"/>
            <a:ext cx="85407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u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Funded By:</a:t>
            </a:r>
            <a:endParaRPr lang="en-US" u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1" hangingPunct="1">
              <a:buFont typeface="Arial" pitchFamily="34" charset="0"/>
              <a:buChar char="•"/>
              <a:defRPr/>
            </a:pPr>
            <a:r>
              <a:rPr lang="en-US" sz="1600" u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Hollings </a:t>
            </a:r>
            <a:r>
              <a:rPr lang="en-US" sz="1600" u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</a:t>
            </a:r>
            <a:r>
              <a:rPr lang="en-US" sz="1600" u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seed funding, </a:t>
            </a:r>
            <a:r>
              <a:rPr lang="en-US" sz="1600" u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University of South </a:t>
            </a:r>
            <a:r>
              <a:rPr lang="en-US" sz="1600" u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Carolina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600" u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Cancer Society Mentored Research Scholar </a:t>
            </a:r>
            <a:r>
              <a:rPr lang="en-US" sz="1600" u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MRSG-12-221-01-CPPB</a:t>
            </a:r>
            <a:endParaRPr lang="en-US" sz="1600" u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08560" y="3886200"/>
            <a:ext cx="1981200" cy="14773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u="none" dirty="0"/>
              <a:t>Develop </a:t>
            </a:r>
            <a:r>
              <a:rPr lang="en-US" u="none" dirty="0" smtClean="0"/>
              <a:t>interventions </a:t>
            </a:r>
            <a:r>
              <a:rPr lang="en-US" u="none" dirty="0"/>
              <a:t>to </a:t>
            </a:r>
            <a:r>
              <a:rPr lang="en-US" u="none" dirty="0" smtClean="0"/>
              <a:t>promote </a:t>
            </a:r>
            <a:r>
              <a:rPr lang="en-US" u="none" dirty="0"/>
              <a:t>optimal health and </a:t>
            </a:r>
            <a:r>
              <a:rPr lang="en-US" u="none" dirty="0" smtClean="0"/>
              <a:t>well-being</a:t>
            </a:r>
            <a:endParaRPr lang="en-US" u="none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73656" y="3733800"/>
            <a:ext cx="1752600" cy="17543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u="none" dirty="0"/>
              <a:t>Understand factors </a:t>
            </a:r>
            <a:r>
              <a:rPr lang="en-US" u="none" dirty="0" smtClean="0"/>
              <a:t>that </a:t>
            </a:r>
            <a:r>
              <a:rPr lang="en-US" u="none" dirty="0"/>
              <a:t>influence outcomes &amp; identify high-risk groups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01954" y="3993921"/>
            <a:ext cx="1752600" cy="1200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u="none" dirty="0" smtClean="0"/>
              <a:t>Evaluate, refine &amp; disseminate</a:t>
            </a:r>
          </a:p>
          <a:p>
            <a:pPr algn="ctr">
              <a:spcBef>
                <a:spcPts val="0"/>
              </a:spcBef>
            </a:pPr>
            <a:r>
              <a:rPr lang="en-US" u="none" dirty="0" smtClean="0"/>
              <a:t>intervention</a:t>
            </a:r>
            <a:endParaRPr lang="en-US" u="none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0250" y="3886200"/>
            <a:ext cx="1828800" cy="14773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u="none" dirty="0"/>
              <a:t>Characterize </a:t>
            </a:r>
            <a:r>
              <a:rPr lang="en-US" u="none" dirty="0" smtClean="0"/>
              <a:t>challenges facing head and neck cancer </a:t>
            </a:r>
            <a:r>
              <a:rPr lang="en-US" u="none" dirty="0"/>
              <a:t>survivors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995250" y="4472851"/>
            <a:ext cx="419100" cy="31099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4330154" y="4472851"/>
            <a:ext cx="419100" cy="31099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6882854" y="4472851"/>
            <a:ext cx="419100" cy="310991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Study Methods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Study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Ongoing pilot study at Hollings Cancer Center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Study Sample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Newly diagnosed head and neck cancer patients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Nominated primary caregivers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Data Collection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Participants completed interviews within 1 month of definitive diagnosis and follow-up surveys every 6 months for 2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Clinical data collected from medical chart</a:t>
            </a:r>
          </a:p>
        </p:txBody>
      </p:sp>
      <p:pic>
        <p:nvPicPr>
          <p:cNvPr id="73730" name="Picture 2" descr="C:\Users\Ron\AppData\Local\Microsoft\Windows\Temporary Internet Files\Content.IE5\71HQCETV\MC91021635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1"/>
            <a:ext cx="20992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/>
          <a:lstStyle/>
          <a:p>
            <a:r>
              <a:rPr lang="en-US" sz="4000" dirty="0" smtClean="0"/>
              <a:t>Measure Selection: Broad Examination of Patient-Caregiver Experiences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Health-related quality of life, depression, fear of recurrence</a:t>
            </a:r>
          </a:p>
          <a:p>
            <a:r>
              <a:rPr lang="en-US" dirty="0" smtClean="0"/>
              <a:t>Social support</a:t>
            </a:r>
          </a:p>
          <a:p>
            <a:r>
              <a:rPr lang="en-US" dirty="0" smtClean="0"/>
              <a:t>Illness beliefs</a:t>
            </a:r>
          </a:p>
          <a:p>
            <a:r>
              <a:rPr lang="en-US" dirty="0" smtClean="0"/>
              <a:t>Patient symptoms</a:t>
            </a:r>
          </a:p>
          <a:p>
            <a:r>
              <a:rPr lang="en-US" dirty="0" smtClean="0"/>
              <a:t>Caregiver burden</a:t>
            </a:r>
          </a:p>
          <a:p>
            <a:r>
              <a:rPr lang="en-US" dirty="0" smtClean="0"/>
              <a:t>Satisfaction with treatment decisions</a:t>
            </a:r>
          </a:p>
          <a:p>
            <a:r>
              <a:rPr lang="en-US" dirty="0" smtClean="0"/>
              <a:t>Clinical factors (chart review)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62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 smtClean="0"/>
              <a:t>Participant Characteristics</a:t>
            </a:r>
          </a:p>
        </p:txBody>
      </p:sp>
      <p:graphicFrame>
        <p:nvGraphicFramePr>
          <p:cNvPr id="9263" name="Group 4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10097115"/>
              </p:ext>
            </p:extLst>
          </p:nvPr>
        </p:nvGraphicFramePr>
        <p:xfrm>
          <a:off x="641874" y="490368"/>
          <a:ext cx="8001000" cy="5844008"/>
        </p:xfrm>
        <a:graphic>
          <a:graphicData uri="http://schemas.openxmlformats.org/drawingml/2006/table">
            <a:tbl>
              <a:tblPr/>
              <a:tblGrid>
                <a:gridCol w="3200400"/>
                <a:gridCol w="2438400"/>
                <a:gridCol w="2362200"/>
              </a:tblGrid>
              <a:tr h="302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  <a:cs typeface="Arial" charset="0"/>
                        </a:rPr>
                        <a:t>Patients (n=84)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  <a:cs typeface="Arial" charset="0"/>
                        </a:rPr>
                        <a:t>Caregivers (n=86)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Age (M, range)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60 years (32-81)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M=57 years (29-80)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Gender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73% Male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23% Male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Race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83% Caucasian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83% Caucasian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Education                  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HS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or less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Some college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College grad/more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34%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34%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Diagnosis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Oral cavity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Pharynx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Larynx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Other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39%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24%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14%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n/a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Stage                                   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I-III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IV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47%</a:t>
                      </a:r>
                    </a:p>
                    <a:p>
                      <a:pPr marL="1143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53%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n/a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Smoking Status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Never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Former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Current/recent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1143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25%</a:t>
                      </a:r>
                    </a:p>
                    <a:p>
                      <a:pPr marL="1143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24%</a:t>
                      </a:r>
                    </a:p>
                    <a:p>
                      <a:pPr marL="1143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51%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Relationship Type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Partner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Sibling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Child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Parent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51%</a:t>
                      </a: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14%</a:t>
                      </a: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15%</a:t>
                      </a: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2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4925" y="1607023"/>
            <a:ext cx="8384275" cy="486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3000" u="none" dirty="0"/>
              <a:t>To describe the growing movement of patient-reported outcomes </a:t>
            </a:r>
            <a:r>
              <a:rPr lang="en-US" sz="3000" u="none" dirty="0" smtClean="0"/>
              <a:t>measurement in </a:t>
            </a:r>
            <a:r>
              <a:rPr lang="en-US" sz="3000" u="none" dirty="0"/>
              <a:t>cancer research.</a:t>
            </a:r>
          </a:p>
          <a:p>
            <a:r>
              <a:rPr lang="en-US" sz="3000" u="none" dirty="0"/>
              <a:t>To highlight the specialized nature of patient-reported outcomes in head and neck </a:t>
            </a:r>
            <a:r>
              <a:rPr lang="en-US" sz="3000" u="none" dirty="0" smtClean="0"/>
              <a:t>cancer. </a:t>
            </a:r>
          </a:p>
          <a:p>
            <a:r>
              <a:rPr lang="en-US" sz="3000" u="none" kern="0" dirty="0" smtClean="0"/>
              <a:t>To use examples of head and neck cancer survivorship research projects to highlight challenges, lessons learned and opportunities in assessing patient-reported outcomes.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4388">
            <a:off x="6705600" y="104775"/>
            <a:ext cx="15430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dirty="0" smtClean="0"/>
              <a:t>Creative Data Collection Strategies May Be Needed for </a:t>
            </a:r>
            <a:r>
              <a:rPr lang="en-US" sz="3600" dirty="0"/>
              <a:t>Head &amp; Neck Cancer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28774"/>
              </p:ext>
            </p:extLst>
          </p:nvPr>
        </p:nvGraphicFramePr>
        <p:xfrm>
          <a:off x="457200" y="1147549"/>
          <a:ext cx="8458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11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/>
          <a:lstStyle/>
          <a:p>
            <a:r>
              <a:rPr lang="en-US" sz="3200" b="1" dirty="0" smtClean="0"/>
              <a:t>Concerns 6 Months Post-Diagnosis (N=65)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50% report significant problems with: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mouth,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ticky saliva, use of pain killers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Worry about finances and burden on family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 report: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a feeding tube, recent weight loss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Pain/soreness in mouth/jaw, trouble swallowing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bothered by appearance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Worry about dying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Behaviors: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routine drinking (and 37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these report binge drinking)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24%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patients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current daily smoking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9600" y="64124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/>
              <a:t>(Bjordal et al, 1999 (EORTC); BRFSS 2010)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4450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Patient and Caregiver </a:t>
            </a:r>
            <a:br>
              <a:rPr lang="en-US" sz="4000" dirty="0" smtClean="0"/>
            </a:br>
            <a:r>
              <a:rPr lang="en-US" sz="4000" dirty="0" smtClean="0"/>
              <a:t>Unmet Needs at 6 Months </a:t>
            </a:r>
            <a:r>
              <a:rPr lang="en-US" sz="3200" dirty="0" smtClean="0"/>
              <a:t>(N=65 dyads)</a:t>
            </a:r>
            <a:endParaRPr lang="en-US" sz="4000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973776"/>
              </p:ext>
            </p:extLst>
          </p:nvPr>
        </p:nvGraphicFramePr>
        <p:xfrm>
          <a:off x="457200" y="1371600"/>
          <a:ext cx="8724331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0" y="6519446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/>
              <a:t>(CaSUN and CaSPUN instruments, Hodgkinson et al., 2007)</a:t>
            </a:r>
            <a:endParaRPr lang="en-US" sz="1600" u="none" dirty="0"/>
          </a:p>
        </p:txBody>
      </p:sp>
    </p:spTree>
    <p:extLst>
      <p:ext uri="{BB962C8B-B14F-4D97-AF65-F5344CB8AC3E}">
        <p14:creationId xmlns:p14="http://schemas.microsoft.com/office/powerpoint/2010/main" val="25035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2646" cy="1143000"/>
          </a:xfrm>
        </p:spPr>
        <p:txBody>
          <a:bodyPr/>
          <a:lstStyle/>
          <a:p>
            <a:r>
              <a:rPr lang="en-US" sz="3200" b="1" dirty="0" smtClean="0"/>
              <a:t>“Is There Anything About Your Treatment You Wish You Had Known Before?”</a:t>
            </a:r>
            <a:endParaRPr lang="en-US" sz="3200" b="1" dirty="0"/>
          </a:p>
        </p:txBody>
      </p:sp>
      <p:pic>
        <p:nvPicPr>
          <p:cNvPr id="68610" name="Picture 2" descr="C:\Users\krs22\AppData\Local\Microsoft\Windows\Temporary Internet Files\Content.IE5\4FC7W4D2\MP90038299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0" y="2688771"/>
            <a:ext cx="2636520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 bwMode="auto">
          <a:xfrm>
            <a:off x="5867400" y="4267200"/>
            <a:ext cx="3037764" cy="2133600"/>
          </a:xfrm>
          <a:prstGeom prst="wedgeEllipseCallout">
            <a:avLst>
              <a:gd name="adj1" fmla="val -57657"/>
              <a:gd name="adj2" fmla="val -48593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i="1" u="none" dirty="0"/>
              <a:t>I didn't have </a:t>
            </a:r>
            <a:r>
              <a:rPr lang="en-US" sz="1600" b="1" i="1" u="none" dirty="0" smtClean="0"/>
              <a:t>an understanding </a:t>
            </a:r>
            <a:r>
              <a:rPr lang="en-US" sz="1600" b="1" i="1" u="none" dirty="0"/>
              <a:t>of </a:t>
            </a:r>
            <a:r>
              <a:rPr lang="en-US" sz="1600" b="1" i="1" u="none" dirty="0" smtClean="0"/>
              <a:t>side effects. </a:t>
            </a:r>
            <a:r>
              <a:rPr lang="en-US" sz="1600" b="1" i="1" u="none" dirty="0"/>
              <a:t>I didn't understand things that they said were 'normal</a:t>
            </a:r>
            <a:r>
              <a:rPr lang="en-US" sz="1600" b="1" i="1" u="none" dirty="0" smtClean="0"/>
              <a:t>’…</a:t>
            </a:r>
            <a:endParaRPr lang="en-US" sz="1600" b="1" i="1" u="none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5867400" y="1574041"/>
            <a:ext cx="3197646" cy="1265587"/>
          </a:xfrm>
          <a:prstGeom prst="wedgeEllipseCallout">
            <a:avLst>
              <a:gd name="adj1" fmla="val -68558"/>
              <a:gd name="adj2" fmla="val 56920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i="1" u="none" dirty="0"/>
              <a:t>How uncomfortable the muscle flap in my mouth would be</a:t>
            </a:r>
            <a:r>
              <a:rPr lang="en-US" sz="1600" b="1" i="1" u="none" dirty="0" smtClean="0"/>
              <a:t>…</a:t>
            </a:r>
            <a:endParaRPr lang="en-US" sz="1600" b="1" i="1" u="none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152400" y="3326642"/>
            <a:ext cx="2819400" cy="788158"/>
          </a:xfrm>
          <a:prstGeom prst="wedgeEllipseCallout">
            <a:avLst>
              <a:gd name="adj1" fmla="val 68459"/>
              <a:gd name="adj2" fmla="val -34192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i="1" u="none" dirty="0"/>
              <a:t>That I would lose my taste buds!!</a:t>
            </a:r>
          </a:p>
          <a:p>
            <a:pPr algn="ctr"/>
            <a:endParaRPr lang="en-US" sz="1600" b="1" i="1" u="none" dirty="0"/>
          </a:p>
        </p:txBody>
      </p:sp>
      <p:sp>
        <p:nvSpPr>
          <p:cNvPr id="8" name="Oval Callout 7"/>
          <p:cNvSpPr/>
          <p:nvPr/>
        </p:nvSpPr>
        <p:spPr bwMode="auto">
          <a:xfrm>
            <a:off x="304142" y="1688749"/>
            <a:ext cx="3197646" cy="1054451"/>
          </a:xfrm>
          <a:prstGeom prst="wedgeEllipseCallout">
            <a:avLst>
              <a:gd name="adj1" fmla="val 51183"/>
              <a:gd name="adj2" fmla="val 73745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i="1" u="none" dirty="0"/>
              <a:t>Everything…I am so uncomfortable and sick</a:t>
            </a:r>
            <a:r>
              <a:rPr lang="en-US" sz="1600" b="1" i="1" u="none" dirty="0" smtClean="0"/>
              <a:t>…</a:t>
            </a:r>
            <a:endParaRPr lang="en-US" sz="1600" b="1" i="1" u="none" dirty="0"/>
          </a:p>
        </p:txBody>
      </p:sp>
      <p:sp>
        <p:nvSpPr>
          <p:cNvPr id="9" name="Oval Callout 8"/>
          <p:cNvSpPr/>
          <p:nvPr/>
        </p:nvSpPr>
        <p:spPr bwMode="auto">
          <a:xfrm>
            <a:off x="304142" y="4953000"/>
            <a:ext cx="4572658" cy="1295400"/>
          </a:xfrm>
          <a:prstGeom prst="wedgeEllipseCallout">
            <a:avLst>
              <a:gd name="adj1" fmla="val 39561"/>
              <a:gd name="adj2" fmla="val -90211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i="1" u="none" dirty="0" smtClean="0"/>
              <a:t>I wish I was told more about radiation.  I was laying there and thought it would hurt.  It didn’t hurt.</a:t>
            </a:r>
            <a:endParaRPr lang="en-US" sz="1600" b="1" i="1" u="none" dirty="0"/>
          </a:p>
        </p:txBody>
      </p:sp>
    </p:spTree>
    <p:extLst>
      <p:ext uri="{BB962C8B-B14F-4D97-AF65-F5344CB8AC3E}">
        <p14:creationId xmlns:p14="http://schemas.microsoft.com/office/powerpoint/2010/main" val="33337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81000" y="2832656"/>
            <a:ext cx="4864100" cy="2322512"/>
          </a:xfrm>
          <a:prstGeom prst="ellipse">
            <a:avLst/>
          </a:prstGeom>
          <a:solidFill>
            <a:schemeClr val="tx1"/>
          </a:solidFill>
          <a:ln w="57150">
            <a:noFill/>
            <a:round/>
            <a:headEnd/>
            <a:tailEnd/>
          </a:ln>
          <a:effectLst>
            <a:outerShdw blurRad="3810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 b="1" u="none" dirty="0">
                <a:solidFill>
                  <a:schemeClr val="bg1"/>
                </a:solidFill>
                <a:latin typeface="Arial" charset="0"/>
                <a:ea typeface="Times New Roman" pitchFamily="18" charset="0"/>
              </a:rPr>
              <a:t>Health Care Organization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087438" y="3642281"/>
            <a:ext cx="3797300" cy="1512887"/>
          </a:xfrm>
          <a:prstGeom prst="ellipse">
            <a:avLst/>
          </a:prstGeom>
          <a:solidFill>
            <a:srgbClr val="FFFFFF"/>
          </a:solidFill>
          <a:ln w="57150">
            <a:noFill/>
            <a:round/>
            <a:headEnd/>
            <a:tailEnd/>
          </a:ln>
          <a:effectLst>
            <a:outerShdw blurRad="3810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000" b="1" u="none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Times New Roman" pitchFamily="18" charset="0"/>
              </a:rPr>
              <a:t>Interpersonal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1701800" y="4255056"/>
            <a:ext cx="2846388" cy="876300"/>
          </a:xfrm>
          <a:prstGeom prst="ellipse">
            <a:avLst/>
          </a:prstGeom>
          <a:solidFill>
            <a:schemeClr val="tx1"/>
          </a:solidFill>
          <a:ln w="57150">
            <a:noFill/>
            <a:round/>
            <a:headEnd/>
            <a:tailEnd/>
          </a:ln>
          <a:effectLst>
            <a:outerShdw blurRad="3810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500" u="none" dirty="0">
              <a:solidFill>
                <a:schemeClr val="bg1">
                  <a:lumMod val="40000"/>
                  <a:lumOff val="6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000" b="1" u="none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Intrapersonal</a:t>
            </a:r>
            <a:endParaRPr lang="en-US" sz="2000" b="1" u="none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u="none" dirty="0">
              <a:latin typeface="Arial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3999" cy="12858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Given </a:t>
            </a:r>
            <a:r>
              <a:rPr lang="en-US" sz="4000" dirty="0" smtClean="0"/>
              <a:t>these </a:t>
            </a:r>
            <a:r>
              <a:rPr lang="en-US" sz="4000" dirty="0"/>
              <a:t>complex clinical </a:t>
            </a:r>
            <a:r>
              <a:rPr lang="en-US" sz="4000" dirty="0" smtClean="0"/>
              <a:t>experiences…how do we </a:t>
            </a:r>
            <a:r>
              <a:rPr lang="en-US" sz="4000" dirty="0"/>
              <a:t>ask questions that adequately tap </a:t>
            </a:r>
            <a:r>
              <a:rPr lang="en-US" sz="4000" dirty="0" smtClean="0"/>
              <a:t>these experiences?</a:t>
            </a:r>
          </a:p>
        </p:txBody>
      </p:sp>
      <p:sp>
        <p:nvSpPr>
          <p:cNvPr id="10247" name="AutoShape 4"/>
          <p:cNvSpPr>
            <a:spLocks/>
          </p:cNvSpPr>
          <p:nvPr/>
        </p:nvSpPr>
        <p:spPr bwMode="auto">
          <a:xfrm>
            <a:off x="5661025" y="4915456"/>
            <a:ext cx="3187700" cy="1332944"/>
          </a:xfrm>
          <a:prstGeom prst="borderCallout1">
            <a:avLst>
              <a:gd name="adj1" fmla="val 48324"/>
              <a:gd name="adj2" fmla="val -3389"/>
              <a:gd name="adj3" fmla="val -15550"/>
              <a:gd name="adj4" fmla="val -501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u="none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distinct symptoms, physical/emotional concerns and health behaviors</a:t>
            </a:r>
            <a:endParaRPr lang="en-US" u="none" dirty="0">
              <a:solidFill>
                <a:srgbClr val="00B0F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48" name="AutoShape 3"/>
          <p:cNvSpPr>
            <a:spLocks/>
          </p:cNvSpPr>
          <p:nvPr/>
        </p:nvSpPr>
        <p:spPr bwMode="auto">
          <a:xfrm>
            <a:off x="5676900" y="3733800"/>
            <a:ext cx="3187700" cy="757237"/>
          </a:xfrm>
          <a:prstGeom prst="borderCallout1">
            <a:avLst>
              <a:gd name="adj1" fmla="val 50000"/>
              <a:gd name="adj2" fmla="val -3032"/>
              <a:gd name="adj3" fmla="val 60630"/>
              <a:gd name="adj4" fmla="val -465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u="none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unique caregiving tasks in head and neck cancer</a:t>
            </a:r>
            <a:endParaRPr lang="en-US" sz="2000" u="none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49" name="AutoShape 2"/>
          <p:cNvSpPr>
            <a:spLocks/>
          </p:cNvSpPr>
          <p:nvPr/>
        </p:nvSpPr>
        <p:spPr bwMode="auto">
          <a:xfrm>
            <a:off x="5676900" y="2514600"/>
            <a:ext cx="3187700" cy="773112"/>
          </a:xfrm>
          <a:prstGeom prst="borderCallout1">
            <a:avLst>
              <a:gd name="adj1" fmla="val 39343"/>
              <a:gd name="adj2" fmla="val -2565"/>
              <a:gd name="adj3" fmla="val 116908"/>
              <a:gd name="adj4" fmla="val -333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u="none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multi-specialist care and communication challenges</a:t>
            </a:r>
            <a:endParaRPr lang="en-US" sz="2000" u="none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0251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u="none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6356866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/>
              <a:t>(Rogers et al., 2007; Pusic et al., 2007; Murphy et al., 2007)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873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9075" y="533400"/>
            <a:ext cx="7772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Exploring Causal Attributions in Head and Neck Cancer Patients and Their Caregivers</a:t>
            </a:r>
          </a:p>
        </p:txBody>
      </p:sp>
      <p:pic>
        <p:nvPicPr>
          <p:cNvPr id="3" name="Picture 4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2883810" cy="2342756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Background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153400" cy="5029200"/>
          </a:xfrm>
        </p:spPr>
        <p:txBody>
          <a:bodyPr/>
          <a:lstStyle/>
          <a:p>
            <a:pPr eaLnBrk="1" hangingPunct="1"/>
            <a:r>
              <a:rPr lang="en-US" sz="2900" dirty="0" smtClean="0"/>
              <a:t>Individuals use their causal attributions to find meaning in or gain control over their cancer.</a:t>
            </a:r>
          </a:p>
          <a:p>
            <a:pPr eaLnBrk="1" hangingPunct="1"/>
            <a:r>
              <a:rPr lang="en-US" sz="2900" dirty="0" smtClean="0"/>
              <a:t>Self-blaming attributions can be maladaptive and especially important in head and neck cancer.</a:t>
            </a:r>
          </a:p>
          <a:p>
            <a:pPr eaLnBrk="1" hangingPunct="1"/>
            <a:r>
              <a:rPr lang="en-US" sz="2900" dirty="0" smtClean="0"/>
              <a:t>Illness self-blame is associated with worse physical/social functioning in head and neck cancer.</a:t>
            </a:r>
          </a:p>
          <a:p>
            <a:pPr eaLnBrk="1" hangingPunct="1"/>
            <a:r>
              <a:rPr lang="en-US" sz="2900" dirty="0" smtClean="0"/>
              <a:t>Caregivers</a:t>
            </a:r>
            <a:r>
              <a:rPr lang="en-US" sz="2900" dirty="0"/>
              <a:t>’ causal attributions may be important to support provision and coping.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08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/>
              <a:t>(Scharloo </a:t>
            </a:r>
            <a:r>
              <a:rPr lang="en-US" u="none" dirty="0"/>
              <a:t>et al., </a:t>
            </a:r>
            <a:r>
              <a:rPr lang="en-US" u="none" dirty="0" smtClean="0"/>
              <a:t>2010)</a:t>
            </a:r>
            <a:endParaRPr lang="en-US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Specific Aims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73238"/>
            <a:ext cx="8077200" cy="3713162"/>
          </a:xfrm>
        </p:spPr>
        <p:txBody>
          <a:bodyPr/>
          <a:lstStyle/>
          <a:p>
            <a:pPr marL="609600" indent="-609600" eaLnBrk="1" hangingPunct="1">
              <a:buSzPct val="110000"/>
              <a:buFont typeface="Wingdings" pitchFamily="2" charset="2"/>
              <a:buAutoNum type="arabicPeriod"/>
            </a:pPr>
            <a:r>
              <a:rPr lang="en-US" dirty="0" smtClean="0"/>
              <a:t>To describe and compare causal attributions in head and neck cancer patients and their primary caregivers.</a:t>
            </a:r>
          </a:p>
          <a:p>
            <a:pPr marL="609600" indent="-609600" eaLnBrk="1" hangingPunct="1">
              <a:buSzPct val="110000"/>
              <a:buFont typeface="Wingdings" pitchFamily="2" charset="2"/>
              <a:buAutoNum type="arabicPeriod"/>
            </a:pPr>
            <a:r>
              <a:rPr lang="en-US" dirty="0" smtClean="0"/>
              <a:t>To explore relationships between degree of patient blame and psychosocial and support factors in patients and caregivers.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249362"/>
          </a:xfrm>
        </p:spPr>
        <p:txBody>
          <a:bodyPr/>
          <a:lstStyle/>
          <a:p>
            <a:r>
              <a:rPr lang="en-US" sz="4000" dirty="0" smtClean="0"/>
              <a:t>Measurement Challenges: </a:t>
            </a:r>
            <a:br>
              <a:rPr lang="en-US" sz="4000" dirty="0" smtClean="0"/>
            </a:br>
            <a:r>
              <a:rPr lang="en-US" sz="4000" dirty="0" smtClean="0"/>
              <a:t>Assessing Causal Beliefs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Illness Perception </a:t>
            </a:r>
            <a:r>
              <a:rPr lang="en-US" dirty="0" smtClean="0"/>
              <a:t>Questionnaire-Revised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800" dirty="0" smtClean="0"/>
          </a:p>
          <a:p>
            <a:pPr marL="400050" lvl="1" indent="0">
              <a:buNone/>
            </a:pPr>
            <a:r>
              <a:rPr lang="en-US" dirty="0" smtClean="0"/>
              <a:t>We are interested in your beliefs about what caused your cancer.  Please read the list below and check the boxes to indicate whether you believe each was a cause of your cancer…</a:t>
            </a:r>
          </a:p>
          <a:p>
            <a:pPr marL="914400" lvl="2" indent="0">
              <a:buNone/>
            </a:pPr>
            <a:r>
              <a:rPr lang="en-US" sz="2800" dirty="0" smtClean="0"/>
              <a:t>--heredity			--aging</a:t>
            </a:r>
          </a:p>
          <a:p>
            <a:pPr marL="914400" lvl="2" indent="0">
              <a:buNone/>
            </a:pPr>
            <a:r>
              <a:rPr lang="en-US" sz="2800" dirty="0" smtClean="0"/>
              <a:t>--stress or worry		--alcohol drinking</a:t>
            </a:r>
          </a:p>
          <a:p>
            <a:pPr marL="914400" lvl="2" indent="0">
              <a:buNone/>
            </a:pPr>
            <a:r>
              <a:rPr lang="en-US" sz="2800" dirty="0" smtClean="0"/>
              <a:t>--a germ or virus		--smoking</a:t>
            </a:r>
          </a:p>
          <a:p>
            <a:pPr marL="914400" lvl="2" indent="0">
              <a:buNone/>
            </a:pPr>
            <a:r>
              <a:rPr lang="en-US" sz="2800" dirty="0" smtClean="0"/>
              <a:t>--diet or eating habits	--poor medical care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6248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none" dirty="0"/>
              <a:t>(Moss-Morris et al., 2002)</a:t>
            </a:r>
          </a:p>
        </p:txBody>
      </p:sp>
    </p:spTree>
    <p:extLst>
      <p:ext uri="{BB962C8B-B14F-4D97-AF65-F5344CB8AC3E}">
        <p14:creationId xmlns:p14="http://schemas.microsoft.com/office/powerpoint/2010/main" val="13457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Another Way to Assess </a:t>
            </a:r>
            <a:r>
              <a:rPr lang="en-US" sz="4000" dirty="0"/>
              <a:t>Causal Beliefs</a:t>
            </a:r>
            <a:endParaRPr lang="en-US" sz="4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93838"/>
            <a:ext cx="8001000" cy="4678362"/>
          </a:xfrm>
        </p:spPr>
        <p:txBody>
          <a:bodyPr/>
          <a:lstStyle/>
          <a:p>
            <a:pPr eaLnBrk="1" hangingPunct="1">
              <a:spcBef>
                <a:spcPct val="5000"/>
              </a:spcBef>
              <a:spcAft>
                <a:spcPts val="600"/>
              </a:spcAft>
            </a:pPr>
            <a:r>
              <a:rPr lang="en-US" dirty="0" smtClean="0"/>
              <a:t>We asked participants (patients and caregivers) to describe in their own words, up to 3 factors they believed caused the patients’ cancer.</a:t>
            </a:r>
          </a:p>
          <a:p>
            <a:pPr eaLnBrk="1" hangingPunct="1">
              <a:spcBef>
                <a:spcPct val="5000"/>
              </a:spcBef>
              <a:spcAft>
                <a:spcPts val="600"/>
              </a:spcAft>
            </a:pPr>
            <a:r>
              <a:rPr lang="en-US" dirty="0" smtClean="0"/>
              <a:t>Factors were coded by 2 independent reviewers by type and degree of blame.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86110">
            <a:off x="362734" y="2055972"/>
            <a:ext cx="2286000" cy="1143000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PROMs?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 rot="1965216">
            <a:off x="6578134" y="2203929"/>
            <a:ext cx="22860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u="none" kern="0" dirty="0" smtClean="0"/>
              <a:t>PROs?</a:t>
            </a:r>
            <a:endParaRPr lang="en-US" u="none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57400" y="1981200"/>
            <a:ext cx="480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en-US" u="none" kern="0" dirty="0" smtClean="0"/>
              <a:t>What is a </a:t>
            </a:r>
          </a:p>
          <a:p>
            <a:r>
              <a:rPr lang="en-US" u="none" kern="0" dirty="0" smtClean="0"/>
              <a:t>Patient-Reported Outcome?</a:t>
            </a:r>
            <a:endParaRPr lang="en-US" u="none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31" y="615407"/>
            <a:ext cx="135731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884238"/>
          </a:xfrm>
        </p:spPr>
        <p:txBody>
          <a:bodyPr/>
          <a:lstStyle/>
          <a:p>
            <a:r>
              <a:rPr lang="en-US" dirty="0" smtClean="0"/>
              <a:t>Causal Beliefs Reported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dirty="0" smtClean="0"/>
              <a:t>Expected Responses</a:t>
            </a:r>
          </a:p>
          <a:p>
            <a:pPr lvl="1"/>
            <a:r>
              <a:rPr lang="en-US" i="1" dirty="0" smtClean="0"/>
              <a:t>“Smoking” </a:t>
            </a:r>
            <a:r>
              <a:rPr lang="en-US" dirty="0" smtClean="0"/>
              <a:t>and </a:t>
            </a:r>
            <a:r>
              <a:rPr lang="en-US" i="1" dirty="0" smtClean="0"/>
              <a:t>“Years of drinking”</a:t>
            </a:r>
          </a:p>
          <a:p>
            <a:r>
              <a:rPr lang="en-US" dirty="0" smtClean="0"/>
              <a:t>Not-So-Expected Responses</a:t>
            </a:r>
          </a:p>
          <a:p>
            <a:pPr lvl="1"/>
            <a:r>
              <a:rPr lang="en-US" i="1" dirty="0" smtClean="0"/>
              <a:t>“Too </a:t>
            </a:r>
            <a:r>
              <a:rPr lang="en-US" i="1" dirty="0"/>
              <a:t>many pork rinds cutting side of mouth”</a:t>
            </a:r>
          </a:p>
          <a:p>
            <a:pPr lvl="1"/>
            <a:r>
              <a:rPr lang="en-US" i="1" dirty="0"/>
              <a:t>“Siphoning out water from my swimming pool with </a:t>
            </a:r>
            <a:r>
              <a:rPr lang="en-US" i="1" dirty="0" smtClean="0"/>
              <a:t>a garden </a:t>
            </a:r>
            <a:r>
              <a:rPr lang="en-US" i="1" dirty="0"/>
              <a:t>hose by mouth”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/>
              <a:t>Too much singing”</a:t>
            </a:r>
          </a:p>
          <a:p>
            <a:pPr lvl="1"/>
            <a:r>
              <a:rPr lang="en-US" i="1" dirty="0" smtClean="0"/>
              <a:t>“Family </a:t>
            </a:r>
            <a:r>
              <a:rPr lang="en-US" i="1" dirty="0"/>
              <a:t>problems with </a:t>
            </a:r>
            <a:r>
              <a:rPr lang="en-US" i="1" dirty="0" smtClean="0"/>
              <a:t>my children”</a:t>
            </a:r>
          </a:p>
          <a:p>
            <a:pPr lvl="1"/>
            <a:r>
              <a:rPr lang="en-US" i="1" dirty="0" smtClean="0"/>
              <a:t>“Mold and fungus </a:t>
            </a:r>
            <a:r>
              <a:rPr lang="en-US" i="1" dirty="0"/>
              <a:t>caused me to have acid reflux </a:t>
            </a:r>
            <a:r>
              <a:rPr lang="en-US" i="1" dirty="0" smtClean="0"/>
              <a:t>erosion”</a:t>
            </a: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Causal Attribution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0762"/>
            <a:ext cx="8991600" cy="5151438"/>
          </a:xfrm>
        </p:spPr>
        <p:txBody>
          <a:bodyPr/>
          <a:lstStyle/>
          <a:p>
            <a:pPr eaLnBrk="1" hangingPunct="1">
              <a:spcBef>
                <a:spcPct val="5000"/>
              </a:spcBef>
              <a:spcAft>
                <a:spcPts val="600"/>
              </a:spcAft>
            </a:pPr>
            <a:r>
              <a:rPr lang="en-US" sz="3600" dirty="0"/>
              <a:t>Type (c</a:t>
            </a:r>
            <a:r>
              <a:rPr lang="en-US" dirty="0"/>
              <a:t>ategorized reported beliefs using known/hypothesized risk factors and additional categories to capture other reported causes)</a:t>
            </a:r>
          </a:p>
          <a:p>
            <a:pPr eaLnBrk="1" hangingPunct="1">
              <a:spcBef>
                <a:spcPct val="5000"/>
              </a:spcBef>
              <a:spcAft>
                <a:spcPts val="600"/>
              </a:spcAft>
            </a:pPr>
            <a:r>
              <a:rPr lang="en-US" sz="3600" dirty="0"/>
              <a:t> Degree of Patient Blame </a:t>
            </a:r>
          </a:p>
          <a:p>
            <a:pPr marL="1201738" lvl="1" indent="-687388" eaLnBrk="1" hangingPunct="1">
              <a:spcBef>
                <a:spcPct val="5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1 =</a:t>
            </a:r>
            <a:r>
              <a:rPr lang="en-US" dirty="0"/>
              <a:t> No Blame (factors external to </a:t>
            </a:r>
            <a:r>
              <a:rPr lang="en-US" dirty="0" smtClean="0"/>
              <a:t>patient control</a:t>
            </a:r>
            <a:r>
              <a:rPr lang="en-US" dirty="0"/>
              <a:t>)</a:t>
            </a:r>
          </a:p>
          <a:p>
            <a:pPr marL="1201738" lvl="1" indent="-687388" eaLnBrk="1" hangingPunct="1">
              <a:spcBef>
                <a:spcPct val="5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2 = </a:t>
            </a:r>
            <a:r>
              <a:rPr lang="en-US" dirty="0"/>
              <a:t>Partial Blame (at least one factor within patient control and one factor external to patient control)</a:t>
            </a:r>
          </a:p>
          <a:p>
            <a:pPr marL="1201738" lvl="1" indent="-687388" eaLnBrk="1" hangingPunct="1">
              <a:spcBef>
                <a:spcPct val="5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>
                <a:solidFill>
                  <a:schemeClr val="accent2"/>
                </a:solidFill>
              </a:rPr>
              <a:t>3 = </a:t>
            </a:r>
            <a:r>
              <a:rPr lang="en-US" dirty="0"/>
              <a:t>Full Blame (lifestyle/behavioral/modifiable factors)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1" name="Rectangle 31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n-US" sz="3600" dirty="0" smtClean="0">
                <a:effectLst/>
              </a:rPr>
              <a:t>Study Dependent </a:t>
            </a:r>
            <a:r>
              <a:rPr lang="en-US" sz="4000" dirty="0" smtClean="0">
                <a:effectLst/>
              </a:rPr>
              <a:t>Variables</a:t>
            </a:r>
            <a:endParaRPr lang="en-US" sz="3600" dirty="0" smtClean="0">
              <a:effectLst/>
            </a:endParaRPr>
          </a:p>
        </p:txBody>
      </p:sp>
      <p:graphicFrame>
        <p:nvGraphicFramePr>
          <p:cNvPr id="56427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630526"/>
              </p:ext>
            </p:extLst>
          </p:nvPr>
        </p:nvGraphicFramePr>
        <p:xfrm>
          <a:off x="228600" y="1143000"/>
          <a:ext cx="8686800" cy="4648201"/>
        </p:xfrm>
        <a:graphic>
          <a:graphicData uri="http://schemas.openxmlformats.org/drawingml/2006/table">
            <a:tbl>
              <a:tblPr/>
              <a:tblGrid>
                <a:gridCol w="2438400"/>
                <a:gridCol w="2133600"/>
                <a:gridCol w="2362200"/>
                <a:gridCol w="1752600"/>
              </a:tblGrid>
              <a:tr h="834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Dependent Variable: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Instrument: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Completed By: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Citation: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3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Depression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CES-D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Patients/Caregivers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Radloff, 1977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9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Fear of Recurrence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Assessment of Survivor Concerns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Patients/Caregivers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Gotay &amp; Pagano, 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4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Perceptions of Social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Social Provisions Scale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Patients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Cutrona, 1987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9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Caregiver Burden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Caregiver Reaction 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Caregivers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Given et al., 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Measurement Challenges: </a:t>
            </a:r>
            <a:br>
              <a:rPr lang="en-US" sz="4000" dirty="0" smtClean="0"/>
            </a:br>
            <a:r>
              <a:rPr lang="en-US" sz="3600" dirty="0" smtClean="0"/>
              <a:t>Social Support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/>
          <a:lstStyle/>
          <a:p>
            <a:r>
              <a:rPr lang="en-US" dirty="0" smtClean="0"/>
              <a:t>Cutrona’s Social Provision Scale (1987)</a:t>
            </a:r>
          </a:p>
          <a:p>
            <a:pPr lvl="1"/>
            <a:r>
              <a:rPr lang="en-US" dirty="0" smtClean="0"/>
              <a:t>Instrument assessing support in 5 areas:  guidance, attachment, nurturance, reliable alliance, and social integration </a:t>
            </a:r>
          </a:p>
          <a:p>
            <a:pPr lvl="1"/>
            <a:r>
              <a:rPr lang="en-US" dirty="0" smtClean="0"/>
              <a:t>Demonstrated poor functioning in our patient-caregiver dyads</a:t>
            </a:r>
          </a:p>
          <a:p>
            <a:pPr marL="1201738" lvl="2" indent="-341313">
              <a:buSzPct val="125000"/>
            </a:pPr>
            <a:r>
              <a:rPr lang="en-US" sz="2800" dirty="0" smtClean="0"/>
              <a:t>Several subscales had Cronbach’s alphas &lt;0.60</a:t>
            </a:r>
            <a:endParaRPr lang="en-US" sz="2800" dirty="0"/>
          </a:p>
          <a:p>
            <a:r>
              <a:rPr lang="en-US" dirty="0" smtClean="0"/>
              <a:t>Oh no!! What do we do now? Why did this happen?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685800"/>
          </a:xfrm>
        </p:spPr>
        <p:txBody>
          <a:bodyPr/>
          <a:lstStyle/>
          <a:p>
            <a:r>
              <a:rPr lang="en-US" sz="4000" dirty="0" smtClean="0"/>
              <a:t>Unique/Specialized Support </a:t>
            </a:r>
            <a:br>
              <a:rPr lang="en-US" sz="4000" dirty="0" smtClean="0"/>
            </a:br>
            <a:r>
              <a:rPr lang="en-US" sz="4000" dirty="0" smtClean="0"/>
              <a:t>Behaviors in Head &amp; Neck Cancer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267200"/>
          </a:xfrm>
        </p:spPr>
        <p:txBody>
          <a:bodyPr/>
          <a:lstStyle/>
          <a:p>
            <a:r>
              <a:rPr lang="en-US" sz="3000" i="1" dirty="0" smtClean="0"/>
              <a:t>“</a:t>
            </a:r>
            <a:r>
              <a:rPr lang="en-US" sz="3000" i="1" dirty="0"/>
              <a:t>I love my brother but he is an alcoholic so it is difficult to support </a:t>
            </a:r>
            <a:r>
              <a:rPr lang="en-US" sz="3000" i="1" dirty="0" smtClean="0"/>
              <a:t>him…”</a:t>
            </a:r>
            <a:endParaRPr lang="en-US" sz="3000" i="1" dirty="0"/>
          </a:p>
          <a:p>
            <a:r>
              <a:rPr lang="en-US" sz="3000" i="1" dirty="0" smtClean="0"/>
              <a:t>“I </a:t>
            </a:r>
            <a:r>
              <a:rPr lang="en-US" sz="3000" i="1" dirty="0"/>
              <a:t>use the food processor to break up his </a:t>
            </a:r>
            <a:r>
              <a:rPr lang="en-US" sz="3000" i="1" dirty="0" smtClean="0"/>
              <a:t>food…”</a:t>
            </a:r>
            <a:endParaRPr lang="en-US" sz="3000" i="1" dirty="0"/>
          </a:p>
          <a:p>
            <a:r>
              <a:rPr lang="en-US" sz="3000" i="1" dirty="0"/>
              <a:t>“She helps me </a:t>
            </a:r>
            <a:r>
              <a:rPr lang="en-US" sz="3000" i="1" dirty="0" smtClean="0"/>
              <a:t>financially…”  </a:t>
            </a:r>
            <a:endParaRPr lang="en-US" sz="3000" i="1" dirty="0"/>
          </a:p>
          <a:p>
            <a:r>
              <a:rPr lang="en-US" sz="3000" i="1" dirty="0" smtClean="0"/>
              <a:t>“I care for his wound…”</a:t>
            </a:r>
          </a:p>
          <a:p>
            <a:r>
              <a:rPr lang="en-US" sz="3000" i="1" dirty="0" smtClean="0"/>
              <a:t>“He helps me a lot and tells me to pray and read the Bible…”</a:t>
            </a:r>
          </a:p>
        </p:txBody>
      </p:sp>
    </p:spTree>
    <p:extLst>
      <p:ext uri="{BB962C8B-B14F-4D97-AF65-F5344CB8AC3E}">
        <p14:creationId xmlns:p14="http://schemas.microsoft.com/office/powerpoint/2010/main" val="17782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4" name="Text Box 9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371600"/>
            <a:ext cx="8229600" cy="366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400" u="none" dirty="0" smtClean="0"/>
              <a:t>Descriptive statistics</a:t>
            </a:r>
          </a:p>
          <a:p>
            <a:r>
              <a:rPr lang="en-US" sz="3400" u="none" dirty="0" smtClean="0"/>
              <a:t>Examined relationships </a:t>
            </a:r>
            <a:r>
              <a:rPr lang="en-US" sz="3400" u="none" dirty="0"/>
              <a:t>among causal attributions and psychosocial and support factors </a:t>
            </a:r>
            <a:r>
              <a:rPr lang="en-US" sz="3400" u="none" dirty="0" smtClean="0"/>
              <a:t>using </a:t>
            </a:r>
            <a:r>
              <a:rPr lang="en-US" sz="3400" u="none" dirty="0"/>
              <a:t>linear </a:t>
            </a:r>
            <a:r>
              <a:rPr lang="en-US" sz="3400" u="none" dirty="0" smtClean="0"/>
              <a:t>regression</a:t>
            </a:r>
          </a:p>
          <a:p>
            <a:pPr lvl="1"/>
            <a:r>
              <a:rPr lang="en-US" u="none" dirty="0" smtClean="0"/>
              <a:t>Controlled </a:t>
            </a:r>
            <a:r>
              <a:rPr lang="en-US" u="none" dirty="0"/>
              <a:t>for clinical (cancer site and stage) and sociodemographic (race, age, gender, relationship type/length variables) </a:t>
            </a:r>
            <a:r>
              <a:rPr lang="en-US" u="none" dirty="0" smtClean="0"/>
              <a:t>factors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7554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Participant Characteristics</a:t>
            </a:r>
          </a:p>
        </p:txBody>
      </p:sp>
      <p:graphicFrame>
        <p:nvGraphicFramePr>
          <p:cNvPr id="9263" name="Group 4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575365"/>
              </p:ext>
            </p:extLst>
          </p:nvPr>
        </p:nvGraphicFramePr>
        <p:xfrm>
          <a:off x="533400" y="760541"/>
          <a:ext cx="8229600" cy="5354234"/>
        </p:xfrm>
        <a:graphic>
          <a:graphicData uri="http://schemas.openxmlformats.org/drawingml/2006/table">
            <a:tbl>
              <a:tblPr/>
              <a:tblGrid>
                <a:gridCol w="3429000"/>
                <a:gridCol w="2286000"/>
                <a:gridCol w="2514600"/>
              </a:tblGrid>
              <a:tr h="551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  <a:cs typeface="Arial" charset="0"/>
                        </a:rPr>
                        <a:t>Patients (n=47)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  <a:cs typeface="Arial" charset="0"/>
                        </a:rPr>
                        <a:t>Caregivers (n=43)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Age (M, range)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59 years (32-88)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M=58 years (29-80)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Gender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77% male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80% female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Race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82% Caucasian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85% Caucasian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Education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HS or less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Some college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College grad/more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33%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43%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8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Diagnosis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Oral cavity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Pharynx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Larynx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Other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34%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23%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19%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n/a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6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Stage                         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I-III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IV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1143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47%</a:t>
                      </a:r>
                    </a:p>
                    <a:p>
                      <a:pPr marL="1143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53%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n/a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Relationship Type 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51% Partnered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2514600" cy="4953000"/>
          </a:xfrm>
          <a:noFill/>
        </p:spPr>
        <p:txBody>
          <a:bodyPr/>
          <a:lstStyle/>
          <a:p>
            <a:r>
              <a:rPr lang="en-US" sz="3200" dirty="0" smtClean="0">
                <a:effectLst/>
              </a:rPr>
              <a:t>Patient and Caregiver Causal Attributions</a:t>
            </a:r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397877"/>
              </p:ext>
            </p:extLst>
          </p:nvPr>
        </p:nvGraphicFramePr>
        <p:xfrm>
          <a:off x="2547938" y="50800"/>
          <a:ext cx="6545262" cy="650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0" y="4114800"/>
            <a:ext cx="251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522288" indent="-173038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u="none" dirty="0"/>
              <a:t>Number of attributions:</a:t>
            </a:r>
          </a:p>
          <a:p>
            <a:pPr lvl="1" eaLnBrk="1" hangingPunct="1">
              <a:buFont typeface="Arial" charset="0"/>
              <a:buNone/>
            </a:pPr>
            <a:r>
              <a:rPr lang="en-US" u="none" dirty="0"/>
              <a:t>M = 1.7 for patients</a:t>
            </a:r>
          </a:p>
          <a:p>
            <a:pPr lvl="1" eaLnBrk="1" hangingPunct="1">
              <a:buFont typeface="Arial" charset="0"/>
              <a:buNone/>
            </a:pPr>
            <a:r>
              <a:rPr lang="en-US" u="none" dirty="0"/>
              <a:t>M = 1.5 for caregivers</a:t>
            </a:r>
          </a:p>
          <a:p>
            <a:pPr algn="ctr" eaLnBrk="1" hangingPunct="1"/>
            <a:r>
              <a:rPr lang="en-US" u="none" dirty="0"/>
              <a:t>	(range 1-3)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 smtClean="0">
                <a:effectLst/>
              </a:rPr>
              <a:t>Degree of Blame in Causal Attributions for Patients and Caregivers</a:t>
            </a:r>
          </a:p>
        </p:txBody>
      </p:sp>
      <p:graphicFrame>
        <p:nvGraphicFramePr>
          <p:cNvPr id="1229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62000" y="1524000"/>
          <a:ext cx="7313613" cy="487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5" name="Chart" r:id="rId4" imgW="6096075" imgH="4067089" progId="MSGraph.Chart.5">
                  <p:embed followColorScheme="full"/>
                </p:oleObj>
              </mc:Choice>
              <mc:Fallback>
                <p:oleObj name="Chart" r:id="rId4" imgW="6096075" imgH="4067089" progId="MSGraph.Chart.5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7313613" cy="487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Degree of Blame and Patient and Caregiver Psychosocial and Support Factors</a:t>
            </a:r>
          </a:p>
        </p:txBody>
      </p:sp>
      <p:graphicFrame>
        <p:nvGraphicFramePr>
          <p:cNvPr id="13483" name="Group 1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895879"/>
              </p:ext>
            </p:extLst>
          </p:nvPr>
        </p:nvGraphicFramePr>
        <p:xfrm>
          <a:off x="685800" y="1813575"/>
          <a:ext cx="7924800" cy="3520425"/>
        </p:xfrm>
        <a:graphic>
          <a:graphicData uri="http://schemas.openxmlformats.org/drawingml/2006/table">
            <a:tbl>
              <a:tblPr/>
              <a:tblGrid>
                <a:gridCol w="2743200"/>
                <a:gridCol w="1600200"/>
                <a:gridCol w="838200"/>
                <a:gridCol w="762000"/>
                <a:gridCol w="762000"/>
                <a:gridCol w="1219200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Dependent Variable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Model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Model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Fear of Recurrence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Patient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.38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.14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.01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.45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Caregiver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-.004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.11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.96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.35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Depression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Patient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1.48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1.51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.33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.15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Caregiver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1.36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1.21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.27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.09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Patient Perceptions of Support (attachment)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Caregiver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-.10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.13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.43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.20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Caregiver Burden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Caregiver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.52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.24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.04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cs typeface="Arial" charset="0"/>
                        </a:rPr>
                        <a:t>.39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0" name="TextBox 1"/>
          <p:cNvSpPr txBox="1">
            <a:spLocks noChangeArrowheads="1"/>
          </p:cNvSpPr>
          <p:nvPr/>
        </p:nvSpPr>
        <p:spPr bwMode="auto">
          <a:xfrm>
            <a:off x="1828800" y="541020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000" u="none" dirty="0"/>
              <a:t>Note:  All models controlled for cancer stage, and patient and caregiver depression (except in depression models), age, and gender.</a:t>
            </a:r>
            <a:r>
              <a:rPr lang="en-US" u="none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Patient Reported Outcomes </a:t>
            </a:r>
            <a:br>
              <a:rPr lang="en-US" sz="4000" dirty="0" smtClean="0"/>
            </a:br>
            <a:r>
              <a:rPr lang="en-US" sz="4000" dirty="0" smtClean="0"/>
              <a:t>as Fundamental to Research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019800" cy="4114800"/>
          </a:xfrm>
        </p:spPr>
        <p:txBody>
          <a:bodyPr/>
          <a:lstStyle/>
          <a:p>
            <a:r>
              <a:rPr lang="en-US" sz="2800" dirty="0" smtClean="0"/>
              <a:t>Direct reports by patients about their health status, symptoms, functional status, satisfaction with health care</a:t>
            </a:r>
          </a:p>
          <a:p>
            <a:r>
              <a:rPr lang="en-US" sz="2800" dirty="0" smtClean="0"/>
              <a:t>National movement for development of quality measures</a:t>
            </a:r>
          </a:p>
          <a:p>
            <a:r>
              <a:rPr lang="en-US" sz="2800" dirty="0" smtClean="0"/>
              <a:t>Patient involvement in item generation is essential to content validity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0200" y="5943600"/>
            <a:ext cx="7391400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700" u="none" dirty="0">
                <a:solidFill>
                  <a:srgbClr val="FFC000"/>
                </a:solidFill>
                <a:hlinkClick r:id="rId3"/>
              </a:rPr>
              <a:t>http://www.nihpromis.org/</a:t>
            </a:r>
            <a:endParaRPr lang="en-US" sz="1700" u="none" dirty="0" smtClean="0">
              <a:solidFill>
                <a:srgbClr val="FFC000"/>
              </a:solidFill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en-US" sz="1700" u="none" dirty="0" smtClean="0">
                <a:solidFill>
                  <a:srgbClr val="FFC000"/>
                </a:solidFill>
              </a:rPr>
              <a:t>Patrick et al, 2008 (Cochrane Patient </a:t>
            </a:r>
            <a:r>
              <a:rPr lang="en-US" sz="1700" u="none" dirty="0">
                <a:solidFill>
                  <a:srgbClr val="FFC000"/>
                </a:solidFill>
              </a:rPr>
              <a:t>Reported Outcomes Methods </a:t>
            </a:r>
            <a:r>
              <a:rPr lang="en-US" sz="1700" u="none" dirty="0" smtClean="0">
                <a:solidFill>
                  <a:srgbClr val="FFC000"/>
                </a:solidFill>
              </a:rPr>
              <a:t>Group)</a:t>
            </a:r>
            <a:endParaRPr lang="en-US" sz="1700" u="none" dirty="0">
              <a:solidFill>
                <a:srgbClr val="FFC000"/>
              </a:solidFill>
            </a:endParaRPr>
          </a:p>
        </p:txBody>
      </p:sp>
      <p:pic>
        <p:nvPicPr>
          <p:cNvPr id="70658" name="Picture 2" descr="C:\Users\Ron\AppData\Local\Microsoft\Windows\Temporary Internet Files\Content.IE5\JD0TJ8IA\MP90042211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07" y="2133600"/>
            <a:ext cx="228711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</p:spPr>
        <p:txBody>
          <a:bodyPr/>
          <a:lstStyle/>
          <a:p>
            <a:r>
              <a:rPr lang="en-US" sz="3600" dirty="0" smtClean="0">
                <a:effectLst/>
              </a:rPr>
              <a:t>Causal Attribution Concordance in Patient-Caregiver Dyads (N=40)</a:t>
            </a:r>
          </a:p>
        </p:txBody>
      </p:sp>
      <p:graphicFrame>
        <p:nvGraphicFramePr>
          <p:cNvPr id="15363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9967249"/>
              </p:ext>
            </p:extLst>
          </p:nvPr>
        </p:nvGraphicFramePr>
        <p:xfrm>
          <a:off x="1981200" y="2133600"/>
          <a:ext cx="6118905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7" name="Chart" r:id="rId4" imgW="6562802" imgH="4000416" progId="MSGraph.Chart.5">
                  <p:embed followColorScheme="full"/>
                </p:oleObj>
              </mc:Choice>
              <mc:Fallback>
                <p:oleObj name="Chart" r:id="rId4" imgW="6562802" imgH="4000416" progId="MSGraph.Chart.5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33600"/>
                        <a:ext cx="6118905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295400" y="3352800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 dirty="0"/>
              <a:t>Percent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066800"/>
            <a:ext cx="8343900" cy="525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and caregivers had similar beliefs about head and neck cancer causes:</a:t>
            </a:r>
          </a:p>
          <a:p>
            <a:pPr lvl="1" eaLnBrk="1" hangingPunct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wide variety of causes (~12) were reported. </a:t>
            </a:r>
          </a:p>
          <a:p>
            <a:pPr lvl="1" eaLnBrk="1" hangingPunct="1"/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was most commonly cited but only ~half of participants endorsed this cause and other known risk factors were not cited.</a:t>
            </a:r>
          </a:p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dyads, ~half of patients and caregivers shared at least one causal belief.</a:t>
            </a:r>
          </a:p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Blaming the patient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associated with higher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recurrence fears in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higher burden in caregivers.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  <a:noFill/>
        </p:spPr>
        <p:txBody>
          <a:bodyPr/>
          <a:lstStyle/>
          <a:p>
            <a:r>
              <a:rPr lang="en-US" sz="3800" dirty="0" smtClean="0">
                <a:effectLst/>
              </a:rPr>
              <a:t>Study Considerations &amp; Future Directions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763000" cy="5867400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dirty="0"/>
              <a:t>This study was e</a:t>
            </a:r>
            <a:r>
              <a:rPr lang="en-US" dirty="0" smtClean="0"/>
              <a:t>xploratory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700" dirty="0" smtClean="0"/>
              <a:t>Cross-sectional </a:t>
            </a:r>
            <a:r>
              <a:rPr lang="en-US" sz="2700" dirty="0"/>
              <a:t>study </a:t>
            </a:r>
            <a:r>
              <a:rPr lang="en-US" sz="2700" dirty="0" smtClean="0"/>
              <a:t>design/small </a:t>
            </a:r>
            <a:r>
              <a:rPr lang="en-US" sz="2700" dirty="0"/>
              <a:t>sample size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700" dirty="0" smtClean="0"/>
              <a:t>Future </a:t>
            </a:r>
            <a:r>
              <a:rPr lang="en-US" sz="2700" dirty="0"/>
              <a:t>studies should examine causal attributions in clinical context and take advantage of more sophisticated dyadic data analysis techniques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/>
              <a:t>Measurement i</a:t>
            </a:r>
            <a:r>
              <a:rPr lang="en-US" dirty="0" smtClean="0"/>
              <a:t>mplications </a:t>
            </a:r>
            <a:endParaRPr lang="en-US" dirty="0"/>
          </a:p>
          <a:p>
            <a:pPr lvl="1" eaLnBrk="1" hangingPunct="1">
              <a:spcBef>
                <a:spcPts val="600"/>
              </a:spcBef>
            </a:pPr>
            <a:r>
              <a:rPr lang="en-US" sz="2700" dirty="0"/>
              <a:t>Unique causal attributions in head and neck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700" dirty="0"/>
              <a:t>Consider developing new instruments to assess </a:t>
            </a:r>
            <a:r>
              <a:rPr lang="en-US" sz="2700" dirty="0" smtClean="0"/>
              <a:t>support behaviors in </a:t>
            </a:r>
            <a:r>
              <a:rPr lang="en-US" sz="2700" dirty="0"/>
              <a:t>head and neck </a:t>
            </a:r>
            <a:r>
              <a:rPr lang="en-US" sz="2700" dirty="0" smtClean="0"/>
              <a:t>cancer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700" dirty="0" smtClean="0"/>
              <a:t>Beneficial to use a mixed methods approach in this exploratory research</a:t>
            </a:r>
            <a:endParaRPr lang="en-US" sz="27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581400"/>
          </a:xfrm>
        </p:spPr>
        <p:txBody>
          <a:bodyPr/>
          <a:lstStyle/>
          <a:p>
            <a:r>
              <a:rPr lang="en-US" dirty="0" smtClean="0"/>
              <a:t>Health Behaviors &amp; </a:t>
            </a:r>
            <a:br>
              <a:rPr lang="en-US" dirty="0" smtClean="0"/>
            </a:br>
            <a:r>
              <a:rPr lang="en-US" dirty="0" smtClean="0"/>
              <a:t>Quality of Life Study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Funded by: </a:t>
            </a:r>
            <a:br>
              <a:rPr lang="en-US" sz="2800" dirty="0" smtClean="0"/>
            </a:br>
            <a:r>
              <a:rPr lang="en-US" sz="2800" dirty="0" smtClean="0"/>
              <a:t>Hollings Cancer Center and Wake Forest University Comprehensive Cancer Center</a:t>
            </a:r>
            <a:br>
              <a:rPr lang="en-US" sz="28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379229" cy="9144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460340"/>
          </a:xfrm>
        </p:spPr>
        <p:txBody>
          <a:bodyPr/>
          <a:lstStyle/>
          <a:p>
            <a:r>
              <a:rPr lang="en-US" sz="3100" kern="1200" dirty="0" smtClean="0"/>
              <a:t>Growing evidence </a:t>
            </a:r>
            <a:r>
              <a:rPr lang="en-US" sz="3100" kern="1200" dirty="0"/>
              <a:t>demonstrates that tobacco use after a </a:t>
            </a:r>
            <a:r>
              <a:rPr lang="en-US" sz="3100" kern="1200" dirty="0" smtClean="0"/>
              <a:t>head and neck cancer </a:t>
            </a:r>
            <a:r>
              <a:rPr lang="en-US" sz="3100" kern="1200" dirty="0"/>
              <a:t>diagnosis </a:t>
            </a:r>
            <a:r>
              <a:rPr lang="en-US" sz="3100" kern="1200" dirty="0" smtClean="0"/>
              <a:t>is associated </a:t>
            </a:r>
            <a:r>
              <a:rPr lang="en-US" sz="3100" kern="1200" dirty="0"/>
              <a:t>with poor </a:t>
            </a:r>
            <a:r>
              <a:rPr lang="en-US" sz="3100" kern="1200" dirty="0" smtClean="0"/>
              <a:t>outcomes </a:t>
            </a:r>
          </a:p>
          <a:p>
            <a:pPr marL="1260475" lvl="1" indent="-282575"/>
            <a:r>
              <a:rPr lang="en-US" kern="1200" dirty="0" smtClean="0"/>
              <a:t>decreased survival/increased recurrence risk</a:t>
            </a:r>
          </a:p>
          <a:p>
            <a:pPr marL="1260475" lvl="1" indent="-282575"/>
            <a:r>
              <a:rPr lang="en-US" kern="1200" dirty="0" smtClean="0"/>
              <a:t>interference with treatment</a:t>
            </a:r>
          </a:p>
          <a:p>
            <a:pPr marL="1260475" lvl="1" indent="-282575"/>
            <a:r>
              <a:rPr lang="en-US" kern="1200" dirty="0" smtClean="0"/>
              <a:t>diminished quality of life</a:t>
            </a:r>
          </a:p>
          <a:p>
            <a:pPr marL="341313" indent="-341313"/>
            <a:r>
              <a:rPr lang="en-US" sz="3100" dirty="0" smtClean="0"/>
              <a:t>A cancer diagnosis offers a “teachable moment” for smokers</a:t>
            </a:r>
          </a:p>
          <a:p>
            <a:pPr marL="341313" indent="-341313"/>
            <a:r>
              <a:rPr lang="en-US" sz="3100" dirty="0" smtClean="0"/>
              <a:t>More </a:t>
            </a:r>
            <a:r>
              <a:rPr lang="en-US" sz="3100" dirty="0"/>
              <a:t>research </a:t>
            </a:r>
            <a:r>
              <a:rPr lang="en-US" sz="3100" dirty="0" smtClean="0"/>
              <a:t>needed to </a:t>
            </a:r>
            <a:r>
              <a:rPr lang="en-US" sz="3100" dirty="0"/>
              <a:t>design </a:t>
            </a:r>
            <a:r>
              <a:rPr lang="en-US" sz="3100" dirty="0" smtClean="0"/>
              <a:t>patient-centered </a:t>
            </a:r>
            <a:r>
              <a:rPr lang="en-US" sz="3100" dirty="0"/>
              <a:t>smoking cessation interventions</a:t>
            </a:r>
          </a:p>
          <a:p>
            <a:pPr>
              <a:buSzPct val="200000"/>
              <a:buFont typeface="Arial" charset="0"/>
              <a:buChar char="•"/>
            </a:pPr>
            <a:endParaRPr lang="en-US" sz="3100" dirty="0" smtClean="0"/>
          </a:p>
          <a:p>
            <a:pPr>
              <a:buSzPct val="200000"/>
              <a:buFont typeface="Arial" charset="0"/>
              <a:buChar char="•"/>
            </a:pP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120080"/>
            <a:ext cx="7315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none" dirty="0">
                <a:hlinkClick r:id="rId3"/>
              </a:rPr>
              <a:t>http://</a:t>
            </a:r>
            <a:r>
              <a:rPr lang="en-US" sz="1700" u="none" dirty="0" smtClean="0">
                <a:hlinkClick r:id="rId3"/>
              </a:rPr>
              <a:t>www.cancer.gov/cancertopics/pdq/supportivecare/smokingcessation</a:t>
            </a:r>
            <a:endParaRPr lang="en-US" sz="1700" u="none" dirty="0" smtClean="0"/>
          </a:p>
          <a:p>
            <a:endParaRPr lang="en-US" sz="400" u="none" dirty="0" smtClean="0"/>
          </a:p>
          <a:p>
            <a:r>
              <a:rPr lang="en-US" sz="1600" u="none" dirty="0" smtClean="0"/>
              <a:t>Gritz </a:t>
            </a:r>
            <a:r>
              <a:rPr lang="en-US" sz="1600" u="none" dirty="0"/>
              <a:t>et al., 1993; Duffy et al., 2006; Schnoll et al., </a:t>
            </a:r>
            <a:r>
              <a:rPr lang="en-US" sz="1600" u="none" dirty="0" smtClean="0"/>
              <a:t>2005</a:t>
            </a:r>
            <a:endParaRPr lang="en-US" sz="1600" u="none" dirty="0"/>
          </a:p>
        </p:txBody>
      </p:sp>
    </p:spTree>
    <p:extLst>
      <p:ext uri="{BB962C8B-B14F-4D97-AF65-F5344CB8AC3E}">
        <p14:creationId xmlns:p14="http://schemas.microsoft.com/office/powerpoint/2010/main" val="22597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z="4000" dirty="0"/>
              <a:t>Health Behaviors </a:t>
            </a:r>
            <a:r>
              <a:rPr lang="en-US" sz="4000" dirty="0" smtClean="0"/>
              <a:t>&amp; </a:t>
            </a:r>
            <a:br>
              <a:rPr lang="en-US" sz="4000" dirty="0" smtClean="0"/>
            </a:br>
            <a:r>
              <a:rPr lang="en-US" sz="4000" dirty="0" smtClean="0"/>
              <a:t>Quality </a:t>
            </a:r>
            <a:r>
              <a:rPr lang="en-US" sz="4000" dirty="0"/>
              <a:t>of Life </a:t>
            </a:r>
            <a:r>
              <a:rPr lang="en-US" sz="4000" dirty="0" smtClean="0"/>
              <a:t>Study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495800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80000"/>
              <a:buNone/>
            </a:pPr>
            <a:r>
              <a:rPr lang="en-US" sz="4000" b="1" dirty="0" smtClean="0"/>
              <a:t>Study Aims</a:t>
            </a:r>
          </a:p>
          <a:p>
            <a:pPr marL="857250" lvl="2" indent="-457200">
              <a:buSzPct val="130000"/>
              <a:buFont typeface="Arial" pitchFamily="34" charset="0"/>
              <a:buChar char="•"/>
            </a:pPr>
            <a:r>
              <a:rPr lang="en-US" sz="3200" dirty="0" smtClean="0"/>
              <a:t>To describe smoking status </a:t>
            </a:r>
            <a:r>
              <a:rPr lang="en-US" sz="3200" dirty="0"/>
              <a:t>in </a:t>
            </a:r>
            <a:r>
              <a:rPr lang="en-US" sz="3200" dirty="0" smtClean="0"/>
              <a:t>surgical head </a:t>
            </a:r>
            <a:r>
              <a:rPr lang="en-US" sz="3200" dirty="0"/>
              <a:t>and neck cancer </a:t>
            </a:r>
            <a:r>
              <a:rPr lang="en-US" sz="3200" dirty="0" smtClean="0"/>
              <a:t>patients.</a:t>
            </a:r>
          </a:p>
          <a:p>
            <a:pPr marL="857250" lvl="2" indent="-457200">
              <a:buSzPct val="130000"/>
              <a:buFont typeface="Arial" pitchFamily="34" charset="0"/>
              <a:buChar char="•"/>
            </a:pPr>
            <a:r>
              <a:rPr lang="en-US" sz="3200" dirty="0" smtClean="0"/>
              <a:t>To examine relationships between smoking status and sociodemographic factors and symptoms at clinic presentation. </a:t>
            </a:r>
          </a:p>
          <a:p>
            <a:pPr marL="857250" lvl="2" indent="-457200">
              <a:buSzPct val="130000"/>
              <a:buFont typeface="Arial" pitchFamily="34" charset="0"/>
              <a:buChar char="•"/>
            </a:pPr>
            <a:r>
              <a:rPr lang="en-US" sz="3200" dirty="0" smtClean="0"/>
              <a:t>To characterize motivation, barriers to quitting and intervention preferences in surgical patients who use tobacco.</a:t>
            </a:r>
            <a:endParaRPr lang="en-US" sz="32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0995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4500" b="1" dirty="0" smtClean="0"/>
              <a:t>Methods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5334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</a:rPr>
              <a:t>Study Sample</a:t>
            </a:r>
            <a:endParaRPr lang="en-US" sz="3600" dirty="0">
              <a:effectLst/>
            </a:endParaRPr>
          </a:p>
          <a:p>
            <a:pPr marL="971550" lvl="1" indent="-571500">
              <a:buSzPct val="200000"/>
              <a:buFont typeface="Arial" pitchFamily="34" charset="0"/>
              <a:buChar char="•"/>
              <a:defRPr/>
            </a:pPr>
            <a:r>
              <a:rPr lang="en-US" sz="3000" dirty="0"/>
              <a:t>Individuals </a:t>
            </a:r>
            <a:r>
              <a:rPr lang="en-US" sz="3000" dirty="0" smtClean="0"/>
              <a:t>scheduled for a major surgery with </a:t>
            </a:r>
            <a:r>
              <a:rPr lang="en-US" sz="3000" dirty="0"/>
              <a:t>new </a:t>
            </a:r>
            <a:r>
              <a:rPr lang="en-US" sz="3000" dirty="0" smtClean="0"/>
              <a:t>or </a:t>
            </a:r>
            <a:r>
              <a:rPr lang="en-US" sz="3000" dirty="0"/>
              <a:t>recurrent </a:t>
            </a:r>
            <a:r>
              <a:rPr lang="en-US" sz="3000" dirty="0" smtClean="0"/>
              <a:t>squamous </a:t>
            </a:r>
            <a:r>
              <a:rPr lang="en-US" sz="3000" dirty="0"/>
              <a:t>cell carcinoma of the </a:t>
            </a:r>
            <a:r>
              <a:rPr lang="en-US" sz="3000" dirty="0" smtClean="0"/>
              <a:t>upper aerodigestive tract (</a:t>
            </a:r>
            <a:r>
              <a:rPr lang="en-US" sz="3000" dirty="0"/>
              <a:t>N=104) were recruited at </a:t>
            </a:r>
            <a:r>
              <a:rPr lang="en-US" sz="3000" dirty="0" smtClean="0"/>
              <a:t>the Hollings and Wake Forest Cancer Centers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>
                <a:effectLst/>
              </a:rPr>
              <a:t>D</a:t>
            </a:r>
            <a:r>
              <a:rPr lang="en-US" sz="3600" dirty="0">
                <a:effectLst/>
              </a:rPr>
              <a:t>ata Collection</a:t>
            </a:r>
          </a:p>
          <a:p>
            <a:pPr marL="971550" lvl="1" indent="-571500">
              <a:buSzPct val="200000"/>
              <a:buFont typeface="Arial" pitchFamily="34" charset="0"/>
              <a:buChar char="•"/>
              <a:defRPr/>
            </a:pPr>
            <a:r>
              <a:rPr lang="en-US" sz="3000" dirty="0"/>
              <a:t>Participants completed </a:t>
            </a:r>
            <a:r>
              <a:rPr lang="en-US" sz="3000" dirty="0" smtClean="0"/>
              <a:t>questionnaires before surgery. </a:t>
            </a:r>
          </a:p>
          <a:p>
            <a:pPr marL="971550" lvl="1" indent="-571500">
              <a:buSzPct val="200000"/>
              <a:buFont typeface="Arial" pitchFamily="34" charset="0"/>
              <a:buChar char="•"/>
              <a:defRPr/>
            </a:pPr>
            <a:r>
              <a:rPr lang="en-US" sz="3000" dirty="0" smtClean="0"/>
              <a:t>Urine samples were collected the morning of surgery to assess cotinine level.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814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 smtClean="0"/>
              <a:t>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943600"/>
          </a:xfrm>
        </p:spPr>
        <p:txBody>
          <a:bodyPr/>
          <a:lstStyle/>
          <a:p>
            <a:pPr marL="457200" indent="-393700">
              <a:buSzPct val="125000"/>
              <a:buFont typeface="Wingdings" pitchFamily="2" charset="2"/>
              <a:buChar char="§"/>
              <a:defRPr/>
            </a:pPr>
            <a:r>
              <a:rPr lang="en-US" sz="3600" dirty="0" smtClean="0"/>
              <a:t>Health Behaviors</a:t>
            </a:r>
          </a:p>
          <a:p>
            <a:pPr marL="920750" lvl="1" indent="-347663">
              <a:buSzPct val="150000"/>
              <a:buFont typeface="Arial" pitchFamily="34" charset="0"/>
              <a:buChar char="•"/>
              <a:defRPr/>
            </a:pPr>
            <a:r>
              <a:rPr lang="en-US" dirty="0" smtClean="0"/>
              <a:t>Smoking status (self report and cotinine level)</a:t>
            </a:r>
          </a:p>
          <a:p>
            <a:pPr marL="920750" lvl="1" indent="-347663">
              <a:buSzPct val="150000"/>
              <a:buFont typeface="Arial" pitchFamily="34" charset="0"/>
              <a:buChar char="•"/>
              <a:defRPr/>
            </a:pPr>
            <a:r>
              <a:rPr lang="en-US" dirty="0" smtClean="0"/>
              <a:t>Diet, alcohol use, physical activity</a:t>
            </a:r>
            <a:endParaRPr lang="en-US" dirty="0"/>
          </a:p>
          <a:p>
            <a:pPr marL="457200" indent="-393700">
              <a:buSzPct val="125000"/>
              <a:buFont typeface="Wingdings" pitchFamily="2" charset="2"/>
              <a:buChar char="§"/>
              <a:defRPr/>
            </a:pPr>
            <a:r>
              <a:rPr lang="en-US" sz="3600" dirty="0" smtClean="0"/>
              <a:t>Symptoms</a:t>
            </a:r>
          </a:p>
          <a:p>
            <a:pPr marL="920750" lvl="1" indent="-347663">
              <a:buSzPct val="150000"/>
              <a:buFont typeface="Arial" pitchFamily="34" charset="0"/>
              <a:buChar char="•"/>
              <a:defRPr/>
            </a:pPr>
            <a:r>
              <a:rPr lang="en-US" dirty="0" smtClean="0"/>
              <a:t>Depressive </a:t>
            </a:r>
            <a:r>
              <a:rPr lang="en-US" dirty="0"/>
              <a:t>symptoms (CES-D)</a:t>
            </a:r>
          </a:p>
          <a:p>
            <a:pPr marL="920750" lvl="1" indent="-347663">
              <a:buSzPct val="150000"/>
              <a:buFont typeface="Arial" pitchFamily="34" charset="0"/>
              <a:buChar char="•"/>
              <a:defRPr/>
            </a:pPr>
            <a:r>
              <a:rPr lang="en-US" dirty="0" smtClean="0"/>
              <a:t>Head </a:t>
            </a:r>
            <a:r>
              <a:rPr lang="en-US" dirty="0"/>
              <a:t>and neck </a:t>
            </a:r>
            <a:r>
              <a:rPr lang="en-US" dirty="0" smtClean="0"/>
              <a:t>cancer-specific symptoms (EORTC)</a:t>
            </a:r>
          </a:p>
          <a:p>
            <a:pPr marL="457200" indent="-393700">
              <a:buSzPct val="125000"/>
              <a:buFont typeface="Wingdings" pitchFamily="2" charset="2"/>
              <a:buChar char="§"/>
              <a:defRPr/>
            </a:pPr>
            <a:r>
              <a:rPr lang="en-US" sz="3600" dirty="0"/>
              <a:t>Quit </a:t>
            </a:r>
            <a:r>
              <a:rPr lang="en-US" sz="3600" dirty="0" smtClean="0"/>
              <a:t>intentions, barriers, preferences</a:t>
            </a:r>
          </a:p>
          <a:p>
            <a:pPr marL="457200" indent="-393700">
              <a:buSzPct val="125000"/>
              <a:buFont typeface="Wingdings" pitchFamily="2" charset="2"/>
              <a:buChar char="§"/>
              <a:defRPr/>
            </a:pPr>
            <a:r>
              <a:rPr lang="en-US" sz="3600" dirty="0"/>
              <a:t>Sociodemographic and clinical </a:t>
            </a:r>
            <a:r>
              <a:rPr lang="en-US" sz="3600" dirty="0" smtClean="0"/>
              <a:t>factors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6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Measurement Challenges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en-US" sz="3600" dirty="0" smtClean="0"/>
              <a:t>Health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876800"/>
          </a:xfrm>
        </p:spPr>
        <p:txBody>
          <a:bodyPr/>
          <a:lstStyle/>
          <a:p>
            <a:r>
              <a:rPr lang="en-US" sz="3300" dirty="0" smtClean="0"/>
              <a:t>Smoking status and quit attempts</a:t>
            </a:r>
          </a:p>
          <a:p>
            <a:pPr lvl="1"/>
            <a:r>
              <a:rPr lang="en-US" sz="3000" dirty="0" smtClean="0"/>
              <a:t>How </a:t>
            </a:r>
            <a:r>
              <a:rPr lang="en-US" sz="3000" dirty="0"/>
              <a:t>many quit attempts have you made since you were diagnosed with cancer</a:t>
            </a:r>
            <a:r>
              <a:rPr lang="en-US" sz="3000" dirty="0" smtClean="0"/>
              <a:t>?</a:t>
            </a:r>
            <a:endParaRPr lang="en-US" sz="3000" dirty="0"/>
          </a:p>
          <a:p>
            <a:pPr lvl="2"/>
            <a:r>
              <a:rPr lang="en-US" sz="2500" dirty="0"/>
              <a:t>“</a:t>
            </a:r>
            <a:r>
              <a:rPr lang="en-US" sz="2500" i="1" dirty="0"/>
              <a:t>None, but I </a:t>
            </a:r>
            <a:r>
              <a:rPr lang="en-US" sz="2500" i="1" dirty="0" smtClean="0"/>
              <a:t>can’t smoke because </a:t>
            </a:r>
            <a:r>
              <a:rPr lang="en-US" sz="2500" i="1" dirty="0"/>
              <a:t>I have a </a:t>
            </a:r>
            <a:r>
              <a:rPr lang="en-US" sz="2500" i="1" dirty="0" smtClean="0"/>
              <a:t>trach</a:t>
            </a:r>
            <a:r>
              <a:rPr lang="en-US" sz="2500" dirty="0" smtClean="0"/>
              <a:t>…”</a:t>
            </a:r>
          </a:p>
          <a:p>
            <a:pPr marL="914400" lvl="2" indent="0">
              <a:buNone/>
            </a:pPr>
            <a:endParaRPr lang="en-US" sz="2500" dirty="0" smtClean="0"/>
          </a:p>
          <a:p>
            <a:r>
              <a:rPr lang="en-US" sz="3300" dirty="0"/>
              <a:t>Fruit and vegetable intake</a:t>
            </a:r>
          </a:p>
          <a:p>
            <a:pPr lvl="1"/>
            <a:r>
              <a:rPr lang="en-US" sz="3000" dirty="0" smtClean="0"/>
              <a:t>How </a:t>
            </a:r>
            <a:r>
              <a:rPr lang="en-US" sz="3000" dirty="0"/>
              <a:t>many servings of fruits and/or vegetables do you eat in a typical </a:t>
            </a:r>
            <a:r>
              <a:rPr lang="en-US" sz="3000" dirty="0" smtClean="0"/>
              <a:t>week?</a:t>
            </a:r>
            <a:endParaRPr lang="en-US" sz="3000" dirty="0"/>
          </a:p>
          <a:p>
            <a:pPr lvl="2"/>
            <a:r>
              <a:rPr lang="en-US" sz="2500" dirty="0"/>
              <a:t>“</a:t>
            </a:r>
            <a:r>
              <a:rPr lang="en-US" sz="2500" i="1" dirty="0"/>
              <a:t>I am on a liquid diet but sometimes have the fruit flavors</a:t>
            </a:r>
            <a:r>
              <a:rPr lang="en-US" sz="2500" dirty="0" smtClean="0"/>
              <a:t>…”</a:t>
            </a:r>
            <a:endParaRPr lang="en-US" sz="2500" dirty="0"/>
          </a:p>
          <a:p>
            <a:pPr lvl="1"/>
            <a:endParaRPr lang="en-US" dirty="0"/>
          </a:p>
        </p:txBody>
      </p:sp>
      <p:pic>
        <p:nvPicPr>
          <p:cNvPr id="69634" name="Picture 2" descr="C:\Users\krs22\AppData\Local\Microsoft\Windows\Temporary Internet Files\Content.IE5\DFVXZ8UR\MP9003372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70280"/>
            <a:ext cx="1524000" cy="108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C:\Users\krs22\AppData\Local\Microsoft\Windows\Temporary Internet Files\Content.IE5\DFVXZ8UR\MP90043878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37280"/>
            <a:ext cx="1524000" cy="108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Measurement Challenges: </a:t>
            </a:r>
            <a:r>
              <a:rPr lang="en-US" sz="4200" dirty="0" smtClean="0"/>
              <a:t>Symptoms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past week, have you had problems with your teeth?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not have teeth…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past week,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had problems with your sense of taste?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Um, not really but I am on a liquid diet…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past week,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had problems swallowing solid food?	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a feeding tube…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6096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EORTC:</a:t>
            </a:r>
            <a:r>
              <a:rPr lang="en-US" u="none" dirty="0" smtClean="0"/>
              <a:t>  Aaronson et al., 1993 	Bjordal et al, 1999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828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Challenges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68482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60000"/>
              <a:buFont typeface="Arial" pitchFamily="34" charset="0"/>
              <a:buChar char="•"/>
            </a:pPr>
            <a:r>
              <a:rPr lang="en-US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research </a:t>
            </a:r>
            <a:r>
              <a:rPr lang="en-US" sz="28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uses varied </a:t>
            </a:r>
            <a:r>
              <a:rPr lang="en-US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instruments, it is</a:t>
            </a:r>
            <a:r>
              <a:rPr lang="en-US" sz="28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</a:t>
            </a:r>
            <a:r>
              <a:rPr lang="en-US" sz="28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</a:t>
            </a:r>
            <a:r>
              <a:rPr lang="en-US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across studies!</a:t>
            </a:r>
          </a:p>
          <a:p>
            <a:pPr marL="285750" indent="-285750">
              <a:buSzPct val="160000"/>
              <a:buFont typeface="Arial" pitchFamily="34" charset="0"/>
              <a:buChar char="•"/>
            </a:pPr>
            <a:r>
              <a:rPr lang="en-US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consider both the psychometric properties of instruments and burden to respondents</a:t>
            </a:r>
            <a:r>
              <a:rPr lang="en-US" sz="2800" u="none" dirty="0" smtClean="0"/>
              <a:t>.</a:t>
            </a:r>
            <a:endParaRPr lang="en-US" sz="2800" u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21765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638800"/>
          </a:xfrm>
        </p:spPr>
        <p:txBody>
          <a:bodyPr/>
          <a:lstStyle/>
          <a:p>
            <a:pPr marL="571500" indent="-571500">
              <a:buSzPct val="200000"/>
              <a:buFont typeface="Arial" pitchFamily="34" charset="0"/>
              <a:buChar char="•"/>
              <a:defRPr/>
            </a:pP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categorized as:</a:t>
            </a:r>
          </a:p>
          <a:p>
            <a:pPr marL="1146175" lvl="1" indent="-463550">
              <a:buSzPct val="200000"/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smokers</a:t>
            </a:r>
          </a:p>
          <a:p>
            <a:pPr marL="1146175" lvl="1" indent="-463550">
              <a:buSzPct val="200000"/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 smokers (quit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months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146175" lvl="1" indent="-463550">
              <a:buSzPct val="200000"/>
              <a:buFont typeface="Arial" pitchFamily="34" charset="0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Current/recent smokers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(quit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prior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SzPct val="200000"/>
              <a:buFont typeface="Arial" pitchFamily="34" charset="0"/>
              <a:buChar char="•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by smoking status group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examined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ANOVA/Fisher’s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tests. 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SzPct val="200000"/>
              <a:buFont typeface="Arial" pitchFamily="34" charset="0"/>
              <a:buChar char="•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to examine relationships between smoking status and symptoms.</a:t>
            </a:r>
          </a:p>
          <a:p>
            <a:pPr marL="571500" indent="-571500">
              <a:buSzPct val="200000"/>
              <a:buFont typeface="Arial" pitchFamily="34" charset="0"/>
              <a:buChar char="•"/>
              <a:defRPr/>
            </a:pP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statistics used to characterize intervention preferences.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96200" cy="762000"/>
          </a:xfrm>
        </p:spPr>
        <p:txBody>
          <a:bodyPr/>
          <a:lstStyle/>
          <a:p>
            <a:r>
              <a:rPr lang="en-US" sz="3600" dirty="0"/>
              <a:t>Participant </a:t>
            </a:r>
            <a:r>
              <a:rPr lang="en-US" sz="3600" dirty="0" smtClean="0"/>
              <a:t>Characteristics (N = 104)</a:t>
            </a:r>
            <a:endParaRPr lang="en-US" sz="3600" dirty="0"/>
          </a:p>
        </p:txBody>
      </p:sp>
      <p:graphicFrame>
        <p:nvGraphicFramePr>
          <p:cNvPr id="33908" name="Group 1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420937"/>
              </p:ext>
            </p:extLst>
          </p:nvPr>
        </p:nvGraphicFramePr>
        <p:xfrm>
          <a:off x="1219200" y="881304"/>
          <a:ext cx="6781800" cy="5443296"/>
        </p:xfrm>
        <a:graphic>
          <a:graphicData uri="http://schemas.openxmlformats.org/drawingml/2006/table">
            <a:tbl>
              <a:tblPr/>
              <a:tblGrid>
                <a:gridCol w="3429000"/>
                <a:gridCol w="3352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M=59 years (24-84)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Gender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27.9% 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84% Caucasian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Education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High school or less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Some college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College graduate/more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2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Diagnosis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Oral cavity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      Pharynx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       Larynx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42%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29%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23%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Diagnosis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45% recurrent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23% I-II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19% III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49% IVA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6% IVB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3% IVC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6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7543800" cy="1279525"/>
          </a:xfrm>
        </p:spPr>
        <p:txBody>
          <a:bodyPr/>
          <a:lstStyle/>
          <a:p>
            <a:r>
              <a:rPr lang="en-US" sz="4000" dirty="0" smtClean="0"/>
              <a:t>Tobacco Use Characteristics</a:t>
            </a:r>
            <a:endParaRPr lang="en-US" sz="4000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26423854"/>
              </p:ext>
            </p:extLst>
          </p:nvPr>
        </p:nvGraphicFramePr>
        <p:xfrm>
          <a:off x="914400" y="4114800"/>
          <a:ext cx="75438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N=28 current smokers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Years Smoked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 = 41.5 years (SD = 8.6)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Daily Cigarettes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 = 14 (SD = 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effectLst/>
                        </a:rPr>
                        <a:t>Use of other tobacco products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effectLst/>
                        </a:rPr>
                        <a:t>19%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Quit Attempt in Past Year (% yes)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Another Smoker in Household (% yes)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532" y="83820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2800" u="none" kern="0" dirty="0" smtClean="0">
                <a:effectLst/>
              </a:rPr>
              <a:t>Smoking status at diagnosis</a:t>
            </a:r>
          </a:p>
          <a:p>
            <a:pPr lvl="1"/>
            <a:r>
              <a:rPr lang="en-US" sz="2400" u="none" kern="0" dirty="0" smtClean="0">
                <a:effectLst/>
              </a:rPr>
              <a:t>Never smokers = 23 (22%)</a:t>
            </a:r>
          </a:p>
          <a:p>
            <a:pPr lvl="1"/>
            <a:r>
              <a:rPr lang="en-US" sz="2400" u="none" kern="0" dirty="0" smtClean="0">
                <a:effectLst/>
              </a:rPr>
              <a:t>Former smokers = 39 (38%)</a:t>
            </a:r>
          </a:p>
          <a:p>
            <a:pPr lvl="1"/>
            <a:r>
              <a:rPr lang="en-US" sz="2400" u="none" kern="0" dirty="0" smtClean="0">
                <a:effectLst/>
              </a:rPr>
              <a:t>Current/recent smokers = 42 (40%) </a:t>
            </a:r>
          </a:p>
          <a:p>
            <a:r>
              <a:rPr lang="en-US" sz="2800" u="none" dirty="0" smtClean="0">
                <a:effectLst/>
              </a:rPr>
              <a:t>Smoking status the morning of surgery</a:t>
            </a:r>
          </a:p>
          <a:p>
            <a:pPr lvl="1"/>
            <a:r>
              <a:rPr lang="en-US" sz="2400" u="none" dirty="0" smtClean="0">
                <a:effectLst/>
              </a:rPr>
              <a:t>25.9</a:t>
            </a:r>
            <a:r>
              <a:rPr lang="en-US" sz="2400" u="none" dirty="0">
                <a:effectLst/>
              </a:rPr>
              <a:t>% </a:t>
            </a:r>
            <a:r>
              <a:rPr lang="en-US" sz="2400" u="none" dirty="0" smtClean="0">
                <a:effectLst/>
              </a:rPr>
              <a:t>positive for tobacco use when </a:t>
            </a:r>
            <a:r>
              <a:rPr lang="en-US" sz="2400" u="none" dirty="0">
                <a:effectLst/>
              </a:rPr>
              <a:t>assessed by </a:t>
            </a:r>
            <a:r>
              <a:rPr lang="en-US" sz="2400" u="none" dirty="0" smtClean="0">
                <a:effectLst/>
              </a:rPr>
              <a:t>self-report</a:t>
            </a:r>
          </a:p>
          <a:p>
            <a:pPr lvl="1"/>
            <a:r>
              <a:rPr lang="en-US" sz="2400" u="none" dirty="0">
                <a:effectLst/>
              </a:rPr>
              <a:t>41.1% </a:t>
            </a:r>
            <a:r>
              <a:rPr lang="en-US" sz="2400" u="none" dirty="0" smtClean="0">
                <a:effectLst/>
              </a:rPr>
              <a:t>positive for tobacco use when </a:t>
            </a:r>
            <a:r>
              <a:rPr lang="en-US" sz="2400" u="none" dirty="0">
                <a:effectLst/>
              </a:rPr>
              <a:t>assessed by </a:t>
            </a:r>
            <a:r>
              <a:rPr lang="en-US" sz="2400" u="none" dirty="0" smtClean="0">
                <a:effectLst/>
              </a:rPr>
              <a:t>cotinine</a:t>
            </a:r>
            <a:endParaRPr lang="en-US" sz="2400" u="none" dirty="0">
              <a:effectLst/>
            </a:endParaRPr>
          </a:p>
          <a:p>
            <a:pPr marL="0" indent="0">
              <a:buNone/>
            </a:pPr>
            <a:endParaRPr lang="en-US" sz="2800" u="none" kern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89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34840"/>
              </p:ext>
            </p:extLst>
          </p:nvPr>
        </p:nvGraphicFramePr>
        <p:xfrm>
          <a:off x="457201" y="1262052"/>
          <a:ext cx="8381999" cy="4800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8998"/>
                <a:gridCol w="1676400"/>
                <a:gridCol w="1219200"/>
                <a:gridCol w="1066801"/>
                <a:gridCol w="990600"/>
              </a:tblGrid>
              <a:tr h="685800">
                <a:tc>
                  <a:txBody>
                    <a:bodyPr/>
                    <a:lstStyle/>
                    <a:p>
                      <a:pPr algn="r"/>
                      <a:endParaRPr lang="en-US" sz="1800" dirty="0" smtClean="0"/>
                    </a:p>
                    <a:p>
                      <a:pPr algn="r"/>
                      <a:r>
                        <a:rPr lang="en-US" sz="1800" dirty="0" smtClean="0"/>
                        <a:t>Smoking </a:t>
                      </a:r>
                      <a:r>
                        <a:rPr lang="en-US" sz="1800" dirty="0" smtClean="0"/>
                        <a:t>Status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Recent/ Current n=42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Former </a:t>
                      </a:r>
                    </a:p>
                    <a:p>
                      <a:pPr algn="ctr"/>
                      <a:r>
                        <a:rPr lang="en-US" sz="1800" dirty="0" smtClean="0"/>
                        <a:t>n=39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Never n=23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p value* 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0" marB="45730"/>
                </a:tc>
              </a:tr>
              <a:tr h="45718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Age (mean)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57.9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61.8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57.4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.17</a:t>
                      </a:r>
                      <a:endParaRPr lang="en-US" sz="1800" b="1" baseline="30000" dirty="0"/>
                    </a:p>
                  </a:txBody>
                  <a:tcPr marL="91437" marR="91437" marT="45730" marB="45730"/>
                </a:tc>
              </a:tr>
              <a:tr h="39622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Race (% non-White)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26.2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10.3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13.0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.16</a:t>
                      </a:r>
                      <a:endParaRPr lang="en-US" sz="1800" b="1" baseline="30000" dirty="0"/>
                    </a:p>
                  </a:txBody>
                  <a:tcPr marL="91437" marR="91437" marT="45730" marB="45730"/>
                </a:tc>
              </a:tr>
              <a:tr h="4114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Gender (% female)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33.3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20.5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30.4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.46</a:t>
                      </a:r>
                      <a:endParaRPr lang="en-US" sz="1800" b="1" baseline="30000" dirty="0"/>
                    </a:p>
                  </a:txBody>
                  <a:tcPr marL="91437" marR="91437" marT="45730" marB="45730"/>
                </a:tc>
              </a:tr>
              <a:tr h="4114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Education </a:t>
                      </a:r>
                    </a:p>
                    <a:p>
                      <a:pPr algn="l"/>
                      <a:r>
                        <a:rPr lang="en-US" sz="1800" dirty="0" smtClean="0"/>
                        <a:t>(% </a:t>
                      </a:r>
                      <a:r>
                        <a:rPr lang="en-US" sz="1800" u="sng" dirty="0" smtClean="0"/>
                        <a:t>&lt;</a:t>
                      </a:r>
                      <a:r>
                        <a:rPr lang="en-US" sz="1800" dirty="0" smtClean="0"/>
                        <a:t>high</a:t>
                      </a:r>
                      <a:r>
                        <a:rPr lang="en-US" sz="1800" baseline="0" dirty="0" smtClean="0"/>
                        <a:t> school)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53.7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51.3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36.4</a:t>
                      </a:r>
                      <a:endParaRPr lang="en-US" sz="1800" b="1" dirty="0"/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.42</a:t>
                      </a:r>
                      <a:endParaRPr lang="en-US" sz="1800" b="1" baseline="30000" dirty="0"/>
                    </a:p>
                  </a:txBody>
                  <a:tcPr marL="91437" marR="91437" marT="45730" marB="45730"/>
                </a:tc>
              </a:tr>
              <a:tr h="42482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Marital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 status </a:t>
                      </a:r>
                    </a:p>
                    <a:p>
                      <a:pPr algn="l"/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(% partnered)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54.8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79.5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73.9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.048</a:t>
                      </a:r>
                      <a:endParaRPr lang="en-US" sz="18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</a:tr>
              <a:tr h="7009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Health insurance </a:t>
                      </a:r>
                    </a:p>
                    <a:p>
                      <a:pPr algn="l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(% private)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38.1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64.1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73.9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.02</a:t>
                      </a:r>
                      <a:endParaRPr lang="en-US" sz="18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</a:tr>
              <a:tr h="5947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Adequate</a:t>
                      </a:r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 finances to meet monthly expenses (% No)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47.5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10.8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21.7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rgbClr val="0000FF"/>
                          </a:solidFill>
                        </a:rPr>
                        <a:t>.001</a:t>
                      </a:r>
                      <a:endParaRPr lang="en-US" sz="18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 marL="91437" marR="91437" marT="45730" marB="4573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868362"/>
          </a:xfrm>
        </p:spPr>
        <p:txBody>
          <a:bodyPr/>
          <a:lstStyle/>
          <a:p>
            <a:r>
              <a:rPr lang="en-US" sz="3400" dirty="0" smtClean="0"/>
              <a:t>Smoking Status &amp; Sociodemographic Characteristics</a:t>
            </a:r>
            <a:endParaRPr lang="en-US" sz="3400" dirty="0"/>
          </a:p>
        </p:txBody>
      </p:sp>
      <p:sp>
        <p:nvSpPr>
          <p:cNvPr id="2" name="Rectangle 1"/>
          <p:cNvSpPr/>
          <p:nvPr/>
        </p:nvSpPr>
        <p:spPr>
          <a:xfrm>
            <a:off x="5866713" y="6324600"/>
            <a:ext cx="2836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none" dirty="0" smtClean="0"/>
              <a:t>* ANOVA or Fisher’s </a:t>
            </a:r>
            <a:r>
              <a:rPr lang="en-US" u="none" dirty="0"/>
              <a:t>Exact</a:t>
            </a:r>
          </a:p>
        </p:txBody>
      </p:sp>
    </p:spTree>
    <p:extLst>
      <p:ext uri="{BB962C8B-B14F-4D97-AF65-F5344CB8AC3E}">
        <p14:creationId xmlns:p14="http://schemas.microsoft.com/office/powerpoint/2010/main" val="9696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038"/>
            <a:ext cx="8229600" cy="868362"/>
          </a:xfrm>
        </p:spPr>
        <p:txBody>
          <a:bodyPr/>
          <a:lstStyle/>
          <a:p>
            <a:r>
              <a:rPr lang="en-US" dirty="0" smtClean="0"/>
              <a:t>Symptoms by Smoking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430394"/>
              </p:ext>
            </p:extLst>
          </p:nvPr>
        </p:nvGraphicFramePr>
        <p:xfrm>
          <a:off x="381000" y="685800"/>
          <a:ext cx="84582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208483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/>
              <a:t>*</a:t>
            </a:r>
            <a:endParaRPr lang="en-US" b="1" u="none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2145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/>
              <a:t>*</a:t>
            </a:r>
            <a:endParaRPr lang="en-US" b="1" u="none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135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/>
              <a:t>*</a:t>
            </a:r>
            <a:endParaRPr lang="en-US" b="1" u="none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069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/>
              <a:t>*</a:t>
            </a:r>
            <a:endParaRPr lang="en-US" b="1" u="none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62908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none" dirty="0" smtClean="0"/>
              <a:t>* p &lt; .05</a:t>
            </a:r>
            <a:endParaRPr lang="en-US" sz="1600" u="none" dirty="0"/>
          </a:p>
        </p:txBody>
      </p:sp>
    </p:spTree>
    <p:extLst>
      <p:ext uri="{BB962C8B-B14F-4D97-AF65-F5344CB8AC3E}">
        <p14:creationId xmlns:p14="http://schemas.microsoft.com/office/powerpoint/2010/main" val="23519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2" y="1570575"/>
            <a:ext cx="3588071" cy="40682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70575"/>
            <a:ext cx="3885342" cy="40682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Trebuchet MS" pitchFamily="34" charset="0"/>
              </a:rPr>
              <a:t>Adjusted Regression Models:  </a:t>
            </a:r>
            <a:r>
              <a:rPr lang="en-US" sz="36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rebuchet MS" pitchFamily="34" charset="0"/>
              </a:rPr>
              <a:t>Smoking </a:t>
            </a:r>
            <a:r>
              <a:rPr lang="en-US" sz="3600" dirty="0">
                <a:solidFill>
                  <a:schemeClr val="tx1"/>
                </a:solidFill>
                <a:latin typeface="Trebuchet MS" pitchFamily="34" charset="0"/>
              </a:rPr>
              <a:t>Status and Symptoms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5791200"/>
            <a:ext cx="810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b="1" u="none" dirty="0"/>
              <a:t>All models controlled for age, race, education and cancer stage.</a:t>
            </a:r>
          </a:p>
        </p:txBody>
      </p:sp>
    </p:spTree>
    <p:extLst>
      <p:ext uri="{BB962C8B-B14F-4D97-AF65-F5344CB8AC3E}">
        <p14:creationId xmlns:p14="http://schemas.microsoft.com/office/powerpoint/2010/main" val="38253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sz="4200" dirty="0" smtClean="0"/>
              <a:t>Intervention Preferences </a:t>
            </a:r>
            <a:r>
              <a:rPr lang="en-US" sz="3200" dirty="0" smtClean="0"/>
              <a:t>(N=28)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46946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202353"/>
            <a:ext cx="327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u="none" dirty="0" smtClean="0"/>
              <a:t>80.8% reported interest in participating in a smoking cessation program</a:t>
            </a:r>
          </a:p>
          <a:p>
            <a:pPr marL="285750" indent="-28575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u="none" dirty="0" smtClean="0"/>
              <a:t>32% used NRT during last quit attempt, 18</a:t>
            </a:r>
            <a:r>
              <a:rPr lang="en-US" sz="2400" u="none" dirty="0"/>
              <a:t>% </a:t>
            </a:r>
            <a:r>
              <a:rPr lang="en-US" sz="2400" u="none" dirty="0" smtClean="0"/>
              <a:t>used counseling</a:t>
            </a:r>
          </a:p>
          <a:p>
            <a:pPr marL="285750" indent="-285750">
              <a:buClr>
                <a:srgbClr val="FFC000"/>
              </a:buClr>
              <a:buSzPct val="200000"/>
              <a:buFont typeface="Arial" pitchFamily="34" charset="0"/>
              <a:buChar char="•"/>
            </a:pPr>
            <a:r>
              <a:rPr lang="en-US" sz="2400" u="none" dirty="0" smtClean="0"/>
              <a:t>Smokers had high intentions </a:t>
            </a:r>
            <a:r>
              <a:rPr lang="en-US" sz="2400" u="none" dirty="0"/>
              <a:t>to </a:t>
            </a:r>
            <a:r>
              <a:rPr lang="en-US" sz="2400" u="none" dirty="0" smtClean="0"/>
              <a:t>quit </a:t>
            </a:r>
            <a:r>
              <a:rPr lang="en-US" sz="2400" u="none" dirty="0"/>
              <a:t>in </a:t>
            </a:r>
            <a:r>
              <a:rPr lang="en-US" sz="2400" u="none" dirty="0" smtClean="0"/>
              <a:t>next month (70.4</a:t>
            </a:r>
            <a:r>
              <a:rPr lang="en-US" sz="2400" u="none" dirty="0"/>
              <a:t>% </a:t>
            </a:r>
            <a:r>
              <a:rPr lang="en-US" sz="2400" u="none" dirty="0" smtClean="0"/>
              <a:t>very </a:t>
            </a:r>
            <a:r>
              <a:rPr lang="en-US" sz="2400" u="none" dirty="0"/>
              <a:t>definitely </a:t>
            </a:r>
            <a:r>
              <a:rPr lang="en-US" sz="2400" u="none" dirty="0" smtClean="0"/>
              <a:t>yes)</a:t>
            </a:r>
          </a:p>
        </p:txBody>
      </p:sp>
    </p:spTree>
    <p:extLst>
      <p:ext uri="{BB962C8B-B14F-4D97-AF65-F5344CB8AC3E}">
        <p14:creationId xmlns:p14="http://schemas.microsoft.com/office/powerpoint/2010/main" val="14105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029200"/>
          </a:xfrm>
        </p:spPr>
        <p:txBody>
          <a:bodyPr/>
          <a:lstStyle/>
          <a:p>
            <a:pPr>
              <a:buSzPct val="200000"/>
              <a:buFont typeface="Arial" charset="0"/>
              <a:buChar char="•"/>
            </a:pPr>
            <a:r>
              <a:rPr lang="en-US" dirty="0" smtClean="0"/>
              <a:t>Self-report failed to identify a significant number of smokers the morning of surgery.</a:t>
            </a:r>
          </a:p>
          <a:p>
            <a:pPr>
              <a:buSzPct val="200000"/>
              <a:buFont typeface="Arial" charset="0"/>
              <a:buChar char="•"/>
            </a:pPr>
            <a:r>
              <a:rPr lang="en-US" dirty="0" smtClean="0"/>
              <a:t>Current/recent </a:t>
            </a:r>
            <a:r>
              <a:rPr lang="en-US" dirty="0"/>
              <a:t>smoking head and neck cancer </a:t>
            </a:r>
            <a:r>
              <a:rPr lang="en-US" dirty="0" smtClean="0"/>
              <a:t>patients: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Had the </a:t>
            </a:r>
            <a:r>
              <a:rPr lang="en-US" dirty="0"/>
              <a:t>highest symptom burden compared to former and never smokers at </a:t>
            </a:r>
            <a:r>
              <a:rPr lang="en-US" dirty="0" smtClean="0"/>
              <a:t>clinic </a:t>
            </a:r>
            <a:r>
              <a:rPr lang="en-US" dirty="0"/>
              <a:t>presentation. </a:t>
            </a:r>
            <a:endParaRPr lang="en-US" dirty="0" smtClean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Had more </a:t>
            </a:r>
            <a:r>
              <a:rPr lang="en-US" dirty="0"/>
              <a:t>financial </a:t>
            </a:r>
            <a:r>
              <a:rPr lang="en-US" dirty="0" smtClean="0"/>
              <a:t>and social challenges. </a:t>
            </a:r>
          </a:p>
          <a:p>
            <a:pPr>
              <a:buSzPct val="200000"/>
              <a:buFont typeface="Arial" charset="0"/>
              <a:buChar char="•"/>
            </a:pPr>
            <a:r>
              <a:rPr lang="en-US" dirty="0" smtClean="0"/>
              <a:t>Smokers endorsed multiple barriers to quitting but were interested in in-person cessation interventions.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067800" cy="1143000"/>
          </a:xfrm>
        </p:spPr>
        <p:txBody>
          <a:bodyPr/>
          <a:lstStyle/>
          <a:p>
            <a:r>
              <a:rPr lang="en-US" sz="3800" dirty="0" smtClean="0"/>
              <a:t>Study Considerations &amp; Future Directions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562600"/>
          </a:xfrm>
        </p:spPr>
        <p:txBody>
          <a:bodyPr/>
          <a:lstStyle/>
          <a:p>
            <a:pPr eaLnBrk="1" hangingPunct="1">
              <a:buSzPct val="140000"/>
              <a:buFont typeface="Wingdings" pitchFamily="2" charset="2"/>
              <a:buChar char="§"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 and Limitations</a:t>
            </a:r>
          </a:p>
          <a:p>
            <a:pPr lvl="1" eaLnBrk="1" hangingPunct="1">
              <a:buSzPct val="140000"/>
              <a:buFont typeface="Arial" pitchFamily="34" charset="0"/>
              <a:buChar char="•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 sample / validated instruments</a:t>
            </a:r>
          </a:p>
          <a:p>
            <a:pPr lvl="1" eaLnBrk="1" hangingPunct="1">
              <a:buSzPct val="140000"/>
              <a:buFont typeface="Arial" pitchFamily="34" charset="0"/>
              <a:buChar char="•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Cross-sectional design / limited sample size</a:t>
            </a:r>
          </a:p>
          <a:p>
            <a:pPr eaLnBrk="1" hangingPunct="1">
              <a:buSzPct val="140000"/>
              <a:buFont typeface="Wingdings" pitchFamily="2" charset="2"/>
              <a:buChar char="§"/>
            </a:pP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Implications</a:t>
            </a:r>
          </a:p>
          <a:p>
            <a:pPr lvl="1" eaLnBrk="1" hangingPunct="1">
              <a:buSzPct val="140000"/>
              <a:buFont typeface="Arial" pitchFamily="34" charset="0"/>
              <a:buChar char="•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health behaviors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symptoms must account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functional challenges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SzPct val="140000"/>
              <a:buFont typeface="Arial" pitchFamily="34" charset="0"/>
              <a:buChar char="•"/>
            </a:pPr>
            <a:r>
              <a:rPr lang="en-US" sz="3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 </a:t>
            </a:r>
            <a:r>
              <a:rPr lang="en-US" sz="3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of tobacco </a:t>
            </a:r>
            <a:r>
              <a:rPr lang="en-US" sz="3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</a:p>
          <a:p>
            <a:pPr lvl="1" eaLnBrk="1" hangingPunct="1">
              <a:buSzPct val="140000"/>
              <a:buFont typeface="Arial" pitchFamily="34" charset="0"/>
              <a:buChar char="•"/>
            </a:pPr>
            <a:r>
              <a:rPr lang="en-US" sz="3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and training issues are critical</a:t>
            </a:r>
            <a:endParaRPr lang="en-US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65535151"/>
              </p:ext>
            </p:extLst>
          </p:nvPr>
        </p:nvGraphicFramePr>
        <p:xfrm>
          <a:off x="381000" y="4572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0" y="5867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u="none" dirty="0" smtClean="0">
                <a:solidFill>
                  <a:srgbClr val="FFC000"/>
                </a:solidFill>
                <a:hlinkClick r:id="rId8"/>
              </a:rPr>
              <a:t>http</a:t>
            </a:r>
            <a:r>
              <a:rPr lang="en-US" sz="1600" u="none" dirty="0">
                <a:solidFill>
                  <a:srgbClr val="FFC000"/>
                </a:solidFill>
                <a:hlinkClick r:id="rId8"/>
              </a:rPr>
              <a:t>://www.nihpromis.org</a:t>
            </a:r>
            <a:r>
              <a:rPr lang="en-US" sz="1600" u="none" dirty="0" smtClean="0">
                <a:solidFill>
                  <a:srgbClr val="FFC000"/>
                </a:solidFill>
                <a:hlinkClick r:id="rId8"/>
              </a:rPr>
              <a:t>/</a:t>
            </a:r>
            <a:endParaRPr lang="en-US" sz="1600" u="none" dirty="0" smtClean="0">
              <a:solidFill>
                <a:srgbClr val="FFC000"/>
              </a:solidFill>
            </a:endParaRPr>
          </a:p>
          <a:p>
            <a:pPr algn="r"/>
            <a:r>
              <a:rPr lang="en-US" sz="1600" u="none" dirty="0" smtClean="0">
                <a:solidFill>
                  <a:srgbClr val="FFC000"/>
                </a:solidFill>
              </a:rPr>
              <a:t>Scale Development (DeVellis 2011)</a:t>
            </a:r>
          </a:p>
          <a:p>
            <a:pPr algn="r"/>
            <a:r>
              <a:rPr lang="en-US" sz="1600" u="none" dirty="0" smtClean="0">
                <a:solidFill>
                  <a:srgbClr val="FFC000"/>
                </a:solidFill>
              </a:rPr>
              <a:t>Psychometric Theory (Nunnally 1994)</a:t>
            </a:r>
            <a:endParaRPr lang="en-US" sz="1600" u="non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838200"/>
          </a:xfrm>
        </p:spPr>
        <p:txBody>
          <a:bodyPr/>
          <a:lstStyle/>
          <a:p>
            <a:r>
              <a:rPr lang="en-US" sz="3600" b="1" dirty="0" smtClean="0"/>
              <a:t>National Focus on PROs:</a:t>
            </a:r>
            <a:br>
              <a:rPr lang="en-US" sz="3600" b="1" dirty="0" smtClean="0"/>
            </a:br>
            <a:r>
              <a:rPr lang="en-US" sz="3600" b="1" dirty="0" smtClean="0"/>
              <a:t>US Food &amp; Drug Administration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6019800"/>
          </a:xfrm>
        </p:spPr>
        <p:txBody>
          <a:bodyPr/>
          <a:lstStyle/>
          <a:p>
            <a:r>
              <a:rPr lang="en-US" dirty="0" smtClean="0"/>
              <a:t>Why use PROs as endpoints in clinical trials:</a:t>
            </a:r>
          </a:p>
          <a:p>
            <a:pPr lvl="1"/>
            <a:r>
              <a:rPr lang="en-US" sz="2700" dirty="0" smtClean="0"/>
              <a:t>Some treatment effects known only to the patient</a:t>
            </a:r>
          </a:p>
          <a:p>
            <a:pPr lvl="1"/>
            <a:r>
              <a:rPr lang="en-US" sz="2700" dirty="0" smtClean="0"/>
              <a:t>Formal assessment more reliable than informal</a:t>
            </a:r>
          </a:p>
          <a:p>
            <a:r>
              <a:rPr lang="en-US" kern="1200" dirty="0" smtClean="0">
                <a:effectLst/>
              </a:rPr>
              <a:t>FDA Statement (2006):  </a:t>
            </a:r>
          </a:p>
          <a:p>
            <a:pPr lvl="1"/>
            <a:r>
              <a:rPr lang="en-US" sz="27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“During </a:t>
            </a:r>
            <a:r>
              <a:rPr lang="en-US" sz="27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planning of clinical development programs, the FDA encourages sponsors to specify what claims they </a:t>
            </a:r>
            <a:r>
              <a:rPr lang="en-US" sz="27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seek, </a:t>
            </a:r>
            <a:r>
              <a:rPr lang="en-US" sz="27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what concepts underlie those </a:t>
            </a:r>
            <a:r>
              <a:rPr lang="en-US" sz="27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claims, </a:t>
            </a:r>
            <a:r>
              <a:rPr lang="en-US" sz="27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then determine whether an adequate PRO instrument exists to assess and measure those concepts. If it doesn’t, a new PRO instrument can be developed</a:t>
            </a:r>
            <a:r>
              <a:rPr lang="en-US" sz="27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2895600" y="6248400"/>
            <a:ext cx="6019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none" dirty="0">
                <a:hlinkClick r:id="rId3"/>
              </a:rPr>
              <a:t>http://</a:t>
            </a:r>
            <a:r>
              <a:rPr lang="en-US" sz="1600" u="none" dirty="0" smtClean="0">
                <a:hlinkClick r:id="rId3"/>
              </a:rPr>
              <a:t>www.fda.gov/downloads/Drugs/GuidanceComplianceRegulatoryInformation/Guidances/UCM193282.pdf</a:t>
            </a:r>
            <a:r>
              <a:rPr lang="en-US" sz="1600" u="none" dirty="0" smtClean="0"/>
              <a:t>  (2009)</a:t>
            </a:r>
            <a:endParaRPr lang="en-US" sz="1600" u="none" dirty="0"/>
          </a:p>
        </p:txBody>
      </p:sp>
    </p:spTree>
    <p:extLst>
      <p:ext uri="{BB962C8B-B14F-4D97-AF65-F5344CB8AC3E}">
        <p14:creationId xmlns:p14="http://schemas.microsoft.com/office/powerpoint/2010/main" val="35244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Acknowledgements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838200"/>
            <a:ext cx="50292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dirty="0" smtClean="0"/>
              <a:t>MUSC Co-Investigators</a:t>
            </a:r>
          </a:p>
          <a:p>
            <a:pPr marL="627063" lvl="1" indent="-231775" eaLnBrk="1" hangingPunct="1">
              <a:defRPr/>
            </a:pPr>
            <a:r>
              <a:rPr lang="en-US" sz="2100" dirty="0" smtClean="0"/>
              <a:t>Jane Zapka, ScD</a:t>
            </a:r>
          </a:p>
          <a:p>
            <a:pPr marL="627063" lvl="1" indent="-231775" eaLnBrk="1" hangingPunct="1">
              <a:defRPr/>
            </a:pPr>
            <a:r>
              <a:rPr lang="en-US" sz="2100" dirty="0" smtClean="0"/>
              <a:t>Terry Day, MD	</a:t>
            </a:r>
          </a:p>
          <a:p>
            <a:pPr marL="627063" lvl="1" indent="-231775" eaLnBrk="1" hangingPunct="1">
              <a:defRPr/>
            </a:pPr>
            <a:r>
              <a:rPr lang="en-US" sz="2100" dirty="0" smtClean="0"/>
              <a:t>Anthony Alberg, PhD, MPH</a:t>
            </a:r>
          </a:p>
          <a:p>
            <a:pPr marL="627063" lvl="1" indent="-231775" eaLnBrk="1" hangingPunct="1">
              <a:defRPr/>
            </a:pPr>
            <a:r>
              <a:rPr lang="en-US" sz="2100" dirty="0" smtClean="0"/>
              <a:t>Matthew Carpenter, PhD</a:t>
            </a:r>
          </a:p>
          <a:p>
            <a:pPr marL="627063" lvl="1" indent="-231775" eaLnBrk="1" hangingPunct="1">
              <a:defRPr/>
            </a:pPr>
            <a:r>
              <a:rPr lang="en-US" sz="2100" dirty="0" smtClean="0"/>
              <a:t>Elizabeth Garrett-Mayer, PhD</a:t>
            </a:r>
          </a:p>
          <a:p>
            <a:pPr marL="627063" lvl="1" indent="-231775" eaLnBrk="1" hangingPunct="1">
              <a:defRPr/>
            </a:pPr>
            <a:r>
              <a:rPr lang="en-US" sz="2100" dirty="0"/>
              <a:t>Keisuke Shirai, </a:t>
            </a:r>
            <a:r>
              <a:rPr lang="en-US" sz="2100" dirty="0" smtClean="0"/>
              <a:t>MD</a:t>
            </a:r>
          </a:p>
          <a:p>
            <a:pPr marL="627063" lvl="1" indent="-231775" eaLnBrk="1" hangingPunct="1">
              <a:defRPr/>
            </a:pPr>
            <a:r>
              <a:rPr lang="en-US" sz="2100" dirty="0" smtClean="0"/>
              <a:t>Kent Armeson, MS</a:t>
            </a:r>
            <a:endParaRPr lang="en-US" sz="2100" dirty="0"/>
          </a:p>
          <a:p>
            <a:pPr eaLnBrk="1" hangingPunct="1">
              <a:defRPr/>
            </a:pPr>
            <a:r>
              <a:rPr lang="en-US" sz="2700" dirty="0" smtClean="0"/>
              <a:t>Wake </a:t>
            </a:r>
            <a:r>
              <a:rPr lang="en-US" sz="2700" dirty="0"/>
              <a:t>Forest </a:t>
            </a:r>
            <a:r>
              <a:rPr lang="en-US" sz="2700" dirty="0" smtClean="0"/>
              <a:t>Co-Investigators</a:t>
            </a:r>
            <a:endParaRPr lang="en-US" sz="2700" dirty="0"/>
          </a:p>
          <a:p>
            <a:pPr marL="682625" lvl="1" indent="-225425" eaLnBrk="1" hangingPunct="1">
              <a:defRPr/>
            </a:pPr>
            <a:r>
              <a:rPr lang="en-US" sz="2100" dirty="0"/>
              <a:t>Kathryn Weaver, PhD</a:t>
            </a:r>
          </a:p>
          <a:p>
            <a:pPr marL="682625" lvl="1" indent="-225425" eaLnBrk="1" hangingPunct="1">
              <a:defRPr/>
            </a:pPr>
            <a:r>
              <a:rPr lang="en-US" sz="2100" dirty="0"/>
              <a:t>Christopher Sullivan, MD</a:t>
            </a:r>
          </a:p>
          <a:p>
            <a:pPr marL="682625" lvl="1" indent="-225425" eaLnBrk="1" hangingPunct="1">
              <a:defRPr/>
            </a:pPr>
            <a:r>
              <a:rPr lang="en-US" sz="2100" dirty="0"/>
              <a:t>Jeanne Hatcher, MD</a:t>
            </a:r>
          </a:p>
          <a:p>
            <a:pPr marL="682625" lvl="1" indent="-225425" eaLnBrk="1" hangingPunct="1">
              <a:defRPr/>
            </a:pPr>
            <a:r>
              <a:rPr lang="en-US" sz="2100" dirty="0"/>
              <a:t>Janet Tooze, </a:t>
            </a:r>
            <a:r>
              <a:rPr lang="en-US" sz="2100" dirty="0" smtClean="0"/>
              <a:t>PhD</a:t>
            </a:r>
            <a:endParaRPr lang="en-US" sz="21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57800" y="762000"/>
            <a:ext cx="3810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endParaRPr lang="en-US" sz="1100" u="none" kern="0" dirty="0" smtClean="0"/>
          </a:p>
          <a:p>
            <a:pPr eaLnBrk="1" hangingPunct="1">
              <a:defRPr/>
            </a:pPr>
            <a:r>
              <a:rPr lang="en-US" sz="2700" u="none" kern="0" dirty="0" smtClean="0"/>
              <a:t>Funding</a:t>
            </a:r>
          </a:p>
          <a:p>
            <a:pPr lvl="1" eaLnBrk="1" hangingPunct="1">
              <a:defRPr/>
            </a:pPr>
            <a:r>
              <a:rPr lang="en-US" sz="2100" u="none" dirty="0"/>
              <a:t>Hollings Cancer </a:t>
            </a:r>
            <a:r>
              <a:rPr lang="en-US" sz="2100" u="none" dirty="0" smtClean="0"/>
              <a:t>Center</a:t>
            </a:r>
          </a:p>
          <a:p>
            <a:pPr lvl="1" eaLnBrk="1" hangingPunct="1">
              <a:defRPr/>
            </a:pPr>
            <a:r>
              <a:rPr lang="en-US" sz="2100" u="none" dirty="0" smtClean="0"/>
              <a:t>American </a:t>
            </a:r>
            <a:r>
              <a:rPr lang="en-US" sz="2100" u="none" dirty="0"/>
              <a:t>Cancer Society Mentored Research  </a:t>
            </a:r>
            <a:r>
              <a:rPr lang="en-US" sz="2100" u="none" dirty="0" smtClean="0"/>
              <a:t>Scholar </a:t>
            </a:r>
            <a:r>
              <a:rPr lang="en-US" sz="2100" u="none" dirty="0"/>
              <a:t>Grant </a:t>
            </a:r>
            <a:r>
              <a:rPr lang="en-US" sz="2100" u="none" dirty="0" smtClean="0"/>
              <a:t>MRSG-12-221-01-CPPB</a:t>
            </a:r>
          </a:p>
          <a:p>
            <a:pPr marL="457200" lvl="1" indent="0" eaLnBrk="1" hangingPunct="1">
              <a:buNone/>
              <a:defRPr/>
            </a:pPr>
            <a:endParaRPr lang="en-US" sz="2000" u="none" dirty="0"/>
          </a:p>
          <a:p>
            <a:pPr eaLnBrk="1" hangingPunct="1">
              <a:defRPr/>
            </a:pPr>
            <a:r>
              <a:rPr lang="en-US" sz="2700" u="none" kern="0" dirty="0" smtClean="0"/>
              <a:t>Database Support </a:t>
            </a:r>
          </a:p>
          <a:p>
            <a:pPr lvl="1" eaLnBrk="1" hangingPunct="1">
              <a:defRPr/>
            </a:pPr>
            <a:r>
              <a:rPr lang="en-US" sz="2100" u="none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REDCap </a:t>
            </a:r>
            <a:r>
              <a:rPr lang="en-US" sz="21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SCTR </a:t>
            </a:r>
            <a:r>
              <a:rPr lang="en-US" sz="21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Biomedical Informatics Services </a:t>
            </a:r>
            <a:r>
              <a:rPr lang="en-US" sz="21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NIH/NCATS UL1TR000062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endParaRPr lang="en-US" sz="2300" u="none" kern="0" dirty="0" smtClean="0"/>
          </a:p>
          <a:p>
            <a:pPr lvl="1" eaLnBrk="1" hangingPunct="1">
              <a:defRPr/>
            </a:pPr>
            <a:endParaRPr lang="en-US" sz="2300" u="none" kern="0" dirty="0" smtClean="0"/>
          </a:p>
        </p:txBody>
      </p:sp>
    </p:spTree>
    <p:extLst>
      <p:ext uri="{BB962C8B-B14F-4D97-AF65-F5344CB8AC3E}">
        <p14:creationId xmlns:p14="http://schemas.microsoft.com/office/powerpoint/2010/main" val="5940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National Focus on PROs: NIH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1200" y="6336268"/>
            <a:ext cx="2989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http://www.nihpromis.org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11430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3000" u="none" kern="0" dirty="0" smtClean="0"/>
              <a:t>Part of the NIH “roadmap for medical research in the 21</a:t>
            </a:r>
            <a:r>
              <a:rPr lang="en-US" sz="3000" u="none" kern="0" baseline="30000" dirty="0" smtClean="0"/>
              <a:t>st</a:t>
            </a:r>
            <a:r>
              <a:rPr lang="en-US" sz="3000" u="none" kern="0" dirty="0" smtClean="0"/>
              <a:t> century” to accelerate medical research by pooling national resources </a:t>
            </a:r>
          </a:p>
          <a:p>
            <a:r>
              <a:rPr lang="en-US" sz="3000" u="none" dirty="0"/>
              <a:t>Multi-center cooperative group initiative – 2002 Patient-Reported Outcomes Measurement Information System (PROMIS)</a:t>
            </a:r>
          </a:p>
          <a:p>
            <a:r>
              <a:rPr lang="en-US" sz="3000" u="none" dirty="0"/>
              <a:t>Focus on pain, fatigue, emotional distress, physical functioning, and social-role participation</a:t>
            </a:r>
          </a:p>
          <a:p>
            <a:r>
              <a:rPr lang="en-US" sz="3000" u="none" dirty="0"/>
              <a:t>Model methods for measure </a:t>
            </a:r>
            <a:r>
              <a:rPr lang="en-US" sz="3000" u="none" dirty="0" smtClean="0"/>
              <a:t>development</a:t>
            </a:r>
            <a:endParaRPr lang="en-US" sz="3000" u="none" dirty="0"/>
          </a:p>
        </p:txBody>
      </p:sp>
    </p:spTree>
    <p:extLst>
      <p:ext uri="{BB962C8B-B14F-4D97-AF65-F5344CB8AC3E}">
        <p14:creationId xmlns:p14="http://schemas.microsoft.com/office/powerpoint/2010/main" val="15090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NIH PROMIS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534400" cy="4999038"/>
          </a:xfrm>
        </p:spPr>
        <p:txBody>
          <a:bodyPr/>
          <a:lstStyle/>
          <a:p>
            <a:r>
              <a:rPr lang="en-US" dirty="0" smtClean="0"/>
              <a:t>To push for consensus and shared use of high-quality instruments in our research</a:t>
            </a:r>
          </a:p>
          <a:p>
            <a:r>
              <a:rPr lang="en-US" dirty="0" smtClean="0"/>
              <a:t>To adequately assess the concept of quality of life, a critical outcome not accounted for in clinical measures</a:t>
            </a:r>
          </a:p>
          <a:p>
            <a:r>
              <a:rPr lang="en-US" dirty="0" smtClean="0"/>
              <a:t>To quantify how people feel and function, assess burden of disease in research and facilitate clinical practice and patient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NIH PROMIS: 3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Develop measure development standards.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Disseminate libraries of PRO measures of </a:t>
            </a:r>
            <a:r>
              <a:rPr lang="en-US" sz="3500" dirty="0"/>
              <a:t>health in multiple languages, for adults and </a:t>
            </a:r>
            <a:r>
              <a:rPr lang="en-US" sz="3500" dirty="0" smtClean="0"/>
              <a:t>children (with a variety of health statuses). </a:t>
            </a:r>
            <a:endParaRPr lang="en-US" sz="3500" dirty="0"/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Provide access to PRO measures through the "</a:t>
            </a:r>
            <a:r>
              <a:rPr lang="en-US" sz="3500" dirty="0"/>
              <a:t>Assessment Center</a:t>
            </a:r>
            <a:r>
              <a:rPr lang="en-US" sz="3500" dirty="0" smtClean="0"/>
              <a:t>". </a:t>
            </a:r>
            <a:endParaRPr lang="en-US" sz="3500" dirty="0"/>
          </a:p>
          <a:p>
            <a:endParaRPr lang="en-US" sz="3500" dirty="0"/>
          </a:p>
          <a:p>
            <a:endParaRPr lang="en-US" sz="35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595080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u="none" dirty="0">
                <a:solidFill>
                  <a:srgbClr val="FFC000"/>
                </a:solidFill>
                <a:hlinkClick r:id="rId3"/>
              </a:rPr>
              <a:t>https://www.assessmentcenter.net</a:t>
            </a:r>
            <a:r>
              <a:rPr lang="en-US" u="none" dirty="0" smtClean="0">
                <a:solidFill>
                  <a:srgbClr val="FFC000"/>
                </a:solidFill>
                <a:hlinkClick r:id="rId3"/>
              </a:rPr>
              <a:t>/</a:t>
            </a:r>
            <a:endParaRPr lang="en-US" u="none" dirty="0" smtClean="0">
              <a:solidFill>
                <a:srgbClr val="FFC000"/>
              </a:solidFill>
            </a:endParaRPr>
          </a:p>
          <a:p>
            <a:pPr algn="r"/>
            <a:r>
              <a:rPr lang="en-US" u="none" dirty="0">
                <a:solidFill>
                  <a:srgbClr val="FFC000"/>
                </a:solidFill>
                <a:hlinkClick r:id="rId4"/>
              </a:rPr>
              <a:t>https://</a:t>
            </a:r>
            <a:r>
              <a:rPr lang="en-US" u="none" dirty="0" smtClean="0">
                <a:solidFill>
                  <a:srgbClr val="FFC000"/>
                </a:solidFill>
                <a:hlinkClick r:id="rId4"/>
              </a:rPr>
              <a:t>www.assessmentcenter.net/documents/InstrumentLibrary.pdf</a:t>
            </a:r>
            <a:r>
              <a:rPr lang="en-US" u="none" dirty="0" smtClean="0">
                <a:solidFill>
                  <a:srgbClr val="FFC000"/>
                </a:solidFill>
              </a:rPr>
              <a:t> </a:t>
            </a:r>
            <a:endParaRPr lang="en-US" u="non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39787</TotalTime>
  <Words>3229</Words>
  <Application>Microsoft Office PowerPoint</Application>
  <PresentationFormat>On-screen Show (4:3)</PresentationFormat>
  <Paragraphs>704</Paragraphs>
  <Slides>60</Slides>
  <Notes>58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Slit</vt:lpstr>
      <vt:lpstr>Chart</vt:lpstr>
      <vt:lpstr>Patient-Reported Outcomes</vt:lpstr>
      <vt:lpstr>Objectives</vt:lpstr>
      <vt:lpstr>PROMs?</vt:lpstr>
      <vt:lpstr>Patient Reported Outcomes  as Fundamental to Research</vt:lpstr>
      <vt:lpstr>Measurement Challenges</vt:lpstr>
      <vt:lpstr>National Focus on PROs: US Food &amp; Drug Administration </vt:lpstr>
      <vt:lpstr>National Focus on PROs: NIH</vt:lpstr>
      <vt:lpstr>NIH PROMIS Background</vt:lpstr>
      <vt:lpstr>NIH PROMIS: 3 Components </vt:lpstr>
      <vt:lpstr>Domain Framework</vt:lpstr>
      <vt:lpstr>PowerPoint Presentation</vt:lpstr>
      <vt:lpstr>Pinpointing Patient-Reported Outcomes for Study</vt:lpstr>
      <vt:lpstr>Guiding Conceptual Framework</vt:lpstr>
      <vt:lpstr>Special considerations for patient-reported outcomes in head and neck cancer</vt:lpstr>
      <vt:lpstr>Selecting Measures</vt:lpstr>
      <vt:lpstr>PowerPoint Presentation</vt:lpstr>
      <vt:lpstr>Study Methods</vt:lpstr>
      <vt:lpstr>Measure Selection: Broad Examination of Patient-Caregiver Experiences</vt:lpstr>
      <vt:lpstr>Participant Characteristics</vt:lpstr>
      <vt:lpstr>Creative Data Collection Strategies May Be Needed for Head &amp; Neck Cancer</vt:lpstr>
      <vt:lpstr>Concerns 6 Months Post-Diagnosis (N=65) </vt:lpstr>
      <vt:lpstr>Patient and Caregiver  Unmet Needs at 6 Months (N=65 dyads)</vt:lpstr>
      <vt:lpstr>“Is There Anything About Your Treatment You Wish You Had Known Before?”</vt:lpstr>
      <vt:lpstr>Given these complex clinical experiences…how do we ask questions that adequately tap these experiences?</vt:lpstr>
      <vt:lpstr>Exploring Causal Attributions in Head and Neck Cancer Patients and Their Caregivers</vt:lpstr>
      <vt:lpstr>Background</vt:lpstr>
      <vt:lpstr>Specific Aims</vt:lpstr>
      <vt:lpstr>Measurement Challenges:  Assessing Causal Beliefs</vt:lpstr>
      <vt:lpstr>Another Way to Assess Causal Beliefs</vt:lpstr>
      <vt:lpstr>Causal Beliefs Reported</vt:lpstr>
      <vt:lpstr>Causal Attribution Coding</vt:lpstr>
      <vt:lpstr>Study Dependent Variables</vt:lpstr>
      <vt:lpstr>Measurement Challenges:  Social Support</vt:lpstr>
      <vt:lpstr>Unique/Specialized Support  Behaviors in Head &amp; Neck Cancer  </vt:lpstr>
      <vt:lpstr>Data Analysis</vt:lpstr>
      <vt:lpstr>Participant Characteristics</vt:lpstr>
      <vt:lpstr>Patient and Caregiver Causal Attributions</vt:lpstr>
      <vt:lpstr>Degree of Blame in Causal Attributions for Patients and Caregivers</vt:lpstr>
      <vt:lpstr>Degree of Blame and Patient and Caregiver Psychosocial and Support Factors</vt:lpstr>
      <vt:lpstr>Causal Attribution Concordance in Patient-Caregiver Dyads (N=40)</vt:lpstr>
      <vt:lpstr>Conclusions</vt:lpstr>
      <vt:lpstr>Study Considerations &amp; Future Directions</vt:lpstr>
      <vt:lpstr>Health Behaviors &amp;  Quality of Life Study  Funded by:  Hollings Cancer Center and Wake Forest University Comprehensive Cancer Center </vt:lpstr>
      <vt:lpstr>Background</vt:lpstr>
      <vt:lpstr>Health Behaviors &amp;  Quality of Life Study</vt:lpstr>
      <vt:lpstr>Methods</vt:lpstr>
      <vt:lpstr>Measures</vt:lpstr>
      <vt:lpstr>Measurement Challenges:  Health Behaviors</vt:lpstr>
      <vt:lpstr>Measurement Challenges: Symptoms</vt:lpstr>
      <vt:lpstr>Data Analysis</vt:lpstr>
      <vt:lpstr>Participant Characteristics (N = 104)</vt:lpstr>
      <vt:lpstr>Tobacco Use Characteristics</vt:lpstr>
      <vt:lpstr>Smoking Status &amp; Sociodemographic Characteristics</vt:lpstr>
      <vt:lpstr>Symptoms by Smoking Status</vt:lpstr>
      <vt:lpstr>Adjusted Regression Models:   Smoking Status and Symptoms</vt:lpstr>
      <vt:lpstr>Intervention Preferences (N=28)</vt:lpstr>
      <vt:lpstr>Conclusions</vt:lpstr>
      <vt:lpstr>Study Considerations &amp; Future Directions</vt:lpstr>
      <vt:lpstr>PowerPoint Presentation</vt:lpstr>
      <vt:lpstr>Acknowledgements</vt:lpstr>
    </vt:vector>
  </TitlesOfParts>
  <Company>MUSC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Advanced Colorectal Cancer</dc:title>
  <dc:creator>krs22</dc:creator>
  <cp:lastModifiedBy>Katie Sterba</cp:lastModifiedBy>
  <cp:revision>558</cp:revision>
  <cp:lastPrinted>2015-02-10T13:15:01Z</cp:lastPrinted>
  <dcterms:created xsi:type="dcterms:W3CDTF">2010-09-17T17:05:27Z</dcterms:created>
  <dcterms:modified xsi:type="dcterms:W3CDTF">2015-02-10T17:28:34Z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632452616</vt:i4>
  </property>
  <property fmtid="{D5CDD505-2E9C-101B-9397-08002B2CF9AE}" pid="4" name="_EmailSubject">
    <vt:lpwstr>slides for class</vt:lpwstr>
  </property>
  <property fmtid="{D5CDD505-2E9C-101B-9397-08002B2CF9AE}" pid="5" name="_AuthorEmail">
    <vt:lpwstr>sterba@musc.edu</vt:lpwstr>
  </property>
  <property fmtid="{D5CDD505-2E9C-101B-9397-08002B2CF9AE}" pid="6" name="_AuthorEmailDisplayName">
    <vt:lpwstr>Sterba, Katherine R</vt:lpwstr>
  </property>
  <property fmtid="{D5CDD505-2E9C-101B-9397-08002B2CF9AE}" pid="7" name="_PreviousAdHocReviewCycleID">
    <vt:i4>632452616</vt:i4>
  </property>
</Properties>
</file>