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88" autoAdjust="0"/>
  </p:normalViewPr>
  <p:slideViewPr>
    <p:cSldViewPr>
      <p:cViewPr varScale="1">
        <p:scale>
          <a:sx n="64" d="100"/>
          <a:sy n="64" d="100"/>
        </p:scale>
        <p:origin x="-67" y="-24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78"/>
    </p:cViewPr>
  </p:sorterViewPr>
  <p:notesViewPr>
    <p:cSldViewPr>
      <p:cViewPr varScale="1">
        <p:scale>
          <a:sx n="58" d="100"/>
          <a:sy n="58" d="100"/>
        </p:scale>
        <p:origin x="-1046" y="-6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D4D70C-E155-4DA4-B3AD-3CBBE3BC7748}" type="datetimeFigureOut">
              <a:rPr lang="en-US" smtClean="0"/>
              <a:t>2/4/2015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34B0D5-0F46-4ED0-AB12-DC76D0BAD5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119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4B0D5-0F46-4ED0-AB12-DC76D0BAD54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759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94E2A-1EE6-42E5-828E-0514BAFCC392}" type="datetimeFigureOut">
              <a:rPr lang="en-US" smtClean="0"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A6886-664F-483F-B9CA-B6D2DD8DD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394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94E2A-1EE6-42E5-828E-0514BAFCC392}" type="datetimeFigureOut">
              <a:rPr lang="en-US" smtClean="0"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A6886-664F-483F-B9CA-B6D2DD8DD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637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94E2A-1EE6-42E5-828E-0514BAFCC392}" type="datetimeFigureOut">
              <a:rPr lang="en-US" smtClean="0"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A6886-664F-483F-B9CA-B6D2DD8DD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33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94E2A-1EE6-42E5-828E-0514BAFCC392}" type="datetimeFigureOut">
              <a:rPr lang="en-US" smtClean="0"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A6886-664F-483F-B9CA-B6D2DD8DD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982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94E2A-1EE6-42E5-828E-0514BAFCC392}" type="datetimeFigureOut">
              <a:rPr lang="en-US" smtClean="0"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A6886-664F-483F-B9CA-B6D2DD8DD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873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94E2A-1EE6-42E5-828E-0514BAFCC392}" type="datetimeFigureOut">
              <a:rPr lang="en-US" smtClean="0"/>
              <a:t>2/4/2015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A6886-664F-483F-B9CA-B6D2DD8DD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783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94E2A-1EE6-42E5-828E-0514BAFCC392}" type="datetimeFigureOut">
              <a:rPr lang="en-US" smtClean="0"/>
              <a:t>2/4/2015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A6886-664F-483F-B9CA-B6D2DD8DD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933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94E2A-1EE6-42E5-828E-0514BAFCC392}" type="datetimeFigureOut">
              <a:rPr lang="en-US" smtClean="0"/>
              <a:t>2/4/2015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A6886-664F-483F-B9CA-B6D2DD8DD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289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94E2A-1EE6-42E5-828E-0514BAFCC392}" type="datetimeFigureOut">
              <a:rPr lang="en-US" smtClean="0"/>
              <a:t>2/4/2015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A6886-664F-483F-B9CA-B6D2DD8DD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606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94E2A-1EE6-42E5-828E-0514BAFCC392}" type="datetimeFigureOut">
              <a:rPr lang="en-US" smtClean="0"/>
              <a:t>2/4/2015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A6886-664F-483F-B9CA-B6D2DD8DD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968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94E2A-1EE6-42E5-828E-0514BAFCC392}" type="datetimeFigureOut">
              <a:rPr lang="en-US" smtClean="0"/>
              <a:t>2/4/2015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A6886-664F-483F-B9CA-B6D2DD8DD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17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94E2A-1EE6-42E5-828E-0514BAFCC392}" type="datetimeFigureOut">
              <a:rPr lang="en-US" smtClean="0"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EA6886-664F-483F-B9CA-B6D2DD8DD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990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Improving Phase II Designs:</a:t>
            </a:r>
            <a:br>
              <a:rPr lang="en-US" dirty="0" smtClean="0"/>
            </a:br>
            <a:r>
              <a:rPr lang="en-US" dirty="0" smtClean="0"/>
              <a:t>Increasing phase III success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Methods in Clinical Cancer Research</a:t>
            </a:r>
          </a:p>
          <a:p>
            <a:r>
              <a:rPr lang="en-US" dirty="0" smtClean="0"/>
              <a:t>Feb 6,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79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/>
              <a:t>Finding </a:t>
            </a:r>
            <a:r>
              <a:rPr lang="en-US" dirty="0"/>
              <a:t>the appropriate dose and schedule </a:t>
            </a:r>
            <a:r>
              <a:rPr lang="en-US" dirty="0" smtClean="0"/>
              <a:t>for anticancer </a:t>
            </a:r>
            <a:r>
              <a:rPr lang="en-US" dirty="0"/>
              <a:t>agents for testing in phase II studies can </a:t>
            </a:r>
            <a:r>
              <a:rPr lang="en-US" dirty="0" smtClean="0"/>
              <a:t>be problematic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may be misguided to use a recommended </a:t>
            </a:r>
            <a:r>
              <a:rPr lang="en-US" dirty="0" smtClean="0"/>
              <a:t>phase II </a:t>
            </a:r>
            <a:r>
              <a:rPr lang="en-US" dirty="0"/>
              <a:t>dose determined in very few patients to a larger and </a:t>
            </a:r>
            <a:r>
              <a:rPr lang="en-US" dirty="0" smtClean="0"/>
              <a:t>more variable </a:t>
            </a:r>
            <a:r>
              <a:rPr lang="en-US" dirty="0"/>
              <a:t>patient population in phase II and subsequent phase </a:t>
            </a:r>
            <a:r>
              <a:rPr lang="en-US" dirty="0" smtClean="0"/>
              <a:t>III trials</a:t>
            </a:r>
            <a:r>
              <a:rPr lang="en-US" dirty="0"/>
              <a:t>. </a:t>
            </a:r>
          </a:p>
          <a:p>
            <a:r>
              <a:rPr lang="en-US" dirty="0" smtClean="0"/>
              <a:t>An </a:t>
            </a:r>
            <a:r>
              <a:rPr lang="en-US" dirty="0"/>
              <a:t>inappropriately low dose of an agent can </a:t>
            </a:r>
            <a:r>
              <a:rPr lang="en-US" dirty="0" smtClean="0"/>
              <a:t>contribute to </a:t>
            </a:r>
            <a:r>
              <a:rPr lang="en-US" dirty="0"/>
              <a:t>negative phase III studies. </a:t>
            </a:r>
            <a:endParaRPr lang="en-US" dirty="0" smtClean="0"/>
          </a:p>
          <a:p>
            <a:pPr lvl="1"/>
            <a:r>
              <a:rPr lang="en-US" dirty="0" err="1" smtClean="0"/>
              <a:t>Gefitinib</a:t>
            </a:r>
            <a:endParaRPr lang="en-US" dirty="0"/>
          </a:p>
          <a:p>
            <a:pPr lvl="1"/>
            <a:r>
              <a:rPr lang="en-US" dirty="0" err="1" smtClean="0"/>
              <a:t>Enzastaurin</a:t>
            </a:r>
            <a:endParaRPr lang="en-US" dirty="0" smtClean="0"/>
          </a:p>
          <a:p>
            <a:pPr lvl="1"/>
            <a:r>
              <a:rPr lang="en-US" dirty="0" err="1" smtClean="0"/>
              <a:t>vatalanib</a:t>
            </a:r>
            <a:r>
              <a:rPr lang="en-US" dirty="0" smtClean="0"/>
              <a:t> . </a:t>
            </a:r>
          </a:p>
          <a:p>
            <a:r>
              <a:rPr lang="en-US" dirty="0" smtClean="0"/>
              <a:t>The </a:t>
            </a:r>
            <a:r>
              <a:rPr lang="en-US" dirty="0"/>
              <a:t>issue of selecting the appropriate agents for phase II </a:t>
            </a:r>
            <a:r>
              <a:rPr lang="en-US" dirty="0" smtClean="0"/>
              <a:t>testing is </a:t>
            </a:r>
            <a:r>
              <a:rPr lang="en-US" dirty="0"/>
              <a:t>particularly relevant with the current novel agents in </a:t>
            </a:r>
            <a:r>
              <a:rPr lang="en-US" dirty="0" smtClean="0"/>
              <a:t>testing, which </a:t>
            </a:r>
            <a:r>
              <a:rPr lang="en-US" dirty="0"/>
              <a:t>happen to be </a:t>
            </a:r>
            <a:r>
              <a:rPr lang="en-US" u="sng" dirty="0"/>
              <a:t>mostly oral agents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is difficult </a:t>
            </a:r>
            <a:r>
              <a:rPr lang="en-US" dirty="0" smtClean="0"/>
              <a:t>to determine </a:t>
            </a:r>
            <a:r>
              <a:rPr lang="en-US" dirty="0"/>
              <a:t>the delivered dose with these agents </a:t>
            </a:r>
            <a:r>
              <a:rPr lang="en-US" dirty="0" smtClean="0"/>
              <a:t>because heterogeneity </a:t>
            </a:r>
            <a:r>
              <a:rPr lang="en-US" dirty="0"/>
              <a:t>of transport proteins and metabolic </a:t>
            </a:r>
            <a:r>
              <a:rPr lang="en-US" dirty="0" smtClean="0"/>
              <a:t>enzymes affect </a:t>
            </a:r>
            <a:r>
              <a:rPr lang="en-US" dirty="0"/>
              <a:t>drug exposure. </a:t>
            </a:r>
            <a:endParaRPr lang="en-US" dirty="0" smtClean="0"/>
          </a:p>
          <a:p>
            <a:r>
              <a:rPr lang="en-US" b="1" dirty="0" smtClean="0"/>
              <a:t>To </a:t>
            </a:r>
            <a:r>
              <a:rPr lang="en-US" b="1" dirty="0"/>
              <a:t>overcome these problems, </a:t>
            </a:r>
            <a:r>
              <a:rPr lang="en-US" b="1" dirty="0" smtClean="0"/>
              <a:t>rigorous dose-finding </a:t>
            </a:r>
            <a:r>
              <a:rPr lang="en-US" b="1" dirty="0"/>
              <a:t>studies have to be undertaken after the </a:t>
            </a:r>
            <a:r>
              <a:rPr lang="en-US" b="1" dirty="0" smtClean="0"/>
              <a:t>initial determination </a:t>
            </a:r>
            <a:r>
              <a:rPr lang="en-US" b="1" dirty="0"/>
              <a:t>of the maximum tolerated dose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smtClean="0"/>
              <a:t>At </a:t>
            </a:r>
            <a:r>
              <a:rPr lang="en-US" dirty="0"/>
              <a:t>least two </a:t>
            </a:r>
            <a:r>
              <a:rPr lang="en-US" dirty="0" smtClean="0"/>
              <a:t>dose levels </a:t>
            </a:r>
            <a:r>
              <a:rPr lang="en-US" dirty="0"/>
              <a:t>should be tested with associated pharmacokinetic </a:t>
            </a:r>
            <a:r>
              <a:rPr lang="en-US" dirty="0" smtClean="0"/>
              <a:t>studies to </a:t>
            </a:r>
            <a:r>
              <a:rPr lang="en-US" dirty="0"/>
              <a:t>help identify the appropriate dose. </a:t>
            </a:r>
            <a:endParaRPr lang="en-US" dirty="0" smtClean="0"/>
          </a:p>
          <a:p>
            <a:pPr lvl="1"/>
            <a:r>
              <a:rPr lang="en-US" dirty="0" smtClean="0"/>
              <a:t>Treating </a:t>
            </a:r>
            <a:r>
              <a:rPr lang="en-US" dirty="0"/>
              <a:t>suitably </a:t>
            </a:r>
            <a:r>
              <a:rPr lang="en-US" dirty="0" smtClean="0"/>
              <a:t>sized patient </a:t>
            </a:r>
            <a:r>
              <a:rPr lang="en-US" dirty="0"/>
              <a:t>population in this setting can give additional </a:t>
            </a:r>
            <a:r>
              <a:rPr lang="en-US" dirty="0" smtClean="0"/>
              <a:t>information about </a:t>
            </a:r>
            <a:r>
              <a:rPr lang="en-US" dirty="0"/>
              <a:t>biomarkers, thus providing information on </a:t>
            </a:r>
            <a:r>
              <a:rPr lang="en-US" dirty="0" smtClean="0"/>
              <a:t>the relationship </a:t>
            </a:r>
            <a:r>
              <a:rPr lang="en-US" dirty="0"/>
              <a:t>between dose and </a:t>
            </a:r>
            <a:r>
              <a:rPr lang="en-US" dirty="0" smtClean="0"/>
              <a:t>pharmacokinetic-</a:t>
            </a:r>
            <a:r>
              <a:rPr lang="en-US" dirty="0" err="1" smtClean="0"/>
              <a:t>pharmacodynamic</a:t>
            </a:r>
            <a:r>
              <a:rPr lang="en-US" dirty="0" smtClean="0"/>
              <a:t> markers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phase </a:t>
            </a:r>
            <a:r>
              <a:rPr lang="en-US" dirty="0"/>
              <a:t>II </a:t>
            </a:r>
            <a:r>
              <a:rPr lang="en-US" dirty="0" smtClean="0"/>
              <a:t>dose-selection designs </a:t>
            </a:r>
            <a:r>
              <a:rPr lang="en-US" dirty="0"/>
              <a:t>are relatively common in other areas of medicine such </a:t>
            </a:r>
            <a:r>
              <a:rPr lang="en-US" dirty="0" smtClean="0"/>
              <a:t>as cardiovascular</a:t>
            </a:r>
            <a:r>
              <a:rPr lang="en-US" dirty="0"/>
              <a:t>, endocrine, and infectious diseases.</a:t>
            </a:r>
          </a:p>
        </p:txBody>
      </p:sp>
    </p:spTree>
    <p:extLst>
      <p:ext uri="{BB962C8B-B14F-4D97-AF65-F5344CB8AC3E}">
        <p14:creationId xmlns:p14="http://schemas.microsoft.com/office/powerpoint/2010/main" val="33146788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Biomarker based phase II studies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418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Failing in Phase III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en-US" dirty="0" smtClean="0"/>
              <a:t>Large number of negative Phase III trials.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64029" y="6368534"/>
            <a:ext cx="5083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Adjei</a:t>
            </a:r>
            <a:r>
              <a:rPr lang="en-US" dirty="0" smtClean="0"/>
              <a:t> , Christian, Ivy.  Clinical Cancer Research, 2009.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167989"/>
            <a:ext cx="6485599" cy="4177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1775" y="2919412"/>
            <a:ext cx="2562225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0145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need to be made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The number of agents available </a:t>
            </a:r>
            <a:r>
              <a:rPr lang="en-US" dirty="0" smtClean="0"/>
              <a:t>for testing </a:t>
            </a:r>
            <a:r>
              <a:rPr lang="en-US" dirty="0"/>
              <a:t>dictates that a more efficient system aimed at </a:t>
            </a:r>
            <a:r>
              <a:rPr lang="en-US" dirty="0" smtClean="0"/>
              <a:t>quickly and </a:t>
            </a:r>
            <a:r>
              <a:rPr lang="en-US" dirty="0"/>
              <a:t>accurately identifying promising agents for phase III </a:t>
            </a:r>
            <a:r>
              <a:rPr lang="en-US" dirty="0" smtClean="0"/>
              <a:t>testing be </a:t>
            </a:r>
            <a:r>
              <a:rPr lang="en-US" dirty="0"/>
              <a:t>developed.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will allow investigators to efficiently </a:t>
            </a:r>
            <a:r>
              <a:rPr lang="en-US" dirty="0" smtClean="0"/>
              <a:t>discard </a:t>
            </a:r>
            <a:r>
              <a:rPr lang="en-US" dirty="0" err="1" smtClean="0"/>
              <a:t>nonefficacious</a:t>
            </a:r>
            <a:r>
              <a:rPr lang="en-US" dirty="0" smtClean="0"/>
              <a:t> </a:t>
            </a:r>
            <a:r>
              <a:rPr lang="en-US" dirty="0"/>
              <a:t>agents and devote time to the </a:t>
            </a:r>
            <a:r>
              <a:rPr lang="en-US" dirty="0" smtClean="0"/>
              <a:t>development of </a:t>
            </a:r>
            <a:r>
              <a:rPr lang="en-US" dirty="0"/>
              <a:t>the more promising agents, thus conserving financial </a:t>
            </a:r>
            <a:r>
              <a:rPr lang="en-US" dirty="0" smtClean="0"/>
              <a:t>and human </a:t>
            </a:r>
            <a:r>
              <a:rPr lang="en-US" dirty="0"/>
              <a:t>resources.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barrier to achieving this </a:t>
            </a:r>
            <a:r>
              <a:rPr lang="en-US" dirty="0" smtClean="0"/>
              <a:t>goal is </a:t>
            </a:r>
            <a:r>
              <a:rPr lang="en-US" dirty="0"/>
              <a:t>the lack of good surrogates of true patient benefit, </a:t>
            </a:r>
            <a:r>
              <a:rPr lang="en-US" dirty="0" smtClean="0"/>
              <a:t>which in </a:t>
            </a:r>
            <a:r>
              <a:rPr lang="en-US" dirty="0"/>
              <a:t>oncology is improvement in overall survival.  </a:t>
            </a:r>
            <a:r>
              <a:rPr lang="en-US" dirty="0" smtClean="0"/>
              <a:t>Possible surrogates:</a:t>
            </a:r>
          </a:p>
          <a:p>
            <a:pPr lvl="1"/>
            <a:r>
              <a:rPr lang="en-US" dirty="0" smtClean="0"/>
              <a:t>imaging biomarkers</a:t>
            </a:r>
          </a:p>
          <a:p>
            <a:pPr lvl="1"/>
            <a:r>
              <a:rPr lang="en-US" dirty="0"/>
              <a:t>b</a:t>
            </a:r>
            <a:r>
              <a:rPr lang="en-US" dirty="0" smtClean="0"/>
              <a:t>iochemical</a:t>
            </a:r>
            <a:r>
              <a:rPr lang="en-US" dirty="0"/>
              <a:t>, genetic, or molecular biology biomarkers, </a:t>
            </a:r>
          </a:p>
          <a:p>
            <a:r>
              <a:rPr lang="en-US" dirty="0" smtClean="0"/>
              <a:t>Novel approaches </a:t>
            </a:r>
            <a:r>
              <a:rPr lang="en-US" dirty="0"/>
              <a:t>to phase II study design need to be tested</a:t>
            </a:r>
          </a:p>
        </p:txBody>
      </p:sp>
    </p:spTree>
    <p:extLst>
      <p:ext uri="{BB962C8B-B14F-4D97-AF65-F5344CB8AC3E}">
        <p14:creationId xmlns:p14="http://schemas.microsoft.com/office/powerpoint/2010/main" val="298025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Alternate endpoints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Phase II endpoint needs to be a good surrogate for the phase II endpoint</a:t>
            </a:r>
          </a:p>
          <a:p>
            <a:r>
              <a:rPr lang="en-US" dirty="0" smtClean="0"/>
              <a:t>Example :  Response rate?</a:t>
            </a:r>
          </a:p>
          <a:p>
            <a:pPr lvl="1"/>
            <a:r>
              <a:rPr lang="en-US" dirty="0"/>
              <a:t>Accumulating evidence </a:t>
            </a:r>
            <a:r>
              <a:rPr lang="en-US" dirty="0" smtClean="0"/>
              <a:t>suggests </a:t>
            </a:r>
            <a:r>
              <a:rPr lang="en-US" dirty="0"/>
              <a:t>that </a:t>
            </a:r>
            <a:r>
              <a:rPr lang="en-US" dirty="0" smtClean="0"/>
              <a:t>the effect </a:t>
            </a:r>
            <a:r>
              <a:rPr lang="en-US" dirty="0"/>
              <a:t>of novel agents inhibiting </a:t>
            </a:r>
            <a:r>
              <a:rPr lang="en-US" dirty="0" err="1"/>
              <a:t>angiogenic</a:t>
            </a:r>
            <a:r>
              <a:rPr lang="en-US" dirty="0"/>
              <a:t> and </a:t>
            </a:r>
            <a:r>
              <a:rPr lang="en-US" dirty="0" smtClean="0"/>
              <a:t>proliferative signaling</a:t>
            </a:r>
            <a:r>
              <a:rPr lang="en-US" dirty="0"/>
              <a:t>, among others, may not be accurately captured </a:t>
            </a:r>
            <a:r>
              <a:rPr lang="en-US" dirty="0" smtClean="0"/>
              <a:t>by traditional </a:t>
            </a:r>
            <a:r>
              <a:rPr lang="en-US" dirty="0"/>
              <a:t>radiographic evaluation. </a:t>
            </a:r>
            <a:endParaRPr lang="en-US" dirty="0" smtClean="0"/>
          </a:p>
          <a:p>
            <a:pPr lvl="1"/>
            <a:r>
              <a:rPr lang="en-US" dirty="0" err="1" smtClean="0"/>
              <a:t>Sorafenib</a:t>
            </a:r>
            <a:r>
              <a:rPr lang="en-US" dirty="0" smtClean="0"/>
              <a:t>: in the </a:t>
            </a:r>
            <a:r>
              <a:rPr lang="en-US" dirty="0"/>
              <a:t>treatment of hepatocellular carcinoma. </a:t>
            </a:r>
            <a:r>
              <a:rPr lang="en-US" dirty="0" err="1"/>
              <a:t>Sorafenib</a:t>
            </a:r>
            <a:r>
              <a:rPr lang="en-US" dirty="0"/>
              <a:t> </a:t>
            </a:r>
            <a:r>
              <a:rPr lang="en-US" dirty="0" smtClean="0"/>
              <a:t>showed a </a:t>
            </a:r>
            <a:r>
              <a:rPr lang="en-US" dirty="0"/>
              <a:t>doubling of the time-to-progression rate compared with </a:t>
            </a:r>
            <a:r>
              <a:rPr lang="en-US" dirty="0" smtClean="0"/>
              <a:t>a placebo</a:t>
            </a:r>
            <a:r>
              <a:rPr lang="en-US" dirty="0"/>
              <a:t>, with an objective response rate of 2% (1</a:t>
            </a:r>
            <a:r>
              <a:rPr lang="en-US" dirty="0" smtClean="0"/>
              <a:t>).</a:t>
            </a:r>
          </a:p>
          <a:p>
            <a:r>
              <a:rPr lang="en-US" dirty="0" smtClean="0"/>
              <a:t>Promising area: imaging using innovative analysis approaches.</a:t>
            </a:r>
          </a:p>
          <a:p>
            <a:r>
              <a:rPr lang="en-US" dirty="0" smtClean="0"/>
              <a:t>Validation of endpoints is not trivial.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386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Phase II endpoints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875" y="1447800"/>
            <a:ext cx="7505216" cy="4724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38200" y="6400800"/>
            <a:ext cx="4208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Dhani</a:t>
            </a:r>
            <a:r>
              <a:rPr lang="en-US" dirty="0" smtClean="0"/>
              <a:t> et al. Clinical Cancer Research, 2009.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6890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Improving predictive power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Randomized phase II studies.</a:t>
            </a:r>
          </a:p>
          <a:p>
            <a:endParaRPr lang="en-US" dirty="0"/>
          </a:p>
          <a:p>
            <a:pPr lvl="1"/>
            <a:r>
              <a:rPr lang="en-US" dirty="0" smtClean="0"/>
              <a:t>Standard randomized Phase II (with SOC as reference).</a:t>
            </a:r>
          </a:p>
          <a:p>
            <a:endParaRPr lang="en-US" dirty="0"/>
          </a:p>
          <a:p>
            <a:pPr lvl="1"/>
            <a:r>
              <a:rPr lang="en-US" dirty="0" smtClean="0"/>
              <a:t>Randomized discontinuation design.</a:t>
            </a:r>
          </a:p>
        </p:txBody>
      </p:sp>
    </p:spTree>
    <p:extLst>
      <p:ext uri="{BB962C8B-B14F-4D97-AF65-F5344CB8AC3E}">
        <p14:creationId xmlns:p14="http://schemas.microsoft.com/office/powerpoint/2010/main" val="657155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"/>
          <p:cNvSpPr txBox="1">
            <a:spLocks noChangeArrowheads="1"/>
          </p:cNvSpPr>
          <p:nvPr/>
        </p:nvSpPr>
        <p:spPr bwMode="auto">
          <a:xfrm>
            <a:off x="-152400" y="457200"/>
            <a:ext cx="9363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 kern="1200">
                <a:solidFill>
                  <a:schemeClr val="tx1"/>
                </a:solidFill>
                <a:latin typeface="Times New Roman" pitchFamily="16" charset="0"/>
                <a:ea typeface="+mn-ea"/>
                <a:cs typeface="+mn-cs"/>
              </a:defRPr>
            </a:lvl1pPr>
            <a:lvl2pPr marL="431800" indent="-2159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 kern="1200">
                <a:solidFill>
                  <a:schemeClr val="tx1"/>
                </a:solidFill>
                <a:latin typeface="Times New Roman" pitchFamily="16" charset="0"/>
                <a:ea typeface="+mn-ea"/>
                <a:cs typeface="+mn-cs"/>
              </a:defRPr>
            </a:lvl2pPr>
            <a:lvl3pPr marL="647700" indent="-2159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 kern="1200">
                <a:solidFill>
                  <a:schemeClr val="tx1"/>
                </a:solidFill>
                <a:latin typeface="Times New Roman" pitchFamily="16" charset="0"/>
                <a:ea typeface="+mn-ea"/>
                <a:cs typeface="+mn-cs"/>
              </a:defRPr>
            </a:lvl3pPr>
            <a:lvl4pPr marL="863600" indent="-2159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 kern="1200">
                <a:solidFill>
                  <a:schemeClr val="tx1"/>
                </a:solidFill>
                <a:latin typeface="Times New Roman" pitchFamily="16" charset="0"/>
                <a:ea typeface="+mn-ea"/>
                <a:cs typeface="+mn-cs"/>
              </a:defRPr>
            </a:lvl4pPr>
            <a:lvl5pPr marL="1079500" indent="-2159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 kern="1200">
                <a:solidFill>
                  <a:schemeClr val="tx1"/>
                </a:solidFill>
                <a:latin typeface="Times New Roman" pitchFamily="1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6" charset="0"/>
                <a:ea typeface="+mn-ea"/>
                <a:cs typeface="+mn-cs"/>
              </a:defRPr>
            </a:lvl9pPr>
          </a:lstStyle>
          <a:p>
            <a:pPr algn="ctr"/>
            <a:r>
              <a:rPr lang="en-GB" altLang="en-US" sz="1600" b="1" dirty="0">
                <a:latin typeface="Arial" charset="0"/>
              </a:rPr>
              <a:t>Generalized schema for a randomized discontinuation trial design.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6273800"/>
            <a:ext cx="2030412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7" y="990600"/>
            <a:ext cx="8604250" cy="4672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12286" y="5791200"/>
            <a:ext cx="4319588" cy="25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 kern="1200">
                <a:solidFill>
                  <a:schemeClr val="tx1"/>
                </a:solidFill>
                <a:latin typeface="Times New Roman" pitchFamily="16" charset="0"/>
                <a:ea typeface="+mn-ea"/>
                <a:cs typeface="+mn-cs"/>
              </a:defRPr>
            </a:lvl1pPr>
            <a:lvl2pPr marL="431800" indent="-2159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 kern="1200">
                <a:solidFill>
                  <a:schemeClr val="tx1"/>
                </a:solidFill>
                <a:latin typeface="Times New Roman" pitchFamily="16" charset="0"/>
                <a:ea typeface="+mn-ea"/>
                <a:cs typeface="+mn-cs"/>
              </a:defRPr>
            </a:lvl2pPr>
            <a:lvl3pPr marL="647700" indent="-2159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 kern="1200">
                <a:solidFill>
                  <a:schemeClr val="tx1"/>
                </a:solidFill>
                <a:latin typeface="Times New Roman" pitchFamily="16" charset="0"/>
                <a:ea typeface="+mn-ea"/>
                <a:cs typeface="+mn-cs"/>
              </a:defRPr>
            </a:lvl3pPr>
            <a:lvl4pPr marL="863600" indent="-2159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 kern="1200">
                <a:solidFill>
                  <a:schemeClr val="tx1"/>
                </a:solidFill>
                <a:latin typeface="Times New Roman" pitchFamily="16" charset="0"/>
                <a:ea typeface="+mn-ea"/>
                <a:cs typeface="+mn-cs"/>
              </a:defRPr>
            </a:lvl4pPr>
            <a:lvl5pPr marL="1079500" indent="-2159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 kern="1200">
                <a:solidFill>
                  <a:schemeClr val="tx1"/>
                </a:solidFill>
                <a:latin typeface="Times New Roman" pitchFamily="1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6" charset="0"/>
                <a:ea typeface="+mn-ea"/>
                <a:cs typeface="+mn-cs"/>
              </a:defRPr>
            </a:lvl9pPr>
          </a:lstStyle>
          <a:p>
            <a:r>
              <a:rPr lang="en-GB" altLang="en-US" sz="1200" b="1" dirty="0" err="1">
                <a:latin typeface="Arial" charset="0"/>
              </a:rPr>
              <a:t>Stadler</a:t>
            </a:r>
            <a:r>
              <a:rPr lang="en-GB" altLang="en-US" sz="1200" b="1" dirty="0">
                <a:latin typeface="Arial" charset="0"/>
              </a:rPr>
              <a:t> W M </a:t>
            </a:r>
            <a:r>
              <a:rPr lang="en-GB" altLang="en-US" sz="1200" b="1" dirty="0" err="1">
                <a:latin typeface="Arial" charset="0"/>
              </a:rPr>
              <a:t>Mol</a:t>
            </a:r>
            <a:r>
              <a:rPr lang="en-GB" altLang="en-US" sz="1200" b="1" dirty="0">
                <a:latin typeface="Arial" charset="0"/>
              </a:rPr>
              <a:t> Cancer </a:t>
            </a:r>
            <a:r>
              <a:rPr lang="en-GB" altLang="en-US" sz="1200" b="1" dirty="0" err="1">
                <a:latin typeface="Arial" charset="0"/>
              </a:rPr>
              <a:t>Ther</a:t>
            </a:r>
            <a:r>
              <a:rPr lang="en-GB" altLang="en-US" sz="1200" b="1" dirty="0">
                <a:latin typeface="Arial" charset="0"/>
              </a:rPr>
              <a:t> 2007;6:1180-1185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52400" y="6172200"/>
            <a:ext cx="4724400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 kern="1200">
                <a:solidFill>
                  <a:schemeClr val="tx1"/>
                </a:solidFill>
                <a:latin typeface="Times New Roman" pitchFamily="16" charset="0"/>
                <a:ea typeface="+mn-ea"/>
                <a:cs typeface="+mn-cs"/>
              </a:defRPr>
            </a:lvl1pPr>
            <a:lvl2pPr marL="431800" indent="-2159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 kern="1200">
                <a:solidFill>
                  <a:schemeClr val="tx1"/>
                </a:solidFill>
                <a:latin typeface="Times New Roman" pitchFamily="16" charset="0"/>
                <a:ea typeface="+mn-ea"/>
                <a:cs typeface="+mn-cs"/>
              </a:defRPr>
            </a:lvl2pPr>
            <a:lvl3pPr marL="647700" indent="-2159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 kern="1200">
                <a:solidFill>
                  <a:schemeClr val="tx1"/>
                </a:solidFill>
                <a:latin typeface="Times New Roman" pitchFamily="16" charset="0"/>
                <a:ea typeface="+mn-ea"/>
                <a:cs typeface="+mn-cs"/>
              </a:defRPr>
            </a:lvl3pPr>
            <a:lvl4pPr marL="863600" indent="-2159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 kern="1200">
                <a:solidFill>
                  <a:schemeClr val="tx1"/>
                </a:solidFill>
                <a:latin typeface="Times New Roman" pitchFamily="16" charset="0"/>
                <a:ea typeface="+mn-ea"/>
                <a:cs typeface="+mn-cs"/>
              </a:defRPr>
            </a:lvl4pPr>
            <a:lvl5pPr marL="1079500" indent="-2159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 kern="1200">
                <a:solidFill>
                  <a:schemeClr val="tx1"/>
                </a:solidFill>
                <a:latin typeface="Times New Roman" pitchFamily="1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6" charset="0"/>
                <a:ea typeface="+mn-ea"/>
                <a:cs typeface="+mn-cs"/>
              </a:defRPr>
            </a:lvl9pPr>
          </a:lstStyle>
          <a:p>
            <a:r>
              <a:rPr lang="en-GB" altLang="en-US" sz="1000" dirty="0">
                <a:latin typeface="Arial" charset="0"/>
              </a:rPr>
              <a:t>©2007 by American Association for Cancer Research</a:t>
            </a:r>
          </a:p>
        </p:txBody>
      </p:sp>
    </p:spTree>
    <p:extLst>
      <p:ext uri="{BB962C8B-B14F-4D97-AF65-F5344CB8AC3E}">
        <p14:creationId xmlns:p14="http://schemas.microsoft.com/office/powerpoint/2010/main" val="148646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else?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FDG-PET and other functional imaging</a:t>
            </a:r>
          </a:p>
          <a:p>
            <a:r>
              <a:rPr lang="en-US" dirty="0" smtClean="0"/>
              <a:t>Biomarkers:  promise and challenge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7469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Accrual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Complex, poorly designed studies, increasingly complicated regulatory policies, and financial hardship (lack of adequate funding and insurance coverage) are seen as some of the key barriers to clinical trial participation. </a:t>
            </a:r>
          </a:p>
          <a:p>
            <a:r>
              <a:rPr lang="en-US" b="1" dirty="0" smtClean="0"/>
              <a:t>Clinicians</a:t>
            </a:r>
            <a:r>
              <a:rPr lang="en-US" dirty="0" smtClean="0"/>
              <a:t> and </a:t>
            </a:r>
            <a:r>
              <a:rPr lang="en-US" b="1" dirty="0" smtClean="0"/>
              <a:t>statisticians</a:t>
            </a:r>
            <a:r>
              <a:rPr lang="en-US" dirty="0" smtClean="0"/>
              <a:t> need to remember the challenge of poor accrual and ensure that novel phase II clinical trial designs do not include unnecessarily complex study-related procedures for patients because this could lead to poor accrual, resulting in the study question never being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4296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625</Words>
  <Application>Microsoft Office PowerPoint</Application>
  <PresentationFormat>On-screen Show (4:3)</PresentationFormat>
  <Paragraphs>55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Improving Phase II Designs: Increasing phase III success </vt:lpstr>
      <vt:lpstr>Failing in Phase III</vt:lpstr>
      <vt:lpstr>Changes need to be made</vt:lpstr>
      <vt:lpstr>Alternate endpoints</vt:lpstr>
      <vt:lpstr>Common Phase II endpoints</vt:lpstr>
      <vt:lpstr>Improving predictive power</vt:lpstr>
      <vt:lpstr>PowerPoint Presentation</vt:lpstr>
      <vt:lpstr>What else?</vt:lpstr>
      <vt:lpstr>Accrual</vt:lpstr>
      <vt:lpstr>Dose</vt:lpstr>
      <vt:lpstr>Future class</vt:lpstr>
    </vt:vector>
  </TitlesOfParts>
  <Company>Medical University of South Carolina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Improving Phase II Designs: Increasing phase III success</dc:title>
  <dc:creator>Elizabeth Garrett-Mayer</dc:creator>
  <cp:lastModifiedBy>Elizabeth Garrett-Mayer</cp:lastModifiedBy>
  <cp:revision>4</cp:revision>
  <dcterms:created xsi:type="dcterms:W3CDTF">2015-02-04T17:59:22Z</dcterms:created>
  <dcterms:modified xsi:type="dcterms:W3CDTF">2015-02-04T18:40:32Z</dcterms:modified>
</cp:coreProperties>
</file>