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54" y="-18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1/22/2015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Phase I trials: A New era in </a:t>
            </a:r>
            <a:r>
              <a:rPr lang="en-US" sz="4000" dirty="0" err="1" smtClean="0"/>
              <a:t>OnCology</a:t>
            </a:r>
            <a:r>
              <a:rPr lang="en-US" sz="4000" dirty="0" smtClean="0"/>
              <a:t> drug development</a:t>
            </a:r>
            <a:endParaRPr lang="en-US" sz="4000" dirty="0"/>
          </a:p>
        </p:txBody>
      </p:sp>
      <p:sp>
        <p:nvSpPr>
          <p:cNvPr id="3" name="Subtitle 2"/>
          <p:cNvSpPr>
            <a:spLocks noGrp="1"/>
          </p:cNvSpPr>
          <p:nvPr>
            <p:ph type="subTitle" idx="1"/>
          </p:nvPr>
        </p:nvSpPr>
        <p:spPr/>
        <p:txBody>
          <a:bodyPr>
            <a:normAutofit/>
          </a:bodyPr>
          <a:lstStyle/>
          <a:p>
            <a:r>
              <a:rPr lang="en-US" dirty="0" smtClean="0"/>
              <a:t>Jan 22, 2015</a:t>
            </a:r>
          </a:p>
          <a:p>
            <a:r>
              <a:rPr lang="en-US" dirty="0" smtClean="0"/>
              <a:t>Methods in Clinical Cancer Research</a:t>
            </a:r>
            <a:endParaRPr lang="en-US" dirty="0"/>
          </a:p>
        </p:txBody>
      </p:sp>
    </p:spTree>
    <p:extLst>
      <p:ext uri="{BB962C8B-B14F-4D97-AF65-F5344CB8AC3E}">
        <p14:creationId xmlns:p14="http://schemas.microsoft.com/office/powerpoint/2010/main" val="1662671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objectives in phase 1</a:t>
            </a:r>
            <a:endParaRPr lang="en-US" dirty="0"/>
          </a:p>
        </p:txBody>
      </p:sp>
      <p:sp>
        <p:nvSpPr>
          <p:cNvPr id="3" name="Content Placeholder 2"/>
          <p:cNvSpPr>
            <a:spLocks noGrp="1"/>
          </p:cNvSpPr>
          <p:nvPr>
            <p:ph idx="1"/>
          </p:nvPr>
        </p:nvSpPr>
        <p:spPr/>
        <p:txBody>
          <a:bodyPr/>
          <a:lstStyle/>
          <a:p>
            <a:r>
              <a:rPr lang="en-US" dirty="0" smtClean="0"/>
              <a:t>Dana-Farber review of Phase I trials 1988 – 2012. </a:t>
            </a:r>
            <a:r>
              <a:rPr lang="en-US" dirty="0"/>
              <a:t>(Dahlberg et al</a:t>
            </a:r>
            <a:r>
              <a:rPr lang="en-US" dirty="0" smtClean="0"/>
              <a:t>., 2014)</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8112125" cy="90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8423275" cy="186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2590800" y="3194050"/>
            <a:ext cx="5562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3368675"/>
            <a:ext cx="2286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4724400"/>
            <a:ext cx="80359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0" y="4495800"/>
            <a:ext cx="16351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4968875"/>
            <a:ext cx="80359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3562" y="5181600"/>
            <a:ext cx="515143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5638800"/>
            <a:ext cx="8001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43800" y="5410200"/>
            <a:ext cx="914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5880100"/>
            <a:ext cx="685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09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objectives in phase 1</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7642"/>
            <a:ext cx="6456600" cy="451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895483"/>
            <a:ext cx="9067800" cy="83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58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objectives in phase 1</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740530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47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objectives in phase 1</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86765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15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0" y="838200"/>
            <a:ext cx="511871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838200"/>
            <a:ext cx="2825453" cy="1569660"/>
          </a:xfrm>
          <a:prstGeom prst="rect">
            <a:avLst/>
          </a:prstGeom>
          <a:noFill/>
        </p:spPr>
        <p:txBody>
          <a:bodyPr wrap="square" rtlCol="0">
            <a:spAutoFit/>
          </a:bodyPr>
          <a:lstStyle/>
          <a:p>
            <a:r>
              <a:rPr lang="en-US" sz="3200" dirty="0" smtClean="0"/>
              <a:t>Issues with cohort expansions</a:t>
            </a:r>
            <a:endParaRPr lang="en-US" sz="3200" dirty="0"/>
          </a:p>
        </p:txBody>
      </p:sp>
      <p:cxnSp>
        <p:nvCxnSpPr>
          <p:cNvPr id="6" name="Straight Connector 5"/>
          <p:cNvCxnSpPr/>
          <p:nvPr/>
        </p:nvCxnSpPr>
        <p:spPr>
          <a:xfrm>
            <a:off x="3733800" y="1066800"/>
            <a:ext cx="472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05200" y="1295400"/>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51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the objectives</a:t>
            </a:r>
            <a:endParaRPr lang="en-US" dirty="0"/>
          </a:p>
        </p:txBody>
      </p:sp>
      <p:sp>
        <p:nvSpPr>
          <p:cNvPr id="3" name="Content Placeholder 2"/>
          <p:cNvSpPr>
            <a:spLocks noGrp="1"/>
          </p:cNvSpPr>
          <p:nvPr>
            <p:ph idx="1"/>
          </p:nvPr>
        </p:nvSpPr>
        <p:spPr/>
        <p:txBody>
          <a:bodyPr/>
          <a:lstStyle/>
          <a:p>
            <a:r>
              <a:rPr lang="en-US" dirty="0" err="1" smtClean="0"/>
              <a:t>Ratain</a:t>
            </a:r>
            <a:r>
              <a:rPr lang="en-US" dirty="0" smtClean="0"/>
              <a:t> 2014; Nature Reviews Clinical Oncology</a:t>
            </a:r>
          </a:p>
          <a:p>
            <a:r>
              <a:rPr lang="en-US" dirty="0" smtClean="0"/>
              <a:t>“The dogma of chemotherapy has always been to administer all drugs at the MTD, it has been </a:t>
            </a:r>
            <a:r>
              <a:rPr lang="en-US" dirty="0" err="1" smtClean="0"/>
              <a:t>recognised</a:t>
            </a:r>
            <a:r>
              <a:rPr lang="en-US" dirty="0" smtClean="0"/>
              <a:t> that such dogma would not be expected to apply to MTAs (molecularly targeted agents)”</a:t>
            </a:r>
          </a:p>
          <a:p>
            <a:r>
              <a:rPr lang="en-US" dirty="0" smtClean="0"/>
              <a:t>“There is a need to redefine the criteria used for defining the recommended phase II dose, to consider not only traditional acute grade 3-4 toxic effects, but also chronic grade 1-2 adverse events (AEs).”</a:t>
            </a:r>
          </a:p>
          <a:p>
            <a:r>
              <a:rPr lang="en-US" dirty="0" smtClean="0"/>
              <a:t>There is a challenge in distinguishing drug-related AEs from disease-related AEs.</a:t>
            </a:r>
          </a:p>
        </p:txBody>
      </p:sp>
    </p:spTree>
    <p:extLst>
      <p:ext uri="{BB962C8B-B14F-4D97-AF65-F5344CB8AC3E}">
        <p14:creationId xmlns:p14="http://schemas.microsoft.com/office/powerpoint/2010/main" val="294140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the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“The most important question is whether or not it is critical to precisely define a recommended phase II dose as part of a phase I trial.  I would argue that it is finally time to model our drug development paradigms on those routinely used in other chronic diseases rather then trying to remodel our ancient oncology paradigms to fit modern oncology drugs.”</a:t>
            </a:r>
          </a:p>
          <a:p>
            <a:r>
              <a:rPr lang="en-US" dirty="0" smtClean="0"/>
              <a:t>Dose-response should be an integral part of drug development</a:t>
            </a:r>
          </a:p>
          <a:p>
            <a:r>
              <a:rPr lang="en-US" dirty="0" smtClean="0"/>
              <a:t>The highest tolerated dose is not always the optimal dose:</a:t>
            </a:r>
          </a:p>
          <a:p>
            <a:pPr lvl="1"/>
            <a:r>
              <a:rPr lang="en-US" dirty="0" smtClean="0"/>
              <a:t>Parallel dose response,</a:t>
            </a:r>
          </a:p>
          <a:p>
            <a:pPr lvl="1"/>
            <a:r>
              <a:rPr lang="en-US" dirty="0" smtClean="0"/>
              <a:t>Cross-over dose response,</a:t>
            </a:r>
          </a:p>
          <a:p>
            <a:pPr lvl="1"/>
            <a:r>
              <a:rPr lang="en-US" dirty="0" smtClean="0"/>
              <a:t>Forced titration, </a:t>
            </a:r>
          </a:p>
          <a:p>
            <a:pPr lvl="1"/>
            <a:r>
              <a:rPr lang="en-US" dirty="0" smtClean="0"/>
              <a:t>Optional titration</a:t>
            </a:r>
          </a:p>
        </p:txBody>
      </p:sp>
    </p:spTree>
    <p:extLst>
      <p:ext uri="{BB962C8B-B14F-4D97-AF65-F5344CB8AC3E}">
        <p14:creationId xmlns:p14="http://schemas.microsoft.com/office/powerpoint/2010/main" val="206102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the objectives</a:t>
            </a:r>
            <a:endParaRPr lang="en-US" dirty="0"/>
          </a:p>
        </p:txBody>
      </p:sp>
      <p:sp>
        <p:nvSpPr>
          <p:cNvPr id="3" name="Content Placeholder 2"/>
          <p:cNvSpPr>
            <a:spLocks noGrp="1"/>
          </p:cNvSpPr>
          <p:nvPr>
            <p:ph idx="1"/>
          </p:nvPr>
        </p:nvSpPr>
        <p:spPr/>
        <p:txBody>
          <a:bodyPr>
            <a:normAutofit/>
          </a:bodyPr>
          <a:lstStyle/>
          <a:p>
            <a:r>
              <a:rPr lang="en-US" dirty="0" smtClean="0"/>
              <a:t>“The question of optimal dose can only be addressed in randomized dose-ranging phase II studies with analysis of both efficacy and toxicity endpoints.”</a:t>
            </a:r>
          </a:p>
          <a:p>
            <a:r>
              <a:rPr lang="en-US" dirty="0" smtClean="0"/>
              <a:t>These are infrequent in oncology.</a:t>
            </a:r>
          </a:p>
          <a:p>
            <a:r>
              <a:rPr lang="en-US" dirty="0" smtClean="0"/>
              <a:t>Example 1:</a:t>
            </a:r>
          </a:p>
          <a:p>
            <a:pPr lvl="1"/>
            <a:r>
              <a:rPr lang="en-US" dirty="0" smtClean="0"/>
              <a:t>Randomized phase II, </a:t>
            </a:r>
            <a:r>
              <a:rPr lang="en-US" dirty="0" err="1" smtClean="0"/>
              <a:t>temsirolimus</a:t>
            </a:r>
            <a:r>
              <a:rPr lang="en-US" dirty="0" smtClean="0"/>
              <a:t> in kidney cancer</a:t>
            </a:r>
          </a:p>
          <a:p>
            <a:pPr lvl="1"/>
            <a:r>
              <a:rPr lang="en-US" dirty="0" smtClean="0"/>
              <a:t>3 doses: 25 mg, 75mg, 250mg.  </a:t>
            </a:r>
          </a:p>
          <a:p>
            <a:pPr lvl="1"/>
            <a:r>
              <a:rPr lang="en-US" dirty="0" smtClean="0"/>
              <a:t>25 mg selected as those doses appeared to be equivalent in efficacy</a:t>
            </a:r>
          </a:p>
          <a:p>
            <a:r>
              <a:rPr lang="en-US" dirty="0" smtClean="0"/>
              <a:t>Example 2:</a:t>
            </a:r>
          </a:p>
          <a:p>
            <a:pPr lvl="1"/>
            <a:r>
              <a:rPr lang="en-US" dirty="0" err="1" smtClean="0"/>
              <a:t>Anastrozole</a:t>
            </a:r>
            <a:r>
              <a:rPr lang="en-US" dirty="0" smtClean="0"/>
              <a:t>: 1 mg vs. 10mg were equivalent in trials.</a:t>
            </a:r>
          </a:p>
          <a:p>
            <a:endParaRPr lang="en-US" dirty="0" smtClean="0"/>
          </a:p>
        </p:txBody>
      </p:sp>
    </p:spTree>
    <p:extLst>
      <p:ext uri="{BB962C8B-B14F-4D97-AF65-F5344CB8AC3E}">
        <p14:creationId xmlns:p14="http://schemas.microsoft.com/office/powerpoint/2010/main" val="375670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Breakthrough designation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On July 9, 2012 the Food and Drug Administration Safety and Innovation Act (FDASIA) was </a:t>
            </a:r>
            <a:r>
              <a:rPr lang="en-US" dirty="0" smtClean="0"/>
              <a:t>signed which provides </a:t>
            </a:r>
            <a:r>
              <a:rPr lang="en-US" dirty="0"/>
              <a:t>for a new </a:t>
            </a:r>
            <a:r>
              <a:rPr lang="en-US" dirty="0" smtClean="0"/>
              <a:t>designation of an experimental treatment </a:t>
            </a:r>
            <a:r>
              <a:rPr lang="en-US" dirty="0"/>
              <a:t>- Breakthrough Therapy Designation.  </a:t>
            </a:r>
            <a:endParaRPr lang="en-US" dirty="0" smtClean="0"/>
          </a:p>
          <a:p>
            <a:r>
              <a:rPr lang="en-US" dirty="0" smtClean="0"/>
              <a:t>A </a:t>
            </a:r>
            <a:r>
              <a:rPr lang="en-US" dirty="0"/>
              <a:t>breakthrough therapy is a drug: </a:t>
            </a:r>
          </a:p>
          <a:p>
            <a:pPr lvl="1"/>
            <a:r>
              <a:rPr lang="en-US" dirty="0"/>
              <a:t>intended alone or in combination with one or more other drugs to treat a serious or life threatening disease or condition and</a:t>
            </a:r>
          </a:p>
          <a:p>
            <a:pPr lvl="1"/>
            <a:r>
              <a:rPr lang="en-US" dirty="0"/>
              <a:t>preliminary clinical evidence indicates that the drug may demonstrate substantial improvement over existing therapies on one or more clinically significant endpoints, such as substantial treatment effects observed early in clinical development.</a:t>
            </a:r>
          </a:p>
          <a:p>
            <a:r>
              <a:rPr lang="en-US" dirty="0"/>
              <a:t>If a drug is designated as breakthrough therapy, </a:t>
            </a:r>
            <a:r>
              <a:rPr lang="en-US" dirty="0">
                <a:solidFill>
                  <a:srgbClr val="FF0000"/>
                </a:solidFill>
              </a:rPr>
              <a:t>FDA will expedite the development and review of such drug</a:t>
            </a:r>
            <a:r>
              <a:rPr lang="en-US" dirty="0"/>
              <a:t>.  All requests for breakthrough therapy designation will be reviewed within 60 days of receipt, and FDA will either grant or deny the request. </a:t>
            </a:r>
          </a:p>
          <a:p>
            <a:endParaRPr lang="en-US" dirty="0"/>
          </a:p>
        </p:txBody>
      </p:sp>
    </p:spTree>
    <p:extLst>
      <p:ext uri="{BB962C8B-B14F-4D97-AF65-F5344CB8AC3E}">
        <p14:creationId xmlns:p14="http://schemas.microsoft.com/office/powerpoint/2010/main" val="20980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the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With Breakthrough designation, there have been recent attempts to use focused phase I trials as a basis for accelerated approval.</a:t>
            </a:r>
          </a:p>
          <a:p>
            <a:r>
              <a:rPr lang="en-US" dirty="0" smtClean="0"/>
              <a:t>Example:</a:t>
            </a:r>
            <a:r>
              <a:rPr lang="en-US" dirty="0"/>
              <a:t> </a:t>
            </a:r>
            <a:r>
              <a:rPr lang="en-US" dirty="0" err="1"/>
              <a:t>Ceritinib</a:t>
            </a:r>
            <a:endParaRPr lang="en-US" dirty="0" smtClean="0"/>
          </a:p>
          <a:p>
            <a:pPr lvl="1"/>
            <a:r>
              <a:rPr lang="en-US" dirty="0" smtClean="0"/>
              <a:t>ALK-rearranged lung cancer</a:t>
            </a:r>
          </a:p>
          <a:p>
            <a:pPr lvl="1"/>
            <a:r>
              <a:rPr lang="en-US" dirty="0" smtClean="0"/>
              <a:t>Received accelerated approval in April 2014 based on phase I data.</a:t>
            </a:r>
          </a:p>
          <a:p>
            <a:r>
              <a:rPr lang="en-US" dirty="0" smtClean="0"/>
              <a:t>“Although there is indisputable activity of </a:t>
            </a:r>
            <a:r>
              <a:rPr lang="en-US" dirty="0" err="1" smtClean="0"/>
              <a:t>ceritinib</a:t>
            </a:r>
            <a:r>
              <a:rPr lang="en-US" dirty="0" smtClean="0"/>
              <a:t> at the approved dose of 750mg, there is also significant uncertainty regarding optimal dose and prandial conditions for administrations.”</a:t>
            </a:r>
          </a:p>
          <a:p>
            <a:r>
              <a:rPr lang="en-US" dirty="0" smtClean="0"/>
              <a:t>FDA has mandated post-market testing which may require a re-labeling (i.e. different dose) and change in administration instructions.</a:t>
            </a:r>
          </a:p>
          <a:p>
            <a:pPr lvl="1"/>
            <a:endParaRPr lang="en-US" dirty="0" smtClean="0"/>
          </a:p>
        </p:txBody>
      </p:sp>
    </p:spTree>
    <p:extLst>
      <p:ext uri="{BB962C8B-B14F-4D97-AF65-F5344CB8AC3E}">
        <p14:creationId xmlns:p14="http://schemas.microsoft.com/office/powerpoint/2010/main" val="285697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Cohorts</a:t>
            </a:r>
            <a:endParaRPr lang="en-US" dirty="0"/>
          </a:p>
        </p:txBody>
      </p:sp>
      <p:sp>
        <p:nvSpPr>
          <p:cNvPr id="3" name="Content Placeholder 2"/>
          <p:cNvSpPr>
            <a:spLocks noGrp="1"/>
          </p:cNvSpPr>
          <p:nvPr>
            <p:ph idx="1"/>
          </p:nvPr>
        </p:nvSpPr>
        <p:spPr/>
        <p:txBody>
          <a:bodyPr/>
          <a:lstStyle/>
          <a:p>
            <a:r>
              <a:rPr lang="en-US" dirty="0" smtClean="0"/>
              <a:t>What is an expansion cohort? Generally, a cohort of patients enrolled at the MTD or RP2D after it is defined based on a small number of patients at the dose</a:t>
            </a:r>
          </a:p>
          <a:p>
            <a:endParaRPr lang="en-US" dirty="0"/>
          </a:p>
          <a:p>
            <a:r>
              <a:rPr lang="en-US" dirty="0" smtClean="0"/>
              <a:t>Standard stated reasons for expansion cohorts:</a:t>
            </a:r>
          </a:p>
          <a:p>
            <a:pPr lvl="1"/>
            <a:r>
              <a:rPr lang="en-US" dirty="0" smtClean="0"/>
              <a:t>To further evaluate toxicity</a:t>
            </a:r>
          </a:p>
          <a:p>
            <a:pPr lvl="1"/>
            <a:r>
              <a:rPr lang="en-US" dirty="0" smtClean="0"/>
              <a:t>To evaluate PK at MTD</a:t>
            </a:r>
          </a:p>
          <a:p>
            <a:pPr lvl="1"/>
            <a:r>
              <a:rPr lang="en-US" dirty="0" smtClean="0"/>
              <a:t>To evaluate efficacy</a:t>
            </a:r>
          </a:p>
          <a:p>
            <a:pPr lvl="1"/>
            <a:r>
              <a:rPr lang="en-US" dirty="0" smtClean="0"/>
              <a:t>To evaluate biomarkers</a:t>
            </a:r>
          </a:p>
          <a:p>
            <a:pPr lvl="1"/>
            <a:endParaRPr lang="en-US" dirty="0"/>
          </a:p>
          <a:p>
            <a:r>
              <a:rPr lang="en-US" dirty="0" smtClean="0"/>
              <a:t>Phase I/II?  This implies a more rigorous design for the cohort enrolled at the RP2D.</a:t>
            </a:r>
            <a:endParaRPr lang="en-US" dirty="0"/>
          </a:p>
        </p:txBody>
      </p:sp>
    </p:spTree>
    <p:extLst>
      <p:ext uri="{BB962C8B-B14F-4D97-AF65-F5344CB8AC3E}">
        <p14:creationId xmlns:p14="http://schemas.microsoft.com/office/powerpoint/2010/main" val="360639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Redefining the objectives</a:t>
            </a:r>
          </a:p>
        </p:txBody>
      </p:sp>
      <p:sp>
        <p:nvSpPr>
          <p:cNvPr id="3" name="Content Placeholder 2"/>
          <p:cNvSpPr>
            <a:spLocks noGrp="1"/>
          </p:cNvSpPr>
          <p:nvPr>
            <p:ph idx="1"/>
          </p:nvPr>
        </p:nvSpPr>
        <p:spPr/>
        <p:txBody>
          <a:bodyPr/>
          <a:lstStyle/>
          <a:p>
            <a:r>
              <a:rPr lang="en-US" dirty="0" smtClean="0"/>
              <a:t>What should we expect to conclude about dosing as a result of a phase I study?</a:t>
            </a:r>
          </a:p>
          <a:p>
            <a:pPr lvl="1"/>
            <a:r>
              <a:rPr lang="en-US" dirty="0" err="1" smtClean="0"/>
              <a:t>Qualtitative</a:t>
            </a:r>
            <a:r>
              <a:rPr lang="en-US" dirty="0" smtClean="0"/>
              <a:t> toxicity</a:t>
            </a:r>
          </a:p>
          <a:p>
            <a:pPr lvl="1"/>
            <a:r>
              <a:rPr lang="en-US" dirty="0" smtClean="0"/>
              <a:t>Dose and AUC in relation to acute toxic effects</a:t>
            </a:r>
          </a:p>
          <a:p>
            <a:pPr lvl="1"/>
            <a:r>
              <a:rPr lang="en-US" dirty="0" smtClean="0"/>
              <a:t>Full understanding of PK</a:t>
            </a:r>
          </a:p>
          <a:p>
            <a:pPr lvl="1"/>
            <a:r>
              <a:rPr lang="en-US" dirty="0" smtClean="0"/>
              <a:t>Less focus on imaging, biopsies, etc.</a:t>
            </a:r>
          </a:p>
          <a:p>
            <a:endParaRPr lang="en-US" dirty="0"/>
          </a:p>
          <a:p>
            <a:r>
              <a:rPr lang="en-US" dirty="0" smtClean="0"/>
              <a:t>Phase II trials should include two or more doses (or schedules), as is commonly done with MTAs in other areas.</a:t>
            </a:r>
          </a:p>
          <a:p>
            <a:r>
              <a:rPr lang="en-US" dirty="0" smtClean="0"/>
              <a:t>Phase I should focus on defining a RANGE of phase II doses rather than a single RP2D. </a:t>
            </a:r>
            <a:endParaRPr lang="en-US" dirty="0"/>
          </a:p>
        </p:txBody>
      </p:sp>
    </p:spTree>
    <p:extLst>
      <p:ext uri="{BB962C8B-B14F-4D97-AF65-F5344CB8AC3E}">
        <p14:creationId xmlns:p14="http://schemas.microsoft.com/office/powerpoint/2010/main" val="390955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example: </a:t>
            </a:r>
            <a:r>
              <a:rPr lang="en-US" dirty="0" err="1" smtClean="0"/>
              <a:t>Nivolumumab</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From FDA press release:</a:t>
            </a:r>
          </a:p>
          <a:p>
            <a:pPr lvl="1"/>
            <a:r>
              <a:rPr lang="en-US" dirty="0" smtClean="0"/>
              <a:t>The </a:t>
            </a:r>
            <a:r>
              <a:rPr lang="en-US" dirty="0"/>
              <a:t>FDA granted </a:t>
            </a:r>
            <a:r>
              <a:rPr lang="en-US" dirty="0" err="1"/>
              <a:t>Opvido</a:t>
            </a:r>
            <a:r>
              <a:rPr lang="en-US" dirty="0"/>
              <a:t> breakthrough therapy designation, priority review and orphan product designation because the </a:t>
            </a:r>
            <a:r>
              <a:rPr lang="en-US" dirty="0" smtClean="0"/>
              <a:t>sponsor demonstrated </a:t>
            </a:r>
            <a:r>
              <a:rPr lang="en-US" dirty="0"/>
              <a:t>through preliminary clinical evidence that the drug may offer a substantial improvement over available therapies; the </a:t>
            </a:r>
            <a:r>
              <a:rPr lang="en-US" dirty="0" smtClean="0"/>
              <a:t>drug had </a:t>
            </a:r>
            <a:r>
              <a:rPr lang="en-US" dirty="0"/>
              <a:t>the potential, at the time of the application was submitted, to be a significant improvement in safety or effectiveness in the treatment </a:t>
            </a:r>
            <a:r>
              <a:rPr lang="en-US" dirty="0" smtClean="0"/>
              <a:t>of a </a:t>
            </a:r>
            <a:r>
              <a:rPr lang="en-US" dirty="0"/>
              <a:t>serious condition; and the drug is intended to treat a rare disease, </a:t>
            </a:r>
            <a:r>
              <a:rPr lang="en-US" dirty="0" smtClean="0"/>
              <a:t>respectively.</a:t>
            </a:r>
          </a:p>
          <a:p>
            <a:endParaRPr lang="en-US" dirty="0"/>
          </a:p>
          <a:p>
            <a:pPr lvl="1"/>
            <a:r>
              <a:rPr lang="en-US" dirty="0" err="1" smtClean="0"/>
              <a:t>Opvido</a:t>
            </a:r>
            <a:r>
              <a:rPr lang="en-US" dirty="0" smtClean="0"/>
              <a:t> </a:t>
            </a:r>
            <a:r>
              <a:rPr lang="en-US" dirty="0"/>
              <a:t>is being approved under the FDA’s accelerated approval program, which allows approval of a drug to treat a serious or </a:t>
            </a:r>
            <a:r>
              <a:rPr lang="en-US" dirty="0" smtClean="0"/>
              <a:t>life threatening disease </a:t>
            </a:r>
            <a:r>
              <a:rPr lang="en-US" dirty="0"/>
              <a:t>based on clinical data showing the drug has an effect on a surrogate endpoint reasonably likely to predict </a:t>
            </a:r>
            <a:r>
              <a:rPr lang="en-US" dirty="0" smtClean="0"/>
              <a:t>clinical benefit </a:t>
            </a:r>
            <a:r>
              <a:rPr lang="en-US" dirty="0"/>
              <a:t>to patients. This program provides earlier patient access to promising new drugs while the company conducts additional </a:t>
            </a:r>
            <a:r>
              <a:rPr lang="en-US" dirty="0" smtClean="0"/>
              <a:t>clinical trials </a:t>
            </a:r>
            <a:r>
              <a:rPr lang="en-US" dirty="0"/>
              <a:t>to confirm the drug’s benefit.</a:t>
            </a:r>
          </a:p>
          <a:p>
            <a:endParaRPr lang="en-US" dirty="0" smtClean="0"/>
          </a:p>
          <a:p>
            <a:pPr lvl="1"/>
            <a:r>
              <a:rPr lang="en-US" dirty="0" err="1" smtClean="0"/>
              <a:t>Opdivo’s</a:t>
            </a:r>
            <a:r>
              <a:rPr lang="en-US" dirty="0" smtClean="0"/>
              <a:t> </a:t>
            </a:r>
            <a:r>
              <a:rPr lang="en-US" dirty="0"/>
              <a:t>efficacy was demonstrated in </a:t>
            </a:r>
            <a:r>
              <a:rPr lang="en-US" dirty="0">
                <a:solidFill>
                  <a:srgbClr val="FF0000"/>
                </a:solidFill>
              </a:rPr>
              <a:t>120 clinical trial participants with </a:t>
            </a:r>
            <a:r>
              <a:rPr lang="en-US" dirty="0" err="1">
                <a:solidFill>
                  <a:srgbClr val="FF0000"/>
                </a:solidFill>
              </a:rPr>
              <a:t>unresectable</a:t>
            </a:r>
            <a:r>
              <a:rPr lang="en-US" dirty="0">
                <a:solidFill>
                  <a:srgbClr val="FF0000"/>
                </a:solidFill>
              </a:rPr>
              <a:t> or metastatic melanoma. Results showed that </a:t>
            </a:r>
            <a:r>
              <a:rPr lang="en-US" dirty="0" smtClean="0">
                <a:solidFill>
                  <a:srgbClr val="FF0000"/>
                </a:solidFill>
              </a:rPr>
              <a:t>32 percent </a:t>
            </a:r>
            <a:r>
              <a:rPr lang="en-US" dirty="0">
                <a:solidFill>
                  <a:srgbClr val="FF0000"/>
                </a:solidFill>
              </a:rPr>
              <a:t>of participants receiving </a:t>
            </a:r>
            <a:r>
              <a:rPr lang="en-US" dirty="0" err="1">
                <a:solidFill>
                  <a:srgbClr val="FF0000"/>
                </a:solidFill>
              </a:rPr>
              <a:t>Opdivo</a:t>
            </a:r>
            <a:r>
              <a:rPr lang="en-US" dirty="0">
                <a:solidFill>
                  <a:srgbClr val="FF0000"/>
                </a:solidFill>
              </a:rPr>
              <a:t> had their tumors shrink (objective response rate). This effect lasted for more than six months </a:t>
            </a:r>
            <a:r>
              <a:rPr lang="en-US" dirty="0" smtClean="0">
                <a:solidFill>
                  <a:srgbClr val="FF0000"/>
                </a:solidFill>
              </a:rPr>
              <a:t>in approximately one-third of </a:t>
            </a:r>
            <a:r>
              <a:rPr lang="en-US" dirty="0">
                <a:solidFill>
                  <a:srgbClr val="FF0000"/>
                </a:solidFill>
              </a:rPr>
              <a:t>the participants who experienced tumor shrinkage.</a:t>
            </a:r>
            <a:endParaRPr lang="en-US" dirty="0">
              <a:solidFill>
                <a:srgbClr val="FF0000"/>
              </a:solidFill>
            </a:endParaRPr>
          </a:p>
        </p:txBody>
      </p:sp>
    </p:spTree>
    <p:extLst>
      <p:ext uri="{BB962C8B-B14F-4D97-AF65-F5344CB8AC3E}">
        <p14:creationId xmlns:p14="http://schemas.microsoft.com/office/powerpoint/2010/main" val="265223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Example:  </a:t>
            </a:r>
            <a:r>
              <a:rPr lang="en-US" dirty="0" err="1" smtClean="0"/>
              <a:t>Nivolumumab</a:t>
            </a:r>
            <a:endParaRPr lang="en-US" dirty="0"/>
          </a:p>
        </p:txBody>
      </p:sp>
      <p:sp>
        <p:nvSpPr>
          <p:cNvPr id="3" name="Content Placeholder 2"/>
          <p:cNvSpPr>
            <a:spLocks noGrp="1"/>
          </p:cNvSpPr>
          <p:nvPr>
            <p:ph idx="1"/>
          </p:nvPr>
        </p:nvSpPr>
        <p:spPr/>
        <p:txBody>
          <a:bodyPr/>
          <a:lstStyle/>
          <a:p>
            <a:r>
              <a:rPr lang="en-US" dirty="0" smtClean="0"/>
              <a:t>Protocol, version 1: 23 July 2008</a:t>
            </a:r>
          </a:p>
          <a:p>
            <a:pPr lvl="1"/>
            <a:r>
              <a:rPr lang="en-US" dirty="0" smtClean="0"/>
              <a:t>3 dose levels. 1, 3, 10 mg/kg.  3+3 design (N = 12) </a:t>
            </a:r>
          </a:p>
          <a:p>
            <a:pPr lvl="1"/>
            <a:r>
              <a:rPr lang="en-US" dirty="0" smtClean="0"/>
              <a:t>FOUR dose expansion cohorts with up to 16 pts per cohorts</a:t>
            </a:r>
          </a:p>
          <a:p>
            <a:pPr lvl="1"/>
            <a:r>
              <a:rPr lang="en-US" dirty="0" smtClean="0"/>
              <a:t>Maximum N=76</a:t>
            </a:r>
          </a:p>
          <a:p>
            <a:pPr lvl="1"/>
            <a:endParaRPr lang="en-US" dirty="0"/>
          </a:p>
          <a:p>
            <a:r>
              <a:rPr lang="en-US" dirty="0" smtClean="0"/>
              <a:t>Protocol, version 5: 23 Jan 2012</a:t>
            </a:r>
          </a:p>
          <a:p>
            <a:pPr lvl="1"/>
            <a:r>
              <a:rPr lang="en-US" dirty="0" smtClean="0"/>
              <a:t>Doses 0.1 mg/kg and 0.3 mg/kg added as part of Amendment 4.  “Did not impact the dose escalation plan or schedule”</a:t>
            </a:r>
          </a:p>
          <a:p>
            <a:pPr lvl="1"/>
            <a:r>
              <a:rPr lang="en-US" dirty="0" smtClean="0"/>
              <a:t>Up to 14 expansion cohorts, enrollment to 7 expansion cohorts already completed.</a:t>
            </a:r>
          </a:p>
          <a:p>
            <a:endParaRPr lang="en-US" dirty="0" smtClean="0"/>
          </a:p>
          <a:p>
            <a:endParaRPr lang="en-US" dirty="0"/>
          </a:p>
          <a:p>
            <a:endParaRPr lang="en-US" dirty="0"/>
          </a:p>
        </p:txBody>
      </p:sp>
    </p:spTree>
    <p:extLst>
      <p:ext uri="{BB962C8B-B14F-4D97-AF65-F5344CB8AC3E}">
        <p14:creationId xmlns:p14="http://schemas.microsoft.com/office/powerpoint/2010/main" val="1049064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Cohorts </a:t>
            </a:r>
            <a:endParaRPr lang="en-US" dirty="0"/>
          </a:p>
        </p:txBody>
      </p:sp>
      <p:sp>
        <p:nvSpPr>
          <p:cNvPr id="3" name="Rectangle 2"/>
          <p:cNvSpPr/>
          <p:nvPr/>
        </p:nvSpPr>
        <p:spPr>
          <a:xfrm>
            <a:off x="457200" y="1447800"/>
            <a:ext cx="4572000" cy="2308324"/>
          </a:xfrm>
          <a:prstGeom prst="rect">
            <a:avLst/>
          </a:prstGeom>
        </p:spPr>
        <p:txBody>
          <a:bodyPr>
            <a:spAutoFit/>
          </a:bodyPr>
          <a:lstStyle/>
          <a:p>
            <a:r>
              <a:rPr lang="en-US" sz="1600" b="1" dirty="0"/>
              <a:t>Table 4: Expansion Cohorts Completed Prior to Amendment 4</a:t>
            </a:r>
          </a:p>
          <a:p>
            <a:pPr marL="285750" indent="-285750">
              <a:buFont typeface="Arial" panose="020B0604020202020204" pitchFamily="34" charset="0"/>
              <a:buChar char="•"/>
            </a:pPr>
            <a:r>
              <a:rPr lang="en-US" sz="1600" dirty="0" smtClean="0"/>
              <a:t>Melanoma </a:t>
            </a:r>
            <a:r>
              <a:rPr lang="en-US" sz="1600" dirty="0"/>
              <a:t>1 mg/kg</a:t>
            </a:r>
          </a:p>
          <a:p>
            <a:pPr marL="285750" indent="-285750">
              <a:buFont typeface="Arial" panose="020B0604020202020204" pitchFamily="34" charset="0"/>
              <a:buChar char="•"/>
            </a:pPr>
            <a:r>
              <a:rPr lang="en-US" sz="1600" dirty="0"/>
              <a:t>Melanoma 3 mg/kg</a:t>
            </a:r>
          </a:p>
          <a:p>
            <a:pPr marL="285750" indent="-285750">
              <a:buFont typeface="Arial" panose="020B0604020202020204" pitchFamily="34" charset="0"/>
              <a:buChar char="•"/>
            </a:pPr>
            <a:r>
              <a:rPr lang="en-US" sz="1600" dirty="0"/>
              <a:t>Melanoma 10 mg/kg</a:t>
            </a:r>
          </a:p>
          <a:p>
            <a:pPr marL="285750" indent="-285750">
              <a:buFont typeface="Arial" panose="020B0604020202020204" pitchFamily="34" charset="0"/>
              <a:buChar char="•"/>
            </a:pPr>
            <a:r>
              <a:rPr lang="it-IT" sz="1600" dirty="0"/>
              <a:t>Renal Cell Carcinoma 10 mg/kg</a:t>
            </a:r>
          </a:p>
          <a:p>
            <a:pPr marL="285750" indent="-285750">
              <a:buFont typeface="Arial" panose="020B0604020202020204" pitchFamily="34" charset="0"/>
              <a:buChar char="•"/>
            </a:pPr>
            <a:r>
              <a:rPr lang="en-US" sz="1600" dirty="0"/>
              <a:t>Non-small Cell Lung Cancer 10 mg/kg</a:t>
            </a:r>
          </a:p>
          <a:p>
            <a:pPr marL="285750" indent="-285750">
              <a:buFont typeface="Arial" panose="020B0604020202020204" pitchFamily="34" charset="0"/>
              <a:buChar char="•"/>
            </a:pPr>
            <a:r>
              <a:rPr lang="en-US" sz="1600" dirty="0"/>
              <a:t>Colorectal Cancer 10 mg/kg</a:t>
            </a:r>
          </a:p>
          <a:p>
            <a:pPr marL="285750" indent="-285750">
              <a:buFont typeface="Arial" panose="020B0604020202020204" pitchFamily="34" charset="0"/>
              <a:buChar char="•"/>
            </a:pPr>
            <a:r>
              <a:rPr lang="en-US" sz="1600" dirty="0"/>
              <a:t>Prostate Cancer 10 mg/kg</a:t>
            </a:r>
            <a:endParaRPr lang="en-US"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956" y="2438399"/>
            <a:ext cx="4914044" cy="423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51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Cohorts: Rationale</a:t>
            </a:r>
            <a:endParaRPr lang="en-US" dirty="0"/>
          </a:p>
        </p:txBody>
      </p:sp>
      <p:sp>
        <p:nvSpPr>
          <p:cNvPr id="4" name="Content Placeholder 3"/>
          <p:cNvSpPr>
            <a:spLocks noGrp="1"/>
          </p:cNvSpPr>
          <p:nvPr>
            <p:ph idx="1"/>
          </p:nvPr>
        </p:nvSpPr>
        <p:spPr/>
        <p:txBody>
          <a:bodyPr>
            <a:normAutofit/>
          </a:bodyPr>
          <a:lstStyle/>
          <a:p>
            <a:r>
              <a:rPr lang="en-US" sz="2000" dirty="0"/>
              <a:t>At expansion cohorts, up to 16 or 32 subjects will be treated </a:t>
            </a:r>
            <a:r>
              <a:rPr lang="en-US" sz="2000" dirty="0" smtClean="0"/>
              <a:t>at fixed </a:t>
            </a:r>
            <a:r>
              <a:rPr lang="en-US" sz="2000" dirty="0"/>
              <a:t>doses in a tumor type, to provide additional safety information and </a:t>
            </a:r>
            <a:r>
              <a:rPr lang="en-US" sz="2000" dirty="0" smtClean="0"/>
              <a:t>preliminary assessment </a:t>
            </a:r>
            <a:r>
              <a:rPr lang="en-US" sz="2000" dirty="0"/>
              <a:t>of tumor response, within a disease indication.</a:t>
            </a:r>
          </a:p>
          <a:p>
            <a:endParaRPr lang="en-US" sz="2000" dirty="0" smtClean="0"/>
          </a:p>
          <a:p>
            <a:r>
              <a:rPr lang="en-US" sz="2000" dirty="0" smtClean="0"/>
              <a:t>With </a:t>
            </a:r>
            <a:r>
              <a:rPr lang="en-US" sz="2000" dirty="0"/>
              <a:t>16 subjects treated in an expansion cohort, at a fixed dose and tumor type the </a:t>
            </a:r>
            <a:r>
              <a:rPr lang="en-US" sz="2000" dirty="0" smtClean="0"/>
              <a:t>90% confidence </a:t>
            </a:r>
            <a:r>
              <a:rPr lang="en-US" sz="2000" dirty="0"/>
              <a:t>interval for an objective response rate would be (5.3% to 42%) if 3 (19</a:t>
            </a:r>
            <a:r>
              <a:rPr lang="en-US" sz="2000" dirty="0" smtClean="0"/>
              <a:t>%) subjects </a:t>
            </a:r>
            <a:r>
              <a:rPr lang="en-US" sz="2000" dirty="0"/>
              <a:t>had a response, (9.0% to 48%) if 4 (25%) subjects had a response and (13.2% </a:t>
            </a:r>
            <a:r>
              <a:rPr lang="en-US" sz="2000" dirty="0" smtClean="0"/>
              <a:t>to 54.8</a:t>
            </a:r>
            <a:r>
              <a:rPr lang="en-US" sz="2000" dirty="0"/>
              <a:t>%) if 5 (31%) subjects had a response. Similarly, with 32 subjects in each </a:t>
            </a:r>
            <a:r>
              <a:rPr lang="en-US" sz="2000" dirty="0" smtClean="0"/>
              <a:t>NSCLC expansion </a:t>
            </a:r>
            <a:r>
              <a:rPr lang="en-US" sz="2000" dirty="0"/>
              <a:t>cohort, the 90% confidence interval for an objective response rate would </a:t>
            </a:r>
            <a:r>
              <a:rPr lang="en-US" sz="2000" dirty="0" smtClean="0"/>
              <a:t>be(3</a:t>
            </a:r>
            <a:r>
              <a:rPr lang="en-US" sz="2000" dirty="0"/>
              <a:t>% to 22%) if 3 (9.4%) subjects had a response, (4.4% to 26.4%) if 4 (12.5%) </a:t>
            </a:r>
            <a:r>
              <a:rPr lang="en-US" sz="2000" dirty="0" smtClean="0"/>
              <a:t>subjects had </a:t>
            </a:r>
            <a:r>
              <a:rPr lang="en-US" sz="2000" dirty="0"/>
              <a:t>a response, and (6.4%, 30%) if 5 (16%) subjects had a response..</a:t>
            </a:r>
            <a:endParaRPr lang="en-US" sz="2000" dirty="0"/>
          </a:p>
        </p:txBody>
      </p:sp>
    </p:spTree>
    <p:extLst>
      <p:ext uri="{BB962C8B-B14F-4D97-AF65-F5344CB8AC3E}">
        <p14:creationId xmlns:p14="http://schemas.microsoft.com/office/powerpoint/2010/main" val="1594448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6629400" cy="644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rot="16200000">
            <a:off x="-1600200" y="3048000"/>
            <a:ext cx="4953000" cy="990600"/>
          </a:xfrm>
        </p:spPr>
        <p:txBody>
          <a:bodyPr>
            <a:normAutofit fontScale="90000"/>
          </a:bodyPr>
          <a:lstStyle/>
          <a:p>
            <a:r>
              <a:rPr lang="en-US" dirty="0" smtClean="0"/>
              <a:t>NEJM </a:t>
            </a:r>
            <a:r>
              <a:rPr lang="en-US" dirty="0" err="1" smtClean="0"/>
              <a:t>Nivolumumab</a:t>
            </a:r>
            <a:r>
              <a:rPr lang="en-US" dirty="0" smtClean="0"/>
              <a:t> (N=296)</a:t>
            </a:r>
            <a:endParaRPr lang="en-US" dirty="0"/>
          </a:p>
        </p:txBody>
      </p:sp>
    </p:spTree>
    <p:extLst>
      <p:ext uri="{BB962C8B-B14F-4D97-AF65-F5344CB8AC3E}">
        <p14:creationId xmlns:p14="http://schemas.microsoft.com/office/powerpoint/2010/main" val="253158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recent example: </a:t>
            </a:r>
            <a:r>
              <a:rPr lang="en-US" dirty="0" err="1" smtClean="0"/>
              <a:t>pembrolizumab</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1524000"/>
            <a:ext cx="823595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34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press release</a:t>
            </a:r>
            <a:endParaRPr lang="en-US" dirty="0"/>
          </a:p>
        </p:txBody>
      </p:sp>
      <p:sp>
        <p:nvSpPr>
          <p:cNvPr id="3" name="Content Placeholder 2"/>
          <p:cNvSpPr>
            <a:spLocks noGrp="1"/>
          </p:cNvSpPr>
          <p:nvPr>
            <p:ph idx="1"/>
          </p:nvPr>
        </p:nvSpPr>
        <p:spPr/>
        <p:txBody>
          <a:bodyPr>
            <a:normAutofit/>
          </a:bodyPr>
          <a:lstStyle/>
          <a:p>
            <a:r>
              <a:rPr lang="en-US" i="1" dirty="0" err="1"/>
              <a:t>Keytruda’s</a:t>
            </a:r>
            <a:r>
              <a:rPr lang="en-US" i="1" dirty="0"/>
              <a:t> efficacy was established in 173 clinical trial participants with advanced melanoma whose disease progressed after </a:t>
            </a:r>
            <a:r>
              <a:rPr lang="en-US" i="1" dirty="0" smtClean="0"/>
              <a:t>prior treatment</a:t>
            </a:r>
            <a:r>
              <a:rPr lang="en-US" i="1" dirty="0"/>
              <a:t>. </a:t>
            </a:r>
            <a:endParaRPr lang="en-US" i="1" dirty="0" smtClean="0"/>
          </a:p>
          <a:p>
            <a:r>
              <a:rPr lang="en-US" i="1" dirty="0" smtClean="0"/>
              <a:t>All </a:t>
            </a:r>
            <a:r>
              <a:rPr lang="en-US" i="1" dirty="0"/>
              <a:t>participants were treated with </a:t>
            </a:r>
            <a:r>
              <a:rPr lang="en-US" i="1" dirty="0" err="1"/>
              <a:t>Keytruda</a:t>
            </a:r>
            <a:r>
              <a:rPr lang="en-US" i="1" dirty="0"/>
              <a:t>, either at the recommended dose of 2 milligrams per kilogram (mg/kg) or at a </a:t>
            </a:r>
            <a:r>
              <a:rPr lang="en-US" i="1" dirty="0" smtClean="0"/>
              <a:t>higher dose </a:t>
            </a:r>
            <a:r>
              <a:rPr lang="en-US" i="1" dirty="0"/>
              <a:t>of 10 mg/kg. In the half of the participants who received </a:t>
            </a:r>
            <a:r>
              <a:rPr lang="en-US" i="1" dirty="0" err="1"/>
              <a:t>Keytruda</a:t>
            </a:r>
            <a:r>
              <a:rPr lang="en-US" i="1" dirty="0"/>
              <a:t> at the recommended dose of 2 mg/kg, approximately 24 </a:t>
            </a:r>
            <a:r>
              <a:rPr lang="en-US" i="1" dirty="0" smtClean="0"/>
              <a:t>percent had </a:t>
            </a:r>
            <a:r>
              <a:rPr lang="en-US" i="1" dirty="0"/>
              <a:t>their tumors shrink. This effect lasted at least 1.4 to 8.5 months and continued beyond this period in most patients. A </a:t>
            </a:r>
            <a:r>
              <a:rPr lang="en-US" i="1" dirty="0" smtClean="0"/>
              <a:t>similar percentage </a:t>
            </a:r>
            <a:r>
              <a:rPr lang="en-US" i="1" dirty="0"/>
              <a:t>of patients had their tumor shrink at the 10 mg/kg dose.</a:t>
            </a:r>
            <a:endParaRPr lang="en-US" i="1" dirty="0"/>
          </a:p>
        </p:txBody>
      </p:sp>
    </p:spTree>
    <p:extLst>
      <p:ext uri="{BB962C8B-B14F-4D97-AF65-F5344CB8AC3E}">
        <p14:creationId xmlns:p14="http://schemas.microsoft.com/office/powerpoint/2010/main" val="224537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ASCO guidelines for Phase I</a:t>
            </a:r>
            <a:endParaRPr lang="en-US" dirty="0"/>
          </a:p>
        </p:txBody>
      </p:sp>
      <p:sp>
        <p:nvSpPr>
          <p:cNvPr id="3" name="Content Placeholder 2"/>
          <p:cNvSpPr>
            <a:spLocks noGrp="1"/>
          </p:cNvSpPr>
          <p:nvPr>
            <p:ph idx="1"/>
          </p:nvPr>
        </p:nvSpPr>
        <p:spPr/>
        <p:txBody>
          <a:bodyPr/>
          <a:lstStyle/>
          <a:p>
            <a:r>
              <a:rPr lang="en-US" dirty="0" smtClean="0"/>
              <a:t>First update since 1997</a:t>
            </a:r>
          </a:p>
          <a:p>
            <a:r>
              <a:rPr lang="en-US" dirty="0" smtClean="0"/>
              <a:t>Significant changes in the context of phase I trials</a:t>
            </a:r>
          </a:p>
          <a:p>
            <a:pPr lvl="1"/>
            <a:r>
              <a:rPr lang="en-US" dirty="0" smtClean="0"/>
              <a:t>Affordable Care Act: increasing number of individuals with insurance; ACA requires payers to cover routine costs in Phase I to IV trials</a:t>
            </a:r>
          </a:p>
          <a:p>
            <a:pPr lvl="1"/>
            <a:r>
              <a:rPr lang="en-US" dirty="0" smtClean="0"/>
              <a:t>Increase in MTAs and immunotherapies: increase in number of new agents, hence greater demand for patients.</a:t>
            </a:r>
          </a:p>
          <a:p>
            <a:pPr lvl="1"/>
            <a:r>
              <a:rPr lang="en-US" dirty="0" smtClean="0"/>
              <a:t>Innovative trial designs: </a:t>
            </a:r>
          </a:p>
          <a:p>
            <a:pPr lvl="2"/>
            <a:r>
              <a:rPr lang="en-US" dirty="0"/>
              <a:t>R</a:t>
            </a:r>
            <a:r>
              <a:rPr lang="en-US" dirty="0" smtClean="0"/>
              <a:t>educe exposure to ineffective treatment</a:t>
            </a:r>
          </a:p>
          <a:p>
            <a:pPr lvl="2"/>
            <a:r>
              <a:rPr lang="en-US" dirty="0" smtClean="0"/>
              <a:t>Reduce exposure to toxic levels of treatment</a:t>
            </a:r>
          </a:p>
          <a:p>
            <a:r>
              <a:rPr lang="en-US" dirty="0" smtClean="0"/>
              <a:t>Overall result: Phase I trials have greater potential as a treatment option than they did in 1997.</a:t>
            </a:r>
            <a:endParaRPr lang="en-US" dirty="0"/>
          </a:p>
        </p:txBody>
      </p:sp>
    </p:spTree>
    <p:extLst>
      <p:ext uri="{BB962C8B-B14F-4D97-AF65-F5344CB8AC3E}">
        <p14:creationId xmlns:p14="http://schemas.microsoft.com/office/powerpoint/2010/main" val="2517278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phase I </a:t>
            </a:r>
            <a:endParaRPr lang="en-US" dirty="0"/>
          </a:p>
        </p:txBody>
      </p:sp>
      <p:sp>
        <p:nvSpPr>
          <p:cNvPr id="3" name="Content Placeholder 2"/>
          <p:cNvSpPr>
            <a:spLocks noGrp="1"/>
          </p:cNvSpPr>
          <p:nvPr>
            <p:ph idx="1"/>
          </p:nvPr>
        </p:nvSpPr>
        <p:spPr/>
        <p:txBody>
          <a:bodyPr/>
          <a:lstStyle/>
          <a:p>
            <a:r>
              <a:rPr lang="en-US" dirty="0" smtClean="0"/>
              <a:t>Researchers increasingly conducting phase I/II studies that accrue hundreds of patients in both dose escalation and expansions, and they include an assessment of efficacy.</a:t>
            </a:r>
          </a:p>
          <a:p>
            <a:r>
              <a:rPr lang="en-US" dirty="0" smtClean="0"/>
              <a:t>Factors other than toxicity influence researchers’ determination of dosage to take forward to future studies.</a:t>
            </a:r>
          </a:p>
          <a:p>
            <a:r>
              <a:rPr lang="en-US" dirty="0" smtClean="0"/>
              <a:t>New designs look at both efficacy and toxicity (not really, but the article says so!).</a:t>
            </a:r>
          </a:p>
          <a:p>
            <a:r>
              <a:rPr lang="en-US" dirty="0" smtClean="0"/>
              <a:t>Five recommendations</a:t>
            </a:r>
          </a:p>
        </p:txBody>
      </p:sp>
    </p:spTree>
    <p:extLst>
      <p:ext uri="{BB962C8B-B14F-4D97-AF65-F5344CB8AC3E}">
        <p14:creationId xmlns:p14="http://schemas.microsoft.com/office/powerpoint/2010/main" val="244854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Cohorts</a:t>
            </a:r>
            <a:endParaRPr lang="en-US" dirty="0"/>
          </a:p>
        </p:txBody>
      </p:sp>
      <p:sp>
        <p:nvSpPr>
          <p:cNvPr id="3" name="Content Placeholder 2"/>
          <p:cNvSpPr>
            <a:spLocks noGrp="1"/>
          </p:cNvSpPr>
          <p:nvPr>
            <p:ph idx="1"/>
          </p:nvPr>
        </p:nvSpPr>
        <p:spPr/>
        <p:txBody>
          <a:bodyPr/>
          <a:lstStyle/>
          <a:p>
            <a:r>
              <a:rPr lang="en-US" dirty="0" smtClean="0"/>
              <a:t>Often a different/narrower patient population</a:t>
            </a:r>
          </a:p>
          <a:p>
            <a:endParaRPr lang="en-US" dirty="0"/>
          </a:p>
          <a:p>
            <a:r>
              <a:rPr lang="en-US" dirty="0" smtClean="0"/>
              <a:t>Example 1:  </a:t>
            </a:r>
          </a:p>
          <a:p>
            <a:pPr lvl="1"/>
            <a:r>
              <a:rPr lang="en-US" dirty="0" smtClean="0"/>
              <a:t>Dose escalation:  solid tumors</a:t>
            </a:r>
          </a:p>
          <a:p>
            <a:pPr lvl="1"/>
            <a:r>
              <a:rPr lang="en-US" dirty="0" smtClean="0"/>
              <a:t>Dose expansion:  renal cell carcinoma only</a:t>
            </a:r>
          </a:p>
          <a:p>
            <a:pPr lvl="1"/>
            <a:endParaRPr lang="en-US" dirty="0"/>
          </a:p>
          <a:p>
            <a:r>
              <a:rPr lang="en-US" dirty="0" smtClean="0"/>
              <a:t>Example 2:</a:t>
            </a:r>
          </a:p>
          <a:p>
            <a:pPr lvl="1"/>
            <a:r>
              <a:rPr lang="en-US" dirty="0" smtClean="0"/>
              <a:t>Dose escalation:  all lung cancers</a:t>
            </a:r>
          </a:p>
          <a:p>
            <a:pPr lvl="1"/>
            <a:r>
              <a:rPr lang="en-US" dirty="0" smtClean="0"/>
              <a:t>Dose expansion:  lung cancer with a specific mutation</a:t>
            </a:r>
            <a:endParaRPr lang="en-US" dirty="0"/>
          </a:p>
        </p:txBody>
      </p:sp>
    </p:spTree>
    <p:extLst>
      <p:ext uri="{BB962C8B-B14F-4D97-AF65-F5344CB8AC3E}">
        <p14:creationId xmlns:p14="http://schemas.microsoft.com/office/powerpoint/2010/main" val="1463934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Benefits</a:t>
            </a:r>
            <a:endParaRPr lang="en-US" dirty="0"/>
          </a:p>
        </p:txBody>
      </p:sp>
      <p:sp>
        <p:nvSpPr>
          <p:cNvPr id="3" name="Content Placeholder 2"/>
          <p:cNvSpPr>
            <a:spLocks noGrp="1"/>
          </p:cNvSpPr>
          <p:nvPr>
            <p:ph idx="1"/>
          </p:nvPr>
        </p:nvSpPr>
        <p:spPr/>
        <p:txBody>
          <a:bodyPr>
            <a:normAutofit/>
          </a:bodyPr>
          <a:lstStyle/>
          <a:p>
            <a:r>
              <a:rPr lang="en-US" sz="3200" dirty="0" smtClean="0"/>
              <a:t>Improved </a:t>
            </a:r>
            <a:r>
              <a:rPr lang="en-US" sz="3200" dirty="0" err="1" smtClean="0"/>
              <a:t>QoL</a:t>
            </a:r>
            <a:r>
              <a:rPr lang="en-US" sz="3200" dirty="0" smtClean="0"/>
              <a:t> and psychological benefit</a:t>
            </a:r>
          </a:p>
          <a:p>
            <a:endParaRPr lang="en-US" sz="3200" dirty="0" smtClean="0"/>
          </a:p>
          <a:p>
            <a:r>
              <a:rPr lang="en-US" sz="3200" dirty="0" smtClean="0"/>
              <a:t>Direct </a:t>
            </a:r>
            <a:r>
              <a:rPr lang="en-US" sz="3200" dirty="0"/>
              <a:t>m</a:t>
            </a:r>
            <a:r>
              <a:rPr lang="en-US" sz="3200" dirty="0" smtClean="0"/>
              <a:t>edical benefit</a:t>
            </a:r>
          </a:p>
          <a:p>
            <a:endParaRPr lang="en-US" sz="3200" dirty="0" smtClean="0"/>
          </a:p>
          <a:p>
            <a:r>
              <a:rPr lang="en-US" sz="3200" dirty="0" smtClean="0"/>
              <a:t>Reduced Risk</a:t>
            </a:r>
          </a:p>
          <a:p>
            <a:endParaRPr lang="en-US" sz="3200" dirty="0"/>
          </a:p>
        </p:txBody>
      </p:sp>
    </p:spTree>
    <p:extLst>
      <p:ext uri="{BB962C8B-B14F-4D97-AF65-F5344CB8AC3E}">
        <p14:creationId xmlns:p14="http://schemas.microsoft.com/office/powerpoint/2010/main" val="407375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cohorts</a:t>
            </a:r>
            <a:endParaRPr lang="en-US" dirty="0"/>
          </a:p>
        </p:txBody>
      </p:sp>
      <p:sp>
        <p:nvSpPr>
          <p:cNvPr id="3" name="Content Placeholder 2"/>
          <p:cNvSpPr>
            <a:spLocks noGrp="1"/>
          </p:cNvSpPr>
          <p:nvPr>
            <p:ph idx="1"/>
          </p:nvPr>
        </p:nvSpPr>
        <p:spPr/>
        <p:txBody>
          <a:bodyPr/>
          <a:lstStyle/>
          <a:p>
            <a:r>
              <a:rPr lang="en-US" dirty="0" smtClean="0"/>
              <a:t>Statisticians:  we have a hard time with these in most studies.</a:t>
            </a:r>
          </a:p>
          <a:p>
            <a:endParaRPr lang="en-US" dirty="0"/>
          </a:p>
          <a:p>
            <a:pPr lvl="1"/>
            <a:r>
              <a:rPr lang="en-US" dirty="0" smtClean="0"/>
              <a:t>Sample sizes are arbitrary: literature review showed between 9 and 100 patients included.</a:t>
            </a:r>
          </a:p>
          <a:p>
            <a:pPr lvl="1"/>
            <a:r>
              <a:rPr lang="en-US" dirty="0" smtClean="0"/>
              <a:t>It’s often not clear how many patients will be included</a:t>
            </a:r>
          </a:p>
          <a:p>
            <a:pPr lvl="1"/>
            <a:r>
              <a:rPr lang="en-US" dirty="0" smtClean="0"/>
              <a:t>There is often no description of how the data will be used</a:t>
            </a:r>
          </a:p>
          <a:p>
            <a:pPr lvl="1"/>
            <a:r>
              <a:rPr lang="en-US" dirty="0" smtClean="0"/>
              <a:t>What if:</a:t>
            </a:r>
          </a:p>
          <a:p>
            <a:pPr lvl="2"/>
            <a:r>
              <a:rPr lang="en-US" dirty="0" smtClean="0"/>
              <a:t>You have an expansion cohort that leads to </a:t>
            </a:r>
            <a:r>
              <a:rPr lang="en-US" dirty="0"/>
              <a:t>4</a:t>
            </a:r>
            <a:r>
              <a:rPr lang="en-US" dirty="0" smtClean="0"/>
              <a:t> DLTS in 10 patients?</a:t>
            </a:r>
          </a:p>
          <a:p>
            <a:pPr lvl="2"/>
            <a:r>
              <a:rPr lang="en-US" dirty="0" smtClean="0"/>
              <a:t>Should that still be the MTD?</a:t>
            </a:r>
          </a:p>
          <a:p>
            <a:pPr lvl="2"/>
            <a:endParaRPr lang="en-US" dirty="0"/>
          </a:p>
        </p:txBody>
      </p:sp>
    </p:spTree>
    <p:extLst>
      <p:ext uri="{BB962C8B-B14F-4D97-AF65-F5344CB8AC3E}">
        <p14:creationId xmlns:p14="http://schemas.microsoft.com/office/powerpoint/2010/main" val="221887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More rigorous approaches for DEC (dose expansion cohorts)</a:t>
            </a:r>
            <a:endParaRPr lang="en-US" sz="2400" dirty="0"/>
          </a:p>
        </p:txBody>
      </p:sp>
      <p:sp>
        <p:nvSpPr>
          <p:cNvPr id="3" name="Content Placeholder 2"/>
          <p:cNvSpPr>
            <a:spLocks noGrp="1"/>
          </p:cNvSpPr>
          <p:nvPr>
            <p:ph idx="1"/>
          </p:nvPr>
        </p:nvSpPr>
        <p:spPr/>
        <p:txBody>
          <a:bodyPr/>
          <a:lstStyle/>
          <a:p>
            <a:r>
              <a:rPr lang="en-US" dirty="0" err="1" smtClean="0"/>
              <a:t>Iasonos</a:t>
            </a:r>
            <a:r>
              <a:rPr lang="en-US" dirty="0" smtClean="0"/>
              <a:t> and O’Quigley (JCO, 2013)</a:t>
            </a:r>
          </a:p>
          <a:p>
            <a:r>
              <a:rPr lang="en-US" dirty="0" smtClean="0"/>
              <a:t>Option 1:</a:t>
            </a:r>
          </a:p>
          <a:p>
            <a:pPr lvl="1"/>
            <a:r>
              <a:rPr lang="en-US" dirty="0" smtClean="0"/>
              <a:t>Use all of the date to revisit the appropriate level for the MTD</a:t>
            </a:r>
          </a:p>
          <a:p>
            <a:pPr lvl="1"/>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971800"/>
            <a:ext cx="7829550" cy="37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8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sophisticated</a:t>
            </a:r>
            <a:endParaRPr lang="en-US" dirty="0"/>
          </a:p>
        </p:txBody>
      </p:sp>
      <p:sp>
        <p:nvSpPr>
          <p:cNvPr id="3" name="Content Placeholder 2"/>
          <p:cNvSpPr>
            <a:spLocks noGrp="1"/>
          </p:cNvSpPr>
          <p:nvPr>
            <p:ph idx="1"/>
          </p:nvPr>
        </p:nvSpPr>
        <p:spPr/>
        <p:txBody>
          <a:bodyPr/>
          <a:lstStyle/>
          <a:p>
            <a:r>
              <a:rPr lang="en-US" dirty="0" smtClean="0"/>
              <a:t>Prospectively guided based on safety:  </a:t>
            </a:r>
          </a:p>
          <a:p>
            <a:pPr lvl="1"/>
            <a:r>
              <a:rPr lang="en-US" dirty="0" smtClean="0"/>
              <a:t>Stay at the MTD as long as it is within a safety threshold (needs to be defined).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14625"/>
            <a:ext cx="5237075" cy="3798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19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a:t>
            </a:r>
            <a:endParaRPr lang="en-US" dirty="0"/>
          </a:p>
        </p:txBody>
      </p:sp>
      <p:sp>
        <p:nvSpPr>
          <p:cNvPr id="3" name="Content Placeholder 2"/>
          <p:cNvSpPr>
            <a:spLocks noGrp="1"/>
          </p:cNvSpPr>
          <p:nvPr>
            <p:ph idx="1"/>
          </p:nvPr>
        </p:nvSpPr>
        <p:spPr/>
        <p:txBody>
          <a:bodyPr/>
          <a:lstStyle/>
          <a:p>
            <a:r>
              <a:rPr lang="en-US" dirty="0" smtClean="0"/>
              <a:t>Prospectively guided based on safety and efficacy</a:t>
            </a:r>
          </a:p>
          <a:p>
            <a:pPr lvl="1"/>
            <a:r>
              <a:rPr lang="en-US" dirty="0" smtClean="0"/>
              <a:t>Requires a bivariate model (for both safety outcome and efficacy outcome).</a:t>
            </a:r>
          </a:p>
          <a:p>
            <a:pPr lvl="1"/>
            <a:endParaRPr lang="en-US" dirty="0" smtClean="0"/>
          </a:p>
          <a:p>
            <a:r>
              <a:rPr lang="en-US" dirty="0" smtClean="0"/>
              <a:t>Experimenting at more than one level</a:t>
            </a:r>
          </a:p>
          <a:p>
            <a:pPr lvl="1"/>
            <a:r>
              <a:rPr lang="en-US" dirty="0" smtClean="0"/>
              <a:t>Consider the MTD and another (lower or higher) dose</a:t>
            </a:r>
          </a:p>
          <a:p>
            <a:pPr lvl="1"/>
            <a:r>
              <a:rPr lang="en-US" dirty="0" smtClean="0"/>
              <a:t>Random assignment</a:t>
            </a:r>
          </a:p>
          <a:p>
            <a:pPr lvl="1"/>
            <a:r>
              <a:rPr lang="en-US" dirty="0" smtClean="0"/>
              <a:t>Allows both efficacy and further toxicity assessment</a:t>
            </a:r>
          </a:p>
          <a:p>
            <a:pPr lvl="1"/>
            <a:r>
              <a:rPr lang="en-US" dirty="0" smtClean="0"/>
              <a:t>Requires safety constraints</a:t>
            </a:r>
            <a:endParaRPr lang="en-US" dirty="0"/>
          </a:p>
          <a:p>
            <a:endParaRPr lang="en-US" dirty="0"/>
          </a:p>
        </p:txBody>
      </p:sp>
    </p:spTree>
    <p:extLst>
      <p:ext uri="{BB962C8B-B14F-4D97-AF65-F5344CB8AC3E}">
        <p14:creationId xmlns:p14="http://schemas.microsoft.com/office/powerpoint/2010/main" val="411290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a:t>
            </a:r>
            <a:endParaRPr lang="en-US" dirty="0"/>
          </a:p>
        </p:txBody>
      </p:sp>
      <p:sp>
        <p:nvSpPr>
          <p:cNvPr id="3" name="Content Placeholder 2"/>
          <p:cNvSpPr>
            <a:spLocks noGrp="1"/>
          </p:cNvSpPr>
          <p:nvPr>
            <p:ph idx="1"/>
          </p:nvPr>
        </p:nvSpPr>
        <p:spPr/>
        <p:txBody>
          <a:bodyPr/>
          <a:lstStyle/>
          <a:p>
            <a:r>
              <a:rPr lang="en-US" dirty="0" smtClean="0"/>
              <a:t>Prospectively guided based on safety and efficacy</a:t>
            </a:r>
          </a:p>
          <a:p>
            <a:pPr lvl="1"/>
            <a:r>
              <a:rPr lang="en-US" dirty="0" smtClean="0"/>
              <a:t>Requires a bivariate model (for both safety outcome and efficacy outcome).</a:t>
            </a:r>
          </a:p>
          <a:p>
            <a:pPr lvl="1"/>
            <a:endParaRPr lang="en-US" dirty="0" smtClean="0"/>
          </a:p>
          <a:p>
            <a:r>
              <a:rPr lang="en-US" dirty="0" smtClean="0"/>
              <a:t>Experimenting at more than one level</a:t>
            </a:r>
          </a:p>
          <a:p>
            <a:pPr lvl="1"/>
            <a:r>
              <a:rPr lang="en-US" dirty="0" smtClean="0"/>
              <a:t>Consider the MTD and another (lower or higher) dose</a:t>
            </a:r>
          </a:p>
          <a:p>
            <a:pPr lvl="1"/>
            <a:r>
              <a:rPr lang="en-US" dirty="0" smtClean="0"/>
              <a:t>Random assignment</a:t>
            </a:r>
          </a:p>
          <a:p>
            <a:pPr lvl="1"/>
            <a:r>
              <a:rPr lang="en-US" dirty="0" smtClean="0"/>
              <a:t>Allows both efficacy and further toxicity assessment</a:t>
            </a:r>
          </a:p>
          <a:p>
            <a:pPr lvl="1"/>
            <a:r>
              <a:rPr lang="en-US" dirty="0" smtClean="0"/>
              <a:t>Requires safety constraints</a:t>
            </a:r>
            <a:endParaRPr lang="en-US" dirty="0"/>
          </a:p>
          <a:p>
            <a:endParaRPr lang="en-US" dirty="0"/>
          </a:p>
        </p:txBody>
      </p:sp>
    </p:spTree>
    <p:extLst>
      <p:ext uri="{BB962C8B-B14F-4D97-AF65-F5344CB8AC3E}">
        <p14:creationId xmlns:p14="http://schemas.microsoft.com/office/powerpoint/2010/main" val="382074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Iasonos</a:t>
            </a:r>
            <a:r>
              <a:rPr lang="en-US" dirty="0" smtClean="0"/>
              <a:t> &amp; </a:t>
            </a:r>
            <a:r>
              <a:rPr lang="en-US" dirty="0" err="1" smtClean="0"/>
              <a:t>Oquigley</a:t>
            </a:r>
            <a:r>
              <a:rPr lang="en-US" dirty="0" smtClean="0"/>
              <a:t> findings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7754590" cy="357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191000" y="3962400"/>
            <a:ext cx="396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191000"/>
            <a:ext cx="7543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9600" y="4381500"/>
            <a:ext cx="6172200" cy="381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145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317</TotalTime>
  <Words>1740</Words>
  <Application>Microsoft Office PowerPoint</Application>
  <PresentationFormat>On-screen Show (4:3)</PresentationFormat>
  <Paragraphs>164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Clarity</vt:lpstr>
      <vt:lpstr>Phase I trials: A New era in OnCology drug development</vt:lpstr>
      <vt:lpstr>Expansion Cohorts</vt:lpstr>
      <vt:lpstr>Expansion Cohorts</vt:lpstr>
      <vt:lpstr>Expansion cohorts</vt:lpstr>
      <vt:lpstr>More rigorous approaches for DEC (dose expansion cohorts)</vt:lpstr>
      <vt:lpstr>More sophisticated</vt:lpstr>
      <vt:lpstr>Other options</vt:lpstr>
      <vt:lpstr>Other options</vt:lpstr>
      <vt:lpstr>Iasonos &amp; Oquigley findings</vt:lpstr>
      <vt:lpstr>The changing objectives in phase 1</vt:lpstr>
      <vt:lpstr>The changing objectives in phase 1</vt:lpstr>
      <vt:lpstr>The changing objectives in phase 1</vt:lpstr>
      <vt:lpstr>The changing objectives in phase 1</vt:lpstr>
      <vt:lpstr>PowerPoint Presentation</vt:lpstr>
      <vt:lpstr>Redefining the objectives</vt:lpstr>
      <vt:lpstr>Redefining the objectives</vt:lpstr>
      <vt:lpstr>Redefining the objectives</vt:lpstr>
      <vt:lpstr>Breakthrough designation</vt:lpstr>
      <vt:lpstr>Redefining the objectives</vt:lpstr>
      <vt:lpstr>Redefining the objectives</vt:lpstr>
      <vt:lpstr>Recent example: Nivolumumab</vt:lpstr>
      <vt:lpstr>Recent Example:  Nivolumumab</vt:lpstr>
      <vt:lpstr>Expansion Cohorts </vt:lpstr>
      <vt:lpstr>Expansion Cohorts: Rationale</vt:lpstr>
      <vt:lpstr>NEJM Nivolumumab (N=296)</vt:lpstr>
      <vt:lpstr>Another recent example: pembrolizumab</vt:lpstr>
      <vt:lpstr>FDA press release</vt:lpstr>
      <vt:lpstr>New ASCO guidelines for Phase I</vt:lpstr>
      <vt:lpstr>Current state of phase I </vt:lpstr>
      <vt:lpstr>Clinical Benefits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I trials: A New era in OnCology drug development</dc:title>
  <dc:creator>Elizabeth Garrett-Mayer</dc:creator>
  <cp:lastModifiedBy>Elizabeth Garrett-Mayer</cp:lastModifiedBy>
  <cp:revision>12</cp:revision>
  <dcterms:created xsi:type="dcterms:W3CDTF">2006-08-16T00:00:00Z</dcterms:created>
  <dcterms:modified xsi:type="dcterms:W3CDTF">2015-01-22T18:12:42Z</dcterms:modified>
</cp:coreProperties>
</file>