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60" r:id="rId2"/>
    <p:sldMasterId id="2147483685" r:id="rId3"/>
  </p:sldMasterIdLst>
  <p:notesMasterIdLst>
    <p:notesMasterId r:id="rId89"/>
  </p:notesMasterIdLst>
  <p:handoutMasterIdLst>
    <p:handoutMasterId r:id="rId90"/>
  </p:handoutMasterIdLst>
  <p:sldIdLst>
    <p:sldId id="256" r:id="rId4"/>
    <p:sldId id="306" r:id="rId5"/>
    <p:sldId id="360" r:id="rId6"/>
    <p:sldId id="307" r:id="rId7"/>
    <p:sldId id="317" r:id="rId8"/>
    <p:sldId id="361" r:id="rId9"/>
    <p:sldId id="319" r:id="rId10"/>
    <p:sldId id="362" r:id="rId11"/>
    <p:sldId id="323" r:id="rId12"/>
    <p:sldId id="324" r:id="rId13"/>
    <p:sldId id="325" r:id="rId14"/>
    <p:sldId id="326" r:id="rId15"/>
    <p:sldId id="327" r:id="rId16"/>
    <p:sldId id="328" r:id="rId17"/>
    <p:sldId id="398" r:id="rId18"/>
    <p:sldId id="399" r:id="rId19"/>
    <p:sldId id="400" r:id="rId20"/>
    <p:sldId id="401" r:id="rId21"/>
    <p:sldId id="402" r:id="rId22"/>
    <p:sldId id="403" r:id="rId23"/>
    <p:sldId id="329" r:id="rId24"/>
    <p:sldId id="363" r:id="rId25"/>
    <p:sldId id="364" r:id="rId26"/>
    <p:sldId id="395" r:id="rId27"/>
    <p:sldId id="396" r:id="rId28"/>
    <p:sldId id="397" r:id="rId29"/>
    <p:sldId id="365" r:id="rId30"/>
    <p:sldId id="311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9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4" r:id="rId50"/>
    <p:sldId id="423" r:id="rId51"/>
    <p:sldId id="424" r:id="rId52"/>
    <p:sldId id="425" r:id="rId53"/>
    <p:sldId id="385" r:id="rId54"/>
    <p:sldId id="386" r:id="rId55"/>
    <p:sldId id="387" r:id="rId56"/>
    <p:sldId id="388" r:id="rId57"/>
    <p:sldId id="394" r:id="rId58"/>
    <p:sldId id="390" r:id="rId59"/>
    <p:sldId id="391" r:id="rId60"/>
    <p:sldId id="345" r:id="rId61"/>
    <p:sldId id="346" r:id="rId62"/>
    <p:sldId id="347" r:id="rId63"/>
    <p:sldId id="348" r:id="rId64"/>
    <p:sldId id="393" r:id="rId65"/>
    <p:sldId id="349" r:id="rId66"/>
    <p:sldId id="350" r:id="rId67"/>
    <p:sldId id="351" r:id="rId68"/>
    <p:sldId id="357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996633"/>
    <a:srgbClr val="996600"/>
    <a:srgbClr val="00CCFF"/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>
      <p:cViewPr varScale="1">
        <p:scale>
          <a:sx n="85" d="100"/>
          <a:sy n="85" d="100"/>
        </p:scale>
        <p:origin x="-45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67" d="100"/>
          <a:sy n="67" d="100"/>
        </p:scale>
        <p:origin x="-306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5D4659-5F97-42DA-9439-A5D903A36CE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Elizabeth Garrett-Mayer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A44D89-1402-4BF2-8003-BC227BCA1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005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44670B-2648-4018-AFFC-DA7B72D24FAA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Elizabeth Garrett-Mayer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E790BA-EC22-4E72-9290-763D286E2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92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8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6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A72EC-5B20-4D0B-930B-AABA0155C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6DCB17CE-1553-417C-86CA-BB3FAE75A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A2681-1B22-423E-BF35-2AA5368D0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F5CF2-AF6C-471A-9E6B-FF8C26A53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37E40-E51B-4383-83C6-0CDD50977C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91041-00CD-4E3E-8560-02AD683601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FEA2-731B-418A-903C-17C9A5222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5B0CD-1A67-44DF-8075-110C461E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7239F-62BC-4555-A221-465A79766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E9007-D1E5-48CB-B904-08414DD99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Statistics in Translational Cancer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4025D7-8359-49C8-9596-E52BE708E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7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318769-6CE4-4113-A239-A6BC2038E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50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26C3BF-2551-45AD-B527-CB3B09105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32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5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5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Statistics in Translational Cancer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03B9-2CF9-42BA-B026-9A10FB9F8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Statistics in Translational Cancer Research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EB50-CD05-46BE-BF73-50BCB815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Statistics in Translational Cancer Research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2A72EC-5B20-4D0B-930B-AABA0155C6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I Trials:  </a:t>
            </a:r>
            <a:br>
              <a:rPr lang="en-US" dirty="0" smtClean="0"/>
            </a:br>
            <a:r>
              <a:rPr lang="en-US" dirty="0" smtClean="0"/>
              <a:t>Statistical Design Considerations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657600"/>
            <a:ext cx="5562600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Elizabeth Garrett-Mayer, </a:t>
            </a:r>
            <a:r>
              <a:rPr lang="en-US" sz="2400" dirty="0" smtClean="0"/>
              <a:t>PhD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19200" y="5377934"/>
            <a:ext cx="705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(Acknowledgement:  some slides from Rick Chappell, </a:t>
            </a:r>
            <a:r>
              <a:rPr lang="en-US" dirty="0" err="1" smtClean="0"/>
              <a:t>Univ</a:t>
            </a:r>
            <a:r>
              <a:rPr lang="en-US" dirty="0" smtClean="0"/>
              <a:t> of </a:t>
            </a:r>
            <a:r>
              <a:rPr lang="en-US" dirty="0" err="1" smtClean="0"/>
              <a:t>Wisc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b="1" dirty="0" smtClean="0"/>
              <a:t>Dose 	Actual (Unknown)	</a:t>
            </a:r>
            <a:r>
              <a:rPr lang="en-US" sz="2400" b="1" dirty="0" err="1" smtClean="0"/>
              <a:t>Pr</a:t>
            </a:r>
            <a:r>
              <a:rPr lang="en-US" sz="2400" b="1" dirty="0" smtClean="0"/>
              <a:t> (Stopping)</a:t>
            </a: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b="1" dirty="0" smtClean="0"/>
              <a:t>Level 	       	Percentile	       at D.L.</a:t>
            </a:r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dirty="0" smtClean="0"/>
              <a:t>	1			.15		19%</a:t>
            </a:r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dirty="0" smtClean="0"/>
              <a:t>	2			.20		24%</a:t>
            </a:r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dirty="0" smtClean="0"/>
              <a:t>	3			.25		23%</a:t>
            </a:r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dirty="0" smtClean="0"/>
              <a:t> 	4			.30		18%</a:t>
            </a:r>
          </a:p>
          <a:p>
            <a:pPr marL="342900" indent="-342900">
              <a:buClr>
                <a:schemeClr val="tx1"/>
              </a:buClr>
              <a:buFontTx/>
              <a:buNone/>
              <a:tabLst>
                <a:tab pos="692150" algn="l"/>
                <a:tab pos="1895475" algn="l"/>
                <a:tab pos="3255963" algn="dec"/>
                <a:tab pos="5486400" algn="l"/>
                <a:tab pos="6511925" algn="dec"/>
              </a:tabLst>
            </a:pPr>
            <a:r>
              <a:rPr lang="en-US" sz="2400" dirty="0" smtClean="0"/>
              <a:t>	5			.33		10%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57200" y="16002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2725" y="4989513"/>
            <a:ext cx="8550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  <a:latin typeface="Arial" charset="0"/>
              </a:rPr>
              <a:t>“Even if dose level 5 corresponds exactly to the 33</a:t>
            </a:r>
            <a:r>
              <a:rPr lang="en-US" baseline="30000">
                <a:solidFill>
                  <a:schemeClr val="accent1"/>
                </a:solidFill>
                <a:latin typeface="Arial" charset="0"/>
              </a:rPr>
              <a:t>rd</a:t>
            </a:r>
            <a:r>
              <a:rPr lang="en-US">
                <a:solidFill>
                  <a:schemeClr val="accent1"/>
                </a:solidFill>
                <a:latin typeface="Arial" charset="0"/>
              </a:rPr>
              <a:t> percentile, the probability (computed from the third column) that this particular trial will ever reach it is only 17%.”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E880-A033-4044-9BFF-B46F222612F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What can you learn from </a:t>
            </a:r>
            <a:r>
              <a:rPr lang="en-US" smtClean="0">
                <a:solidFill>
                  <a:schemeClr val="accent2"/>
                </a:solidFill>
              </a:rPr>
              <a:t>3</a:t>
            </a:r>
            <a:r>
              <a:rPr lang="en-US" smtClean="0"/>
              <a:t> patients at a single dose?  What is the 95% exact c.i. for the probability of toxicity at a given dose if you observe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/>
            <a:r>
              <a:rPr lang="en-US" smtClean="0"/>
              <a:t>    0/3 toxicities at that dose? </a:t>
            </a:r>
          </a:p>
          <a:p>
            <a:pPr marL="0" indent="0"/>
            <a:r>
              <a:rPr lang="en-US" smtClean="0"/>
              <a:t>    1/3 toxicities at that dose?  </a:t>
            </a:r>
          </a:p>
          <a:p>
            <a:pPr marL="0" indent="0"/>
            <a:r>
              <a:rPr lang="en-US" smtClean="0"/>
              <a:t>    2/3 toxicities at that dose?  </a:t>
            </a:r>
          </a:p>
          <a:p>
            <a:pPr marL="0" indent="0"/>
            <a:r>
              <a:rPr lang="en-US" smtClean="0"/>
              <a:t>    3/3 toxicities at that dose?  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3400" y="552450"/>
            <a:ext cx="791415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 -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n-US" dirty="0">
                <a:solidFill>
                  <a:schemeClr val="accent2"/>
                </a:solidFill>
              </a:rPr>
              <a:t>Cohorts of size 3 or 6 may tell you less than you think: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C9BDE-B036-4540-B8FA-DC2C4B2D8B9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What can you learn from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 patients at a single dose?  What is the 95% exact </a:t>
            </a:r>
            <a:r>
              <a:rPr lang="en-US" dirty="0" err="1" smtClean="0"/>
              <a:t>c.i.</a:t>
            </a:r>
            <a:r>
              <a:rPr lang="en-US" dirty="0" smtClean="0"/>
              <a:t> for the probability of toxicity at a given dose if you observe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  0/3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(0.00, 0.64)</a:t>
            </a:r>
          </a:p>
          <a:p>
            <a:pPr marL="0" indent="0"/>
            <a:r>
              <a:rPr lang="en-US" dirty="0" smtClean="0"/>
              <a:t>    1/3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(0.09, 0.91)</a:t>
            </a:r>
          </a:p>
          <a:p>
            <a:pPr marL="0" indent="0"/>
            <a:r>
              <a:rPr lang="en-US" dirty="0" smtClean="0"/>
              <a:t>    2/3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(0.29, 0.99)</a:t>
            </a:r>
          </a:p>
          <a:p>
            <a:pPr marL="0" indent="0"/>
            <a:r>
              <a:rPr lang="en-US" dirty="0" smtClean="0"/>
              <a:t>    3/3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(0.36, 1.00)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791415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 -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n-US" dirty="0">
                <a:solidFill>
                  <a:schemeClr val="accent2"/>
                </a:solidFill>
              </a:rPr>
              <a:t>Cohorts of size 3 or 6 may tell you less than you think: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E63E1-30A1-45A6-AC79-6C5E38B3E13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What can you learn from </a:t>
            </a:r>
            <a:r>
              <a:rPr lang="en-US" dirty="0" smtClean="0">
                <a:solidFill>
                  <a:schemeClr val="accent2"/>
                </a:solidFill>
              </a:rPr>
              <a:t>6</a:t>
            </a:r>
            <a:r>
              <a:rPr lang="en-US" dirty="0" smtClean="0"/>
              <a:t> patients at a single dose?  What is the 95% exact </a:t>
            </a:r>
            <a:r>
              <a:rPr lang="en-US" dirty="0" err="1" smtClean="0"/>
              <a:t>c.i.</a:t>
            </a:r>
            <a:r>
              <a:rPr lang="en-US" dirty="0" smtClean="0"/>
              <a:t> for the probability of toxicity at a given dose if you observe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  0/6 toxicities at that dose? </a:t>
            </a:r>
          </a:p>
          <a:p>
            <a:pPr marL="0" indent="0"/>
            <a:r>
              <a:rPr lang="en-US" dirty="0" smtClean="0"/>
              <a:t>    1/6 toxicities at that dose?  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/>
            <a:r>
              <a:rPr lang="en-US" dirty="0" smtClean="0"/>
              <a:t>    2/6 toxicities at that dose?  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/>
            <a:r>
              <a:rPr lang="en-US" dirty="0" smtClean="0"/>
              <a:t>    3/6 toxicities at that dose? 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91415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 -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n-US" dirty="0">
                <a:solidFill>
                  <a:schemeClr val="accent2"/>
                </a:solidFill>
              </a:rPr>
              <a:t>Cohorts of size 3 or 6 may tell you less than you think: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C6A4-0356-4786-9D3A-F66925FDF8F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What can you learn from </a:t>
            </a:r>
            <a:r>
              <a:rPr lang="en-US" dirty="0" smtClean="0">
                <a:solidFill>
                  <a:schemeClr val="accent2"/>
                </a:solidFill>
              </a:rPr>
              <a:t>6</a:t>
            </a:r>
            <a:r>
              <a:rPr lang="en-US" dirty="0" smtClean="0"/>
              <a:t> patients at a single dose?  What is the 95% exact </a:t>
            </a:r>
            <a:r>
              <a:rPr lang="en-US" dirty="0" err="1" smtClean="0"/>
              <a:t>c.i.</a:t>
            </a:r>
            <a:r>
              <a:rPr lang="en-US" dirty="0" smtClean="0"/>
              <a:t> for the probability of toxicity at a given dose if you observe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  0/6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(0.00, 0.40)</a:t>
            </a:r>
          </a:p>
          <a:p>
            <a:pPr marL="0" indent="0"/>
            <a:r>
              <a:rPr lang="en-US" dirty="0" smtClean="0"/>
              <a:t>    1/6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(0.04, 0.65)</a:t>
            </a:r>
          </a:p>
          <a:p>
            <a:pPr marL="0" indent="0"/>
            <a:r>
              <a:rPr lang="en-US" dirty="0" smtClean="0"/>
              <a:t>    2/6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(0.11, 0.78)</a:t>
            </a:r>
          </a:p>
          <a:p>
            <a:pPr marL="0" indent="0"/>
            <a:r>
              <a:rPr lang="en-US" dirty="0" smtClean="0"/>
              <a:t>    3/6 toxicities at that dose?  </a:t>
            </a:r>
            <a:r>
              <a:rPr lang="en-US" dirty="0" smtClean="0">
                <a:solidFill>
                  <a:schemeClr val="accent2"/>
                </a:solidFill>
              </a:rPr>
              <a:t>(0.22, 0.89)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57200" y="533399"/>
            <a:ext cx="791415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 - 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n-US" dirty="0">
                <a:solidFill>
                  <a:schemeClr val="accent2"/>
                </a:solidFill>
              </a:rPr>
              <a:t>Cohorts of size 3 or 6 may tell you less than you think: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examples:</a:t>
            </a:r>
          </a:p>
        </p:txBody>
      </p:sp>
      <p:graphicFrame>
        <p:nvGraphicFramePr>
          <p:cNvPr id="74921" name="Group 169"/>
          <p:cNvGraphicFramePr>
            <a:graphicFrameLocks noGrp="1"/>
          </p:cNvGraphicFramePr>
          <p:nvPr/>
        </p:nvGraphicFramePr>
        <p:xfrm>
          <a:off x="990600" y="3429000"/>
          <a:ext cx="6934200" cy="1371600"/>
        </p:xfrm>
        <a:graphic>
          <a:graphicData uri="http://schemas.openxmlformats.org/drawingml/2006/table">
            <a:tbl>
              <a:tblPr/>
              <a:tblGrid>
                <a:gridCol w="990600"/>
                <a:gridCol w="838200"/>
                <a:gridCol w="838200"/>
                <a:gridCol w="838200"/>
                <a:gridCol w="838200"/>
                <a:gridCol w="838200"/>
                <a:gridCol w="838200"/>
                <a:gridCol w="914400"/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 1                                          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DLTs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922" name="Text Box 170"/>
          <p:cNvSpPr txBox="1">
            <a:spLocks noChangeArrowheads="1"/>
          </p:cNvSpPr>
          <p:nvPr/>
        </p:nvSpPr>
        <p:spPr bwMode="auto">
          <a:xfrm>
            <a:off x="1050925" y="2546350"/>
            <a:ext cx="290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Example 1:  total N=21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r>
              <a:rPr lang="en-US" altLang="en-US"/>
              <a:t>Observed Data</a:t>
            </a:r>
          </a:p>
        </p:txBody>
      </p:sp>
      <p:pic>
        <p:nvPicPr>
          <p:cNvPr id="8195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635000"/>
            <a:ext cx="7354887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4800"/>
            <a:ext cx="7313613" cy="1143000"/>
          </a:xfrm>
        </p:spPr>
        <p:txBody>
          <a:bodyPr/>
          <a:lstStyle/>
          <a:p>
            <a:r>
              <a:rPr lang="en-US" altLang="en-US"/>
              <a:t>Observed Data:  with 90% CIs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635000"/>
            <a:ext cx="7354887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77" name="Rectangle 2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2:</a:t>
            </a:r>
          </a:p>
        </p:txBody>
      </p:sp>
      <p:graphicFrame>
        <p:nvGraphicFramePr>
          <p:cNvPr id="75979" name="Group 203"/>
          <p:cNvGraphicFramePr>
            <a:graphicFrameLocks noGrp="1"/>
          </p:cNvGraphicFramePr>
          <p:nvPr>
            <p:ph idx="1"/>
          </p:nvPr>
        </p:nvGraphicFramePr>
        <p:xfrm>
          <a:off x="1676400" y="2971800"/>
          <a:ext cx="6321425" cy="1328420"/>
        </p:xfrm>
        <a:graphic>
          <a:graphicData uri="http://schemas.openxmlformats.org/drawingml/2006/table">
            <a:tbl>
              <a:tblPr/>
              <a:tblGrid>
                <a:gridCol w="1057275"/>
                <a:gridCol w="1316038"/>
                <a:gridCol w="1316037"/>
                <a:gridCol w="1316038"/>
                <a:gridCol w="1316037"/>
              </a:tblGrid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Cohort 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DLTs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980" name="Text Box 204"/>
          <p:cNvSpPr txBox="1">
            <a:spLocks noChangeArrowheads="1"/>
          </p:cNvSpPr>
          <p:nvPr/>
        </p:nvSpPr>
        <p:spPr bwMode="auto">
          <a:xfrm>
            <a:off x="1066800" y="2286000"/>
            <a:ext cx="290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Example 2:  total N=12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4800"/>
            <a:ext cx="7313613" cy="1143000"/>
          </a:xfrm>
        </p:spPr>
        <p:txBody>
          <a:bodyPr/>
          <a:lstStyle/>
          <a:p>
            <a:r>
              <a:rPr lang="en-US" altLang="en-US"/>
              <a:t>Observed Data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635000"/>
            <a:ext cx="7354887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41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Historically, DOSE FINDING study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Classic Phase I objective: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“What is the highest dose we can </a:t>
            </a:r>
            <a:r>
              <a:rPr lang="en-US" b="1" i="1" dirty="0" smtClean="0">
                <a:solidFill>
                  <a:schemeClr val="tx1"/>
                </a:solidFill>
              </a:rPr>
              <a:t>safely</a:t>
            </a:r>
            <a:r>
              <a:rPr lang="en-US" dirty="0" smtClean="0">
                <a:solidFill>
                  <a:schemeClr val="tx1"/>
                </a:solidFill>
              </a:rPr>
              <a:t> administer to patients?”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Translation:  Kill the cancer, not the patient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Assumes </a:t>
            </a:r>
            <a:r>
              <a:rPr lang="en-US" b="1" dirty="0" smtClean="0">
                <a:solidFill>
                  <a:schemeClr val="tx1"/>
                </a:solidFill>
              </a:rPr>
              <a:t>monotonic</a:t>
            </a:r>
            <a:r>
              <a:rPr lang="en-US" dirty="0" smtClean="0">
                <a:solidFill>
                  <a:schemeClr val="tx1"/>
                </a:solidFill>
              </a:rPr>
              <a:t> relationship between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dose and toxicity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dose and efficacy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7696200" cy="868362"/>
          </a:xfrm>
        </p:spPr>
        <p:txBody>
          <a:bodyPr/>
          <a:lstStyle/>
          <a:p>
            <a:r>
              <a:rPr lang="en-US" dirty="0" smtClean="0"/>
              <a:t>Phase I Trial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04800"/>
            <a:ext cx="7313613" cy="1143000"/>
          </a:xfrm>
        </p:spPr>
        <p:txBody>
          <a:bodyPr/>
          <a:lstStyle/>
          <a:p>
            <a:r>
              <a:rPr lang="en-US" altLang="en-US"/>
              <a:t>Observed Data:  with 90% CIs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635000"/>
            <a:ext cx="7354887" cy="55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48D7-402D-4AD5-8071-75FE87321B8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534400" cy="4068763"/>
          </a:xfrm>
        </p:spPr>
        <p:txBody>
          <a:bodyPr/>
          <a:lstStyle/>
          <a:p>
            <a:pPr marL="0" indent="0"/>
            <a:r>
              <a:rPr lang="en-US" dirty="0" smtClean="0"/>
              <a:t>  Single or double cohorts tell you little about a dose </a:t>
            </a:r>
            <a:r>
              <a:rPr lang="en-US" b="1" dirty="0" smtClean="0"/>
              <a:t>unless it is revisited.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  Thus most biostatisticians prefer more flexible up-and-down designs (e.g., </a:t>
            </a:r>
            <a:r>
              <a:rPr lang="en-US" dirty="0" err="1" smtClean="0"/>
              <a:t>Storer’s</a:t>
            </a:r>
            <a:r>
              <a:rPr lang="en-US" dirty="0" smtClean="0"/>
              <a:t> “D”).</a:t>
            </a:r>
            <a:endParaRPr lang="en-US" i="1" dirty="0" smtClean="0">
              <a:solidFill>
                <a:schemeClr val="accent2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04800" y="581025"/>
            <a:ext cx="79141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 -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Should we use the “3+3”?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100" b="1" dirty="0">
                <a:latin typeface="Bookman Old Style" pitchFamily="18" charset="0"/>
              </a:rPr>
              <a:t>It is </a:t>
            </a:r>
            <a:r>
              <a:rPr lang="en-US" sz="2100" b="1" dirty="0" smtClean="0">
                <a:latin typeface="Bookman Old Style" pitchFamily="18" charset="0"/>
              </a:rPr>
              <a:t>imprecise </a:t>
            </a:r>
            <a:r>
              <a:rPr lang="en-US" sz="2100" b="1" dirty="0">
                <a:latin typeface="Bookman Old Style" pitchFamily="18" charset="0"/>
              </a:rPr>
              <a:t>and inaccurate in its estimate of the MTD</a:t>
            </a:r>
          </a:p>
          <a:p>
            <a:pPr>
              <a:lnSpc>
                <a:spcPct val="80000"/>
              </a:lnSpc>
            </a:pPr>
            <a:r>
              <a:rPr lang="en-US" sz="2100" b="1" dirty="0">
                <a:latin typeface="Bookman Old Style" pitchFamily="18" charset="0"/>
              </a:rPr>
              <a:t>Why?  </a:t>
            </a:r>
          </a:p>
          <a:p>
            <a:pPr lvl="1">
              <a:lnSpc>
                <a:spcPct val="80000"/>
              </a:lnSpc>
            </a:pPr>
            <a:r>
              <a:rPr lang="en-US" sz="2200" b="1" dirty="0">
                <a:latin typeface="Bookman Old Style" pitchFamily="18" charset="0"/>
              </a:rPr>
              <a:t>MTD is not based on all of the data</a:t>
            </a:r>
          </a:p>
          <a:p>
            <a:pPr lvl="1">
              <a:lnSpc>
                <a:spcPct val="80000"/>
              </a:lnSpc>
            </a:pPr>
            <a:r>
              <a:rPr lang="en-US" sz="2200" b="1" dirty="0">
                <a:latin typeface="Bookman Old Style" pitchFamily="18" charset="0"/>
              </a:rPr>
              <a:t>Algorithm-based method </a:t>
            </a:r>
          </a:p>
          <a:p>
            <a:pPr lvl="1">
              <a:lnSpc>
                <a:spcPct val="80000"/>
              </a:lnSpc>
            </a:pPr>
            <a:r>
              <a:rPr lang="en-US" sz="2200" b="1" dirty="0">
                <a:latin typeface="Bookman Old Style" pitchFamily="18" charset="0"/>
              </a:rPr>
              <a:t>Ignores rate of toxicity!!!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Likely outcomes: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Bookman Old Style" pitchFamily="18" charset="0"/>
              </a:rPr>
              <a:t>Choose a dose that is too high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Bookman Old Style" pitchFamily="18" charset="0"/>
              </a:rPr>
              <a:t>Find in phase II that agent is too toxic.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Bookman Old Style" pitchFamily="18" charset="0"/>
              </a:rPr>
              <a:t>Abandon further investigation or go back to phase I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Bookman Old Style" pitchFamily="18" charset="0"/>
              </a:rPr>
              <a:t>Choose a dose that is too low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Bookman Old Style" pitchFamily="18" charset="0"/>
              </a:rPr>
              <a:t>Find in phase II that agent is ineffective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Bookman Old Style" pitchFamily="18" charset="0"/>
              </a:rPr>
              <a:t>Abandon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Why is the 3+3 so popular?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People know how to implement it</a:t>
            </a:r>
          </a:p>
          <a:p>
            <a:r>
              <a:rPr lang="en-US" dirty="0">
                <a:latin typeface="Bookman Old Style" pitchFamily="18" charset="0"/>
              </a:rPr>
              <a:t>“we just want a quick phase I”</a:t>
            </a:r>
          </a:p>
          <a:p>
            <a:r>
              <a:rPr lang="en-US" dirty="0">
                <a:latin typeface="Bookman Old Style" pitchFamily="18" charset="0"/>
              </a:rPr>
              <a:t>It has historic presence</a:t>
            </a:r>
          </a:p>
          <a:p>
            <a:r>
              <a:rPr lang="en-US" dirty="0">
                <a:latin typeface="Bookman Old Style" pitchFamily="18" charset="0"/>
              </a:rPr>
              <a:t>FDA (et al.) accept </a:t>
            </a:r>
            <a:r>
              <a:rPr lang="en-US" dirty="0" smtClean="0">
                <a:latin typeface="Bookman Old Style" pitchFamily="18" charset="0"/>
              </a:rPr>
              <a:t>it</a:t>
            </a:r>
            <a:endParaRPr lang="en-US" dirty="0">
              <a:latin typeface="Bookman Old Style" pitchFamily="18" charset="0"/>
            </a:endParaRPr>
          </a:p>
          <a:p>
            <a:r>
              <a:rPr lang="en-US" dirty="0">
                <a:latin typeface="Bookman Old Style" pitchFamily="18" charset="0"/>
              </a:rPr>
              <a:t>There is a level of comfort from the approach</a:t>
            </a:r>
          </a:p>
          <a:p>
            <a:r>
              <a:rPr lang="en-US" dirty="0">
                <a:latin typeface="Bookman Old Style" pitchFamily="18" charset="0"/>
              </a:rPr>
              <a:t>The “better” approaches are too </a:t>
            </a:r>
            <a:r>
              <a:rPr lang="en-US" dirty="0" smtClean="0">
                <a:latin typeface="Bookman Old Style" pitchFamily="18" charset="0"/>
              </a:rPr>
              <a:t>“statistical”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Accelerated Titration Design </a:t>
            </a:r>
            <a:r>
              <a:rPr lang="en-US" sz="2000"/>
              <a:t>(Simon et al., 1999, JNCI)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main distinguishing features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(1) a rapid initial escalation phase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(2) intra-patient dose escalation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/>
              <a:t>(3) analysis of results using a dose-toxicity model that incorporates info regarding toxicity and cumulative toxicity. </a:t>
            </a:r>
          </a:p>
          <a:p>
            <a:pPr>
              <a:lnSpc>
                <a:spcPct val="90000"/>
              </a:lnSpc>
            </a:pPr>
            <a:r>
              <a:rPr lang="en-US" sz="2400"/>
              <a:t>“Design 4:”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Begin with single patient cohorts,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double dose steps (i.e., 100% increment) per dose level.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When the first DLT is observed </a:t>
            </a:r>
            <a:r>
              <a:rPr lang="en-US" sz="2000" u="sng"/>
              <a:t>or</a:t>
            </a:r>
            <a:r>
              <a:rPr lang="en-US" sz="2000"/>
              <a:t> the second instance of moderate toxicity is observed (in any course), the cohort for the current dose level is expanded to three patients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At that point, the trial reverts to use of the standard phase 1 design for further cohorts.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/>
              <a:t>dose steps are now 40% increments. </a:t>
            </a:r>
          </a:p>
        </p:txBody>
      </p:sp>
    </p:spTree>
    <p:extLst>
      <p:ext uri="{BB962C8B-B14F-4D97-AF65-F5344CB8AC3E}">
        <p14:creationId xmlns:p14="http://schemas.microsoft.com/office/powerpoint/2010/main" val="407081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Accelerated Titration Design</a:t>
            </a:r>
            <a:endParaRPr 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“Rapid intrapatient dose escalation … in order to reduce the number of undertreated patients [in the trials themselves] and provide a substantial increase in the information obtained.”</a:t>
            </a:r>
          </a:p>
          <a:p>
            <a:r>
              <a:rPr lang="en-US"/>
              <a:t>If a first dose does not induce toxicity, a patient may be escalated to a higher subsequent dose.</a:t>
            </a:r>
          </a:p>
          <a:p>
            <a:r>
              <a:rPr lang="en-US"/>
              <a:t>Obviously requires toxicities to be acute.</a:t>
            </a:r>
          </a:p>
          <a:p>
            <a:r>
              <a:rPr lang="en-US"/>
              <a:t>If they are, trial can be shortened.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Accelerated Titration Design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After MTD is determined, a final “confirmatory” cohort is treated at a fixed dose.</a:t>
            </a:r>
          </a:p>
          <a:p>
            <a:r>
              <a:rPr lang="en-US" sz="2400"/>
              <a:t>Jordan, et al. (2003) studied intrapatient escalation of carboplatin in ovarian cancer patients and found “The median MTD documented here using intrapatient dose escalation ... is remarkably similar to that derived from conventional phase I studies.”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I.e., accelerated titration seems to work.  Also, since it gives an MTD for each patient, it provides an idea about how MTDs vary between patients.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04145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Bookman Old Style" pitchFamily="18" charset="0"/>
              </a:rPr>
              <a:t/>
            </a:r>
            <a:br>
              <a:rPr lang="en-US" sz="3200" b="1" dirty="0">
                <a:latin typeface="Bookman Old Style" pitchFamily="18" charset="0"/>
              </a:rPr>
            </a:br>
            <a:r>
              <a:rPr lang="en-US" b="1" dirty="0" smtClean="0">
                <a:latin typeface="Bookman Old Style" pitchFamily="18" charset="0"/>
              </a:rPr>
              <a:t>Alternative to algorithmic approaches?</a:t>
            </a:r>
            <a:endParaRPr lang="en-US" sz="3200" b="1" dirty="0">
              <a:latin typeface="Bookman Old Style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922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>
                <a:latin typeface="Bookman Old Style" pitchFamily="18" charset="0"/>
              </a:rPr>
              <a:t>Phase I is the most critical phase of drug development!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latin typeface="Bookman Old Style" pitchFamily="18" charset="0"/>
              </a:rPr>
              <a:t>What makes a good design?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Bookman Old Style" pitchFamily="18" charset="0"/>
              </a:rPr>
              <a:t>Accurate selection of MTD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Bookman Old Style" pitchFamily="18" charset="0"/>
              </a:rPr>
              <a:t>dose close to true MTD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Bookman Old Style" pitchFamily="18" charset="0"/>
              </a:rPr>
              <a:t>dose has DLT rate close to the one specified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Bookman Old Style" pitchFamily="18" charset="0"/>
              </a:rPr>
              <a:t>Relatively few patients in trial are exposed to toxic doses</a:t>
            </a:r>
            <a:endParaRPr lang="en-US" sz="1900" b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b="1" dirty="0">
                <a:latin typeface="Bookman Old Style" pitchFamily="18" charset="0"/>
              </a:rPr>
              <a:t>Why not impose a statistical model?</a:t>
            </a:r>
          </a:p>
          <a:p>
            <a:pPr>
              <a:lnSpc>
                <a:spcPct val="90000"/>
              </a:lnSpc>
            </a:pPr>
            <a:r>
              <a:rPr lang="en-US" sz="2100" b="1" dirty="0">
                <a:latin typeface="Bookman Old Style" pitchFamily="18" charset="0"/>
              </a:rPr>
              <a:t>What do we “know” that would help?  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latin typeface="Bookman Old Style" pitchFamily="18" charset="0"/>
              </a:rPr>
              <a:t>Monotonicity</a:t>
            </a:r>
          </a:p>
          <a:p>
            <a:pPr lvl="1">
              <a:lnSpc>
                <a:spcPct val="90000"/>
              </a:lnSpc>
            </a:pPr>
            <a:r>
              <a:rPr lang="en-US" sz="1900" b="1" dirty="0">
                <a:latin typeface="Bookman Old Style" pitchFamily="18" charset="0"/>
              </a:rPr>
              <a:t>Desired level of DLT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“Novel” Phase I approaches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Continual reassessment method (CRM)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(</a:t>
            </a:r>
            <a:r>
              <a:rPr lang="en-US" sz="2000" dirty="0" err="1"/>
              <a:t>O’Quigley</a:t>
            </a:r>
            <a:r>
              <a:rPr lang="en-US" sz="2000" dirty="0"/>
              <a:t> et al., Biometrics 1990)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Many changes and updates in 20 years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Tends to be most preferred by statisticians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Other Bayesian designs (e.g. EWOC) and model-based designs </a:t>
            </a:r>
            <a:r>
              <a:rPr lang="en-US" sz="2000" dirty="0"/>
              <a:t>(Cheng et al., JCO, 2004, v 22</a:t>
            </a:r>
            <a:r>
              <a:rPr lang="en-US" sz="20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 err="1" smtClean="0"/>
              <a:t>TiTE</a:t>
            </a:r>
            <a:r>
              <a:rPr lang="en-US" dirty="0" smtClean="0"/>
              <a:t>-CRM (more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868363"/>
          </a:xfrm>
        </p:spPr>
        <p:txBody>
          <a:bodyPr/>
          <a:lstStyle/>
          <a:p>
            <a:r>
              <a:rPr lang="en-US" sz="3200" dirty="0">
                <a:latin typeface="Bookman Old Style" pitchFamily="18" charset="0"/>
              </a:rPr>
              <a:t>Continual Reassessment Method (CRM)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914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Bookman Old Style" pitchFamily="18" charset="0"/>
              </a:rPr>
              <a:t>Allows statistical modeling of optimal dose:  dose-response relationship is assumed to behave in a certain way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Bookman Old Style" pitchFamily="18" charset="0"/>
              </a:rPr>
              <a:t>Can be based on “safety” or “efficacy” outcome (or both).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Bookman Old Style" pitchFamily="18" charset="0"/>
              </a:rPr>
              <a:t>Design searches for best dose </a:t>
            </a:r>
            <a:r>
              <a:rPr lang="en-US" sz="2400" b="1">
                <a:latin typeface="Bookman Old Style" pitchFamily="18" charset="0"/>
              </a:rPr>
              <a:t>given a desired toxicity or efficacy level</a:t>
            </a:r>
            <a:r>
              <a:rPr lang="en-US" sz="2400">
                <a:latin typeface="Bookman Old Style" pitchFamily="18" charset="0"/>
              </a:rPr>
              <a:t> and does so in an efficient way.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Bookman Old Style" pitchFamily="18" charset="0"/>
              </a:rPr>
              <a:t>This design REALLY requires a statistician throughout the trial.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Bookman Old Style" pitchFamily="18" charset="0"/>
              </a:rPr>
              <a:t>ADAPTIVE</a:t>
            </a:r>
          </a:p>
          <a:p>
            <a:pPr>
              <a:lnSpc>
                <a:spcPct val="80000"/>
              </a:lnSpc>
            </a:pPr>
            <a:endParaRPr lang="en-US" sz="24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Dose finding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Bookman Old Style" pitchFamily="18" charset="0"/>
              </a:rPr>
              <a:t>Traditional goal: Find the highest dose with acceptable toxicity</a:t>
            </a:r>
          </a:p>
          <a:p>
            <a:pPr>
              <a:lnSpc>
                <a:spcPct val="90000"/>
              </a:lnSpc>
            </a:pPr>
            <a:r>
              <a:rPr lang="en-US">
                <a:latin typeface="Bookman Old Style" pitchFamily="18" charset="0"/>
              </a:rPr>
              <a:t>New goals: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Bookman Old Style" pitchFamily="18" charset="0"/>
              </a:rPr>
              <a:t>find dose with sufficient effect on biomarker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Bookman Old Style" pitchFamily="18" charset="0"/>
              </a:rPr>
              <a:t>find dose with acceptable toxicity and high efficacy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Bookman Old Style" pitchFamily="18" charset="0"/>
              </a:rPr>
              <a:t>Find dose with acceptable toxicity in the presence of another agent that may also be escalated.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CRM history in brief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Originally devised by O’Quigley, Pepe and Fisher (1990) </a:t>
            </a:r>
            <a:r>
              <a:rPr lang="en-US" sz="2500" b="1">
                <a:latin typeface="Bookman Old Style" pitchFamily="18" charset="0"/>
              </a:rPr>
              <a:t>where dose for next patient was determined based on responses of patients previously treated in the trial</a:t>
            </a:r>
          </a:p>
          <a:p>
            <a:pPr>
              <a:lnSpc>
                <a:spcPct val="80000"/>
              </a:lnSpc>
            </a:pPr>
            <a:endParaRPr lang="en-US" sz="250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Due to safety concerns, several authors developed variants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Modified CRM (Goodman et al. 1995)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Extended CRM [2 stage] (Moller, 1995)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Restricted CRM (Moller, 1995)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and others….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448800" cy="4732338"/>
          </a:xfrm>
          <a:noFill/>
          <a:ln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536575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Bookman Old Style" pitchFamily="18" charset="0"/>
              </a:rPr>
              <a:t>Some reasons why to use CRM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14800" y="3429000"/>
            <a:ext cx="502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038600" y="5105400"/>
            <a:ext cx="5105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038600" y="4419600"/>
            <a:ext cx="5105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3000" y="1143000"/>
            <a:ext cx="8001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67000" y="1447800"/>
            <a:ext cx="1143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609600"/>
            <a:ext cx="4981575" cy="5257800"/>
          </a:xfrm>
          <a:noFill/>
          <a:ln/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92163"/>
          </a:xfrm>
        </p:spPr>
        <p:txBody>
          <a:bodyPr/>
          <a:lstStyle/>
          <a:p>
            <a:r>
              <a:rPr lang="en-US">
                <a:latin typeface="Bookman Old Style" pitchFamily="18" charset="0"/>
              </a:rPr>
              <a:t>Basic Idea of CRM</a:t>
            </a: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5638800"/>
          <a:ext cx="4800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2412720" imgH="431640" progId="Equation.COEE2">
                  <p:embed/>
                </p:oleObj>
              </mc:Choice>
              <mc:Fallback>
                <p:oleObj name="Equation" r:id="rId4" imgW="2412720" imgH="43164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638800"/>
                        <a:ext cx="48006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900">
                <a:latin typeface="Bookman Old Style" pitchFamily="18" charset="0"/>
              </a:rPr>
              <a:t>    Carry-overs from standard CRM </a:t>
            </a:r>
          </a:p>
          <a:p>
            <a:pPr lvl="1"/>
            <a:r>
              <a:rPr lang="en-US" sz="1700">
                <a:latin typeface="Bookman Old Style" pitchFamily="18" charset="0"/>
              </a:rPr>
              <a:t>Mathematical dose-toxicity model must be assumed</a:t>
            </a:r>
          </a:p>
          <a:p>
            <a:pPr lvl="1"/>
            <a:r>
              <a:rPr lang="en-US" sz="1700">
                <a:latin typeface="Bookman Old Style" pitchFamily="18" charset="0"/>
              </a:rPr>
              <a:t>To do this, need to think about the dose-response curve and get preliminary model.</a:t>
            </a:r>
          </a:p>
          <a:p>
            <a:pPr lvl="1"/>
            <a:r>
              <a:rPr lang="en-US" sz="1700" b="1">
                <a:latin typeface="Bookman Old Style" pitchFamily="18" charset="0"/>
              </a:rPr>
              <a:t>We CHOOSE the level of toxicity that we desire for the MTD (e.g., p = 0.30)</a:t>
            </a:r>
          </a:p>
          <a:p>
            <a:pPr lvl="1"/>
            <a:r>
              <a:rPr lang="en-US" sz="1700">
                <a:latin typeface="Bookman Old Style" pitchFamily="18" charset="0"/>
              </a:rPr>
              <a:t>At end of trial, we can estimate dose response curve.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1600200"/>
            <a:ext cx="4476750" cy="4724400"/>
          </a:xfrm>
          <a:noFill/>
          <a:ln/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838200"/>
          </a:xfrm>
        </p:spPr>
        <p:txBody>
          <a:bodyPr/>
          <a:lstStyle/>
          <a:p>
            <a:r>
              <a:rPr lang="en-US" sz="2400" dirty="0">
                <a:latin typeface="Bookman Old Style" pitchFamily="18" charset="0"/>
              </a:rPr>
              <a:t>Modified CRM </a:t>
            </a:r>
            <a:br>
              <a:rPr lang="en-US" sz="2400" dirty="0">
                <a:latin typeface="Bookman Old Style" pitchFamily="18" charset="0"/>
              </a:rPr>
            </a:br>
            <a:r>
              <a:rPr lang="en-US" sz="1600" dirty="0">
                <a:latin typeface="Bookman Old Style" pitchFamily="18" charset="0"/>
              </a:rPr>
              <a:t>(Goodman, </a:t>
            </a:r>
            <a:r>
              <a:rPr lang="en-US" sz="1600" dirty="0" err="1">
                <a:latin typeface="Bookman Old Style" pitchFamily="18" charset="0"/>
              </a:rPr>
              <a:t>Zahurak</a:t>
            </a:r>
            <a:r>
              <a:rPr lang="en-US" sz="1600" dirty="0">
                <a:latin typeface="Bookman Old Style" pitchFamily="18" charset="0"/>
              </a:rPr>
              <a:t>, and </a:t>
            </a:r>
            <a:r>
              <a:rPr lang="en-US" sz="1600" dirty="0" err="1">
                <a:latin typeface="Bookman Old Style" pitchFamily="18" charset="0"/>
              </a:rPr>
              <a:t>Piantadosi</a:t>
            </a:r>
            <a:r>
              <a:rPr lang="en-US" sz="1600" dirty="0">
                <a:latin typeface="Bookman Old Style" pitchFamily="18" charset="0"/>
              </a:rPr>
              <a:t>, Statistics in Medicine,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315200" y="12192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400800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9525" y="166688"/>
            <a:ext cx="689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Bookman Old Style" pitchFamily="18" charset="0"/>
              </a:rPr>
              <a:t>Some other mathematical models we could choose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latin typeface="Bookman Old Style" pitchFamily="18" charset="0"/>
              </a:rPr>
              <a:t>Modified CRM by </a:t>
            </a:r>
            <a:br>
              <a:rPr lang="en-US" sz="1800">
                <a:latin typeface="Bookman Old Style" pitchFamily="18" charset="0"/>
              </a:rPr>
            </a:br>
            <a:r>
              <a:rPr lang="en-US" sz="1800">
                <a:latin typeface="Bookman Old Style" pitchFamily="18" charset="0"/>
              </a:rPr>
              <a:t>Goodman, Zahurak, and Piantadosi</a:t>
            </a:r>
            <a:br>
              <a:rPr lang="en-US" sz="1800">
                <a:latin typeface="Bookman Old Style" pitchFamily="18" charset="0"/>
              </a:rPr>
            </a:br>
            <a:r>
              <a:rPr lang="en-US" sz="1800">
                <a:latin typeface="Bookman Old Style" pitchFamily="18" charset="0"/>
              </a:rPr>
              <a:t>(Statistics in Medicine, 1995)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770688" cy="37401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100">
                <a:latin typeface="Bookman Old Style" pitchFamily="18" charset="0"/>
              </a:rPr>
              <a:t>Modifications by Goodman et al.</a:t>
            </a:r>
          </a:p>
          <a:p>
            <a:pPr lvl="1">
              <a:lnSpc>
                <a:spcPct val="90000"/>
              </a:lnSpc>
            </a:pPr>
            <a:r>
              <a:rPr lang="en-US" sz="1900">
                <a:latin typeface="Bookman Old Style" pitchFamily="18" charset="0"/>
              </a:rPr>
              <a:t>Use ‘standard’ dose escalation model until first toxicity is observed: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Bookman Old Style" pitchFamily="18" charset="0"/>
              </a:rPr>
              <a:t>Choose cohort sizes of 1, 2, or 3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Bookman Old Style" pitchFamily="18" charset="0"/>
              </a:rPr>
              <a:t>Use standard ‘3+3’ design (or, in this case, ‘2+2’)</a:t>
            </a:r>
          </a:p>
          <a:p>
            <a:pPr lvl="1">
              <a:lnSpc>
                <a:spcPct val="90000"/>
              </a:lnSpc>
            </a:pPr>
            <a:r>
              <a:rPr lang="en-US" sz="1900" b="1">
                <a:latin typeface="Bookman Old Style" pitchFamily="18" charset="0"/>
              </a:rPr>
              <a:t>Upon first toxicity, fit the dose-response model using observed data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Bookman Old Style" pitchFamily="18" charset="0"/>
              </a:rPr>
              <a:t>Estimate </a:t>
            </a:r>
            <a:r>
              <a:rPr lang="el-GR" sz="2300">
                <a:latin typeface="Bookman Old Style" pitchFamily="18" charset="0"/>
                <a:cs typeface="Times New Roman" pitchFamily="18" charset="0"/>
              </a:rPr>
              <a:t>α</a:t>
            </a:r>
            <a:endParaRPr lang="el-GR" sz="2300">
              <a:latin typeface="Bookman Old Style" pitchFamily="18" charset="0"/>
              <a:cs typeface="Times New Roman" pitchFamily="18" charset="0"/>
              <a:sym typeface="WP Greek Courier" pitchFamily="49" charset="2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Bookman Old Style" pitchFamily="18" charset="0"/>
                <a:sym typeface="WP Greek Courier" pitchFamily="49" charset="2"/>
              </a:rPr>
              <a:t>Find dose that is closest to desired toxicity rate.</a:t>
            </a:r>
          </a:p>
          <a:p>
            <a:pPr lvl="1">
              <a:lnSpc>
                <a:spcPct val="90000"/>
              </a:lnSpc>
            </a:pPr>
            <a:r>
              <a:rPr lang="en-US" sz="1900">
                <a:latin typeface="Bookman Old Style" pitchFamily="18" charset="0"/>
                <a:sym typeface="WP Greek Courier" pitchFamily="49" charset="2"/>
              </a:rPr>
              <a:t>Does not allow escalation to increase by more than one dose level.</a:t>
            </a:r>
          </a:p>
          <a:p>
            <a:pPr lvl="1">
              <a:lnSpc>
                <a:spcPct val="90000"/>
              </a:lnSpc>
            </a:pPr>
            <a:r>
              <a:rPr lang="en-US" sz="1900">
                <a:latin typeface="Bookman Old Style" pitchFamily="18" charset="0"/>
                <a:sym typeface="WP Greek Courier" pitchFamily="49" charset="2"/>
              </a:rPr>
              <a:t>De-escalation can occur by more than one dose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updating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35" y="1219200"/>
            <a:ext cx="638753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14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Simulated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>
                <a:latin typeface="Bookman Old Style" pitchFamily="18" charset="0"/>
              </a:rPr>
              <a:t>Shows how the CRM works in practice</a:t>
            </a:r>
          </a:p>
          <a:p>
            <a:r>
              <a:rPr lang="en-US" sz="2500">
                <a:latin typeface="Bookman Old Style" pitchFamily="18" charset="0"/>
              </a:rPr>
              <a:t>Assume:</a:t>
            </a:r>
          </a:p>
          <a:p>
            <a:pPr lvl="1"/>
            <a:r>
              <a:rPr lang="en-US" sz="2100">
                <a:latin typeface="Bookman Old Style" pitchFamily="18" charset="0"/>
              </a:rPr>
              <a:t>Cohorts of size 2</a:t>
            </a:r>
          </a:p>
          <a:p>
            <a:pPr lvl="1"/>
            <a:r>
              <a:rPr lang="en-US" sz="2100">
                <a:latin typeface="Bookman Old Style" pitchFamily="18" charset="0"/>
              </a:rPr>
              <a:t>Escalate at fixed doses until DLT occurs</a:t>
            </a:r>
          </a:p>
          <a:p>
            <a:pPr lvl="1"/>
            <a:r>
              <a:rPr lang="en-US" sz="2100">
                <a:latin typeface="Bookman Old Style" pitchFamily="18" charset="0"/>
              </a:rPr>
              <a:t>Then, fit model and use model-based escalation</a:t>
            </a:r>
          </a:p>
          <a:p>
            <a:pPr lvl="1"/>
            <a:r>
              <a:rPr lang="en-US" sz="2100">
                <a:latin typeface="Bookman Old Style" pitchFamily="18" charset="0"/>
              </a:rPr>
              <a:t>Increments of 50mg are allowed</a:t>
            </a:r>
          </a:p>
          <a:p>
            <a:pPr lvl="1"/>
            <a:r>
              <a:rPr lang="en-US" sz="2100">
                <a:latin typeface="Bookman Old Style" pitchFamily="18" charset="0"/>
              </a:rPr>
              <a:t>Stop when 10 patients have already been treated at a dose that is the next chosen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000" dirty="0"/>
              <a:t>Classic Phase I Assumption:  </a:t>
            </a:r>
            <a:br>
              <a:rPr lang="en-US" sz="2000" dirty="0"/>
            </a:br>
            <a:r>
              <a:rPr lang="en-US" sz="2000" dirty="0"/>
              <a:t>Efficacy and toxicity both increase with dose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20788"/>
            <a:ext cx="6324600" cy="5210175"/>
          </a:xfrm>
          <a:prstGeom prst="rect">
            <a:avLst/>
          </a:prstGeom>
          <a:solidFill>
            <a:schemeClr val="bg1"/>
          </a:solidFill>
          <a:ln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1905000"/>
            <a:ext cx="1038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Verdana" pitchFamily="34" charset="0"/>
              </a:rPr>
              <a:t>DLT = </a:t>
            </a:r>
          </a:p>
          <a:p>
            <a:pPr eaLnBrk="0" hangingPunct="0"/>
            <a:r>
              <a:rPr lang="en-US" dirty="0">
                <a:latin typeface="Verdana" pitchFamily="34" charset="0"/>
              </a:rPr>
              <a:t>dose-</a:t>
            </a:r>
          </a:p>
          <a:p>
            <a:pPr eaLnBrk="0" hangingPunct="0"/>
            <a:r>
              <a:rPr lang="en-US" dirty="0">
                <a:latin typeface="Verdana" pitchFamily="34" charset="0"/>
              </a:rPr>
              <a:t>limiting</a:t>
            </a:r>
          </a:p>
          <a:p>
            <a:pPr eaLnBrk="0" hangingPunct="0"/>
            <a:r>
              <a:rPr lang="en-US" dirty="0">
                <a:latin typeface="Verdana" pitchFamily="34" charset="0"/>
              </a:rPr>
              <a:t>toxicity</a:t>
            </a:r>
          </a:p>
        </p:txBody>
      </p:sp>
    </p:spTree>
    <p:extLst>
      <p:ext uri="{BB962C8B-B14F-4D97-AF65-F5344CB8AC3E}">
        <p14:creationId xmlns:p14="http://schemas.microsoft.com/office/powerpoint/2010/main" val="1293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Result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At the end, we fit our final dose-toxicity curve.</a:t>
            </a:r>
          </a:p>
          <a:p>
            <a:r>
              <a:rPr lang="en-US" dirty="0" smtClean="0">
                <a:latin typeface="Bookman Old Style" pitchFamily="18" charset="0"/>
              </a:rPr>
              <a:t>450mg </a:t>
            </a:r>
            <a:r>
              <a:rPr lang="en-US" dirty="0">
                <a:latin typeface="Bookman Old Style" pitchFamily="18" charset="0"/>
              </a:rPr>
              <a:t>is determined to be the optimal dose to take to phase II</a:t>
            </a:r>
          </a:p>
          <a:p>
            <a:r>
              <a:rPr lang="en-US" dirty="0">
                <a:latin typeface="Bookman Old Style" pitchFamily="18" charset="0"/>
              </a:rPr>
              <a:t>30 patients (?!)</a:t>
            </a:r>
          </a:p>
          <a:p>
            <a:r>
              <a:rPr lang="en-US" dirty="0">
                <a:latin typeface="Bookman Old Style" pitchFamily="18" charset="0"/>
              </a:rPr>
              <a:t>Confidence interval for true DLT rate at 450mg:  15% - 40%</a:t>
            </a:r>
          </a:p>
          <a:p>
            <a:r>
              <a:rPr lang="en-US" dirty="0">
                <a:latin typeface="Bookman Old Style" pitchFamily="18" charset="0"/>
              </a:rPr>
              <a:t>Used ALL of the data to make our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13716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506788"/>
            <a:ext cx="25796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</a:rPr>
              <a:t>  Estimated </a:t>
            </a:r>
            <a:r>
              <a:rPr lang="el-GR" sz="2000">
                <a:latin typeface="Bookman Old Style" pitchFamily="18" charset="0"/>
              </a:rPr>
              <a:t>α</a:t>
            </a:r>
            <a:r>
              <a:rPr lang="en-US">
                <a:latin typeface="Bookman Old Style" pitchFamily="18" charset="0"/>
                <a:sym typeface="WP Greek Courier" pitchFamily="49" charset="2"/>
              </a:rPr>
              <a:t> = 0.77</a:t>
            </a:r>
          </a:p>
          <a:p>
            <a:pPr eaLnBrk="1" hangingPunct="1">
              <a:buFontTx/>
              <a:buChar char="•"/>
            </a:pPr>
            <a:endParaRPr lang="en-US">
              <a:latin typeface="Bookman Old Style" pitchFamily="18" charset="0"/>
              <a:sym typeface="WP Greek Courier" pitchFamily="49" charset="2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  <a:sym typeface="WP Greek Courier" pitchFamily="49" charset="2"/>
              </a:rPr>
              <a:t>  Estimated dose 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 is 1.4mCi/kg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for next cohort.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230188"/>
            <a:ext cx="8081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u="sng">
                <a:latin typeface="Bookman Old Style" pitchFamily="18" charset="0"/>
              </a:rPr>
              <a:t>Real Example</a:t>
            </a:r>
            <a:r>
              <a:rPr lang="en-US" sz="2000">
                <a:latin typeface="Bookman Old Style" pitchFamily="18" charset="0"/>
              </a:rPr>
              <a:t>  </a:t>
            </a:r>
            <a:r>
              <a:rPr lang="en-US" sz="2400">
                <a:latin typeface="Bookman Old Style" pitchFamily="18" charset="0"/>
              </a:rPr>
              <a:t>Samarium in pediatric osteosarcoma:</a:t>
            </a:r>
          </a:p>
          <a:p>
            <a:pPr eaLnBrk="1" hangingPunct="1"/>
            <a:r>
              <a:rPr lang="en-US" sz="2400">
                <a:latin typeface="Bookman Old Style" pitchFamily="18" charset="0"/>
              </a:rPr>
              <a:t>	</a:t>
            </a:r>
            <a:r>
              <a:rPr lang="en-US" sz="2400" b="1">
                <a:latin typeface="Bookman Old Style" pitchFamily="18" charset="0"/>
              </a:rPr>
              <a:t>Desired DLT rate is 30%.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2 patients treated at dose 1 with 0 toxicities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2 patients treated at dose 2 with 1 toxicity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</a:t>
            </a:r>
            <a:r>
              <a:rPr lang="en-US" sz="2000">
                <a:latin typeface="Bookman Old Style" pitchFamily="18" charset="0"/>
                <a:sym typeface="Wingdings" pitchFamily="2" charset="2"/>
              </a:rPr>
              <a:t>  Fit CRM using equation below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219200" y="1981200"/>
          <a:ext cx="51054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412720" imgH="431640" progId="Equation.COEE2">
                  <p:embed/>
                </p:oleObj>
              </mc:Choice>
              <mc:Fallback>
                <p:oleObj name="Equation" r:id="rId3" imgW="2412720" imgH="43164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51054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0613"/>
            <a:ext cx="6096000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553200"/>
            <a:ext cx="576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Loeb, Garrett-</a:t>
            </a:r>
            <a:r>
              <a:rPr lang="en-US" sz="1400" dirty="0"/>
              <a:t>M</a:t>
            </a:r>
            <a:r>
              <a:rPr lang="en-US" sz="1400" dirty="0" smtClean="0"/>
              <a:t>ayer, Hobbs, </a:t>
            </a:r>
            <a:r>
              <a:rPr lang="en-US" sz="1400" dirty="0" err="1" smtClean="0"/>
              <a:t>Prideaxu</a:t>
            </a:r>
            <a:r>
              <a:rPr lang="en-US" sz="1400" dirty="0" smtClean="0"/>
              <a:t>, Schwartz et al. (2009), Cancer.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0" y="13716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2798763"/>
            <a:ext cx="2579688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</a:rPr>
              <a:t>  Estimated </a:t>
            </a:r>
            <a:r>
              <a:rPr lang="el-GR" sz="2000">
                <a:latin typeface="Bookman Old Style" pitchFamily="18" charset="0"/>
              </a:rPr>
              <a:t>α</a:t>
            </a:r>
            <a:r>
              <a:rPr lang="en-US">
                <a:latin typeface="Bookman Old Style" pitchFamily="18" charset="0"/>
                <a:sym typeface="WP Greek Courier" pitchFamily="49" charset="2"/>
              </a:rPr>
              <a:t> = 0.71</a:t>
            </a:r>
          </a:p>
          <a:p>
            <a:pPr eaLnBrk="1" hangingPunct="1">
              <a:buFontTx/>
              <a:buChar char="•"/>
            </a:pPr>
            <a:endParaRPr lang="en-US">
              <a:latin typeface="Bookman Old Style" pitchFamily="18" charset="0"/>
              <a:sym typeface="WP Greek Courier" pitchFamily="49" charset="2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  <a:sym typeface="WP Greek Courier" pitchFamily="49" charset="2"/>
              </a:rPr>
              <a:t>  Estimated dose 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 for next patient 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 is 1.2 mCi/kg</a:t>
            </a:r>
          </a:p>
          <a:p>
            <a:pPr eaLnBrk="1" hangingPunct="1"/>
            <a:endParaRPr lang="en-US">
              <a:latin typeface="Bookman Old Style" pitchFamily="18" charset="0"/>
              <a:sym typeface="WP Greek Courier" pitchFamily="49" charset="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69925" y="346075"/>
            <a:ext cx="75803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u="sng">
                <a:latin typeface="Bookman Old Style" pitchFamily="18" charset="0"/>
              </a:rPr>
              <a:t>Example</a:t>
            </a:r>
            <a:r>
              <a:rPr lang="en-US" sz="2400">
                <a:latin typeface="Bookman Old Style" pitchFamily="18" charset="0"/>
              </a:rPr>
              <a:t>  Samarium study with cohorts of size 2: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2 patients treated at 1.0 mCi/kg with no toxicities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4 patients treated at 1.4 mCi/kg with 2 toxicities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</a:t>
            </a:r>
            <a:r>
              <a:rPr lang="en-US" sz="2000">
                <a:latin typeface="Bookman Old Style" pitchFamily="18" charset="0"/>
                <a:sym typeface="Wingdings" pitchFamily="2" charset="2"/>
              </a:rPr>
              <a:t>  Fit CRM using equation on earlier slide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638800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43000" y="13716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2874963"/>
            <a:ext cx="25796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</a:rPr>
              <a:t>  Estimated </a:t>
            </a:r>
            <a:r>
              <a:rPr lang="el-GR" sz="2000">
                <a:latin typeface="Bookman Old Style" pitchFamily="18" charset="0"/>
              </a:rPr>
              <a:t>α</a:t>
            </a:r>
            <a:r>
              <a:rPr lang="en-US">
                <a:latin typeface="Bookman Old Style" pitchFamily="18" charset="0"/>
                <a:sym typeface="WP Greek Courier" pitchFamily="49" charset="2"/>
              </a:rPr>
              <a:t> = 0.66</a:t>
            </a:r>
          </a:p>
          <a:p>
            <a:pPr eaLnBrk="1" hangingPunct="1">
              <a:buFontTx/>
              <a:buChar char="•"/>
            </a:pPr>
            <a:endParaRPr lang="en-US">
              <a:latin typeface="Bookman Old Style" pitchFamily="18" charset="0"/>
              <a:sym typeface="WP Greek Courier" pitchFamily="49" charset="2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  <a:sym typeface="WP Greek Courier" pitchFamily="49" charset="2"/>
              </a:rPr>
              <a:t>  Estimated dose 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 for next patient </a:t>
            </a:r>
          </a:p>
          <a:p>
            <a:pPr eaLnBrk="1" hangingPunct="1"/>
            <a:r>
              <a:rPr lang="en-US">
                <a:latin typeface="Bookman Old Style" pitchFamily="18" charset="0"/>
                <a:sym typeface="WP Greek Courier" pitchFamily="49" charset="2"/>
              </a:rPr>
              <a:t>   is 1.1 mCi/kg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9925" y="346075"/>
            <a:ext cx="77422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u="sng">
                <a:latin typeface="Bookman Old Style" pitchFamily="18" charset="0"/>
              </a:rPr>
              <a:t>Example</a:t>
            </a:r>
            <a:r>
              <a:rPr lang="en-US" sz="2400">
                <a:latin typeface="Bookman Old Style" pitchFamily="18" charset="0"/>
              </a:rPr>
              <a:t>  Samarium study with cohorts of size 2:</a:t>
            </a:r>
            <a:r>
              <a:rPr lang="en-US" sz="2000">
                <a:latin typeface="Bookman Old Style" pitchFamily="18" charset="0"/>
              </a:rPr>
              <a:t>  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2 patients treated at 1.0 mCi/kg with no toxicities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4 patients treated at 1.4 mCi/kg with 2 toxicities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2 patients treated at 1.2 mCi/kg with 1 toxicity</a:t>
            </a:r>
          </a:p>
          <a:p>
            <a:pPr eaLnBrk="1" hangingPunct="1"/>
            <a:r>
              <a:rPr lang="en-US" sz="2000">
                <a:latin typeface="Bookman Old Style" pitchFamily="18" charset="0"/>
              </a:rPr>
              <a:t>	</a:t>
            </a:r>
            <a:r>
              <a:rPr lang="en-US" sz="2000">
                <a:latin typeface="Bookman Old Style" pitchFamily="18" charset="0"/>
                <a:sym typeface="Wingdings" pitchFamily="2" charset="2"/>
              </a:rPr>
              <a:t>  Fit CRM using equation on earlier slide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5888038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0" y="13716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2871788"/>
            <a:ext cx="2590800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</a:rPr>
              <a:t>  Estimated </a:t>
            </a:r>
            <a:r>
              <a:rPr lang="el-GR" sz="2000">
                <a:latin typeface="Bookman Old Style" pitchFamily="18" charset="0"/>
              </a:rPr>
              <a:t>α</a:t>
            </a:r>
            <a:r>
              <a:rPr lang="en-US">
                <a:latin typeface="Bookman Old Style" pitchFamily="18" charset="0"/>
                <a:sym typeface="WP Greek Courier" pitchFamily="49" charset="2"/>
              </a:rPr>
              <a:t> = 0.72</a:t>
            </a:r>
          </a:p>
          <a:p>
            <a:pPr eaLnBrk="1" hangingPunct="1">
              <a:buFontTx/>
              <a:buChar char="•"/>
            </a:pPr>
            <a:endParaRPr lang="en-US">
              <a:latin typeface="Bookman Old Style" pitchFamily="18" charset="0"/>
              <a:sym typeface="WP Greek Courier" pitchFamily="49" charset="2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Bookman Old Style" pitchFamily="18" charset="0"/>
                <a:sym typeface="WP Greek Courier" pitchFamily="49" charset="2"/>
              </a:rPr>
              <a:t>  Estimated dose for next patient is  1.2 mCi/kg</a:t>
            </a:r>
          </a:p>
          <a:p>
            <a:pPr eaLnBrk="1" hangingPunct="1"/>
            <a:endParaRPr lang="en-US">
              <a:latin typeface="Bookman Old Style" pitchFamily="18" charset="0"/>
              <a:sym typeface="WP Greek Courier" pitchFamily="49" charset="2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66988"/>
            <a:ext cx="5486400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69925" y="346075"/>
            <a:ext cx="77422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u="sng" dirty="0">
                <a:latin typeface="Bookman Old Style" pitchFamily="18" charset="0"/>
              </a:rPr>
              <a:t>Example</a:t>
            </a:r>
            <a:r>
              <a:rPr lang="en-US" sz="2400" dirty="0">
                <a:latin typeface="Bookman Old Style" pitchFamily="18" charset="0"/>
              </a:rPr>
              <a:t>  Samarium study with cohorts of size 2:</a:t>
            </a:r>
            <a:r>
              <a:rPr lang="en-US" sz="2000" dirty="0">
                <a:latin typeface="Bookman Old Style" pitchFamily="18" charset="0"/>
              </a:rPr>
              <a:t>  </a:t>
            </a:r>
          </a:p>
          <a:p>
            <a:pPr eaLnBrk="1" hangingPunct="1"/>
            <a:r>
              <a:rPr lang="en-US" sz="2000" dirty="0">
                <a:latin typeface="Bookman Old Style" pitchFamily="18" charset="0"/>
              </a:rPr>
              <a:t>	2 patients treated at 1.0 </a:t>
            </a:r>
            <a:r>
              <a:rPr lang="en-US" sz="2000" dirty="0" err="1">
                <a:latin typeface="Bookman Old Style" pitchFamily="18" charset="0"/>
              </a:rPr>
              <a:t>mCi</a:t>
            </a:r>
            <a:r>
              <a:rPr lang="en-US" sz="2000" dirty="0">
                <a:latin typeface="Bookman Old Style" pitchFamily="18" charset="0"/>
              </a:rPr>
              <a:t>/kg with no toxicities</a:t>
            </a:r>
          </a:p>
          <a:p>
            <a:pPr eaLnBrk="1" hangingPunct="1"/>
            <a:r>
              <a:rPr lang="en-US" sz="2000" dirty="0">
                <a:latin typeface="Bookman Old Style" pitchFamily="18" charset="0"/>
              </a:rPr>
              <a:t>	4 patients treated at 1.4 </a:t>
            </a:r>
            <a:r>
              <a:rPr lang="en-US" sz="2000" dirty="0" err="1">
                <a:latin typeface="Bookman Old Style" pitchFamily="18" charset="0"/>
              </a:rPr>
              <a:t>mCi</a:t>
            </a:r>
            <a:r>
              <a:rPr lang="en-US" sz="2000" dirty="0">
                <a:latin typeface="Bookman Old Style" pitchFamily="18" charset="0"/>
              </a:rPr>
              <a:t>/kg with 2 toxicities</a:t>
            </a:r>
          </a:p>
          <a:p>
            <a:pPr eaLnBrk="1" hangingPunct="1"/>
            <a:r>
              <a:rPr lang="en-US" sz="2000" dirty="0">
                <a:latin typeface="Bookman Old Style" pitchFamily="18" charset="0"/>
              </a:rPr>
              <a:t>	2 patients treated at 1.2 </a:t>
            </a:r>
            <a:r>
              <a:rPr lang="en-US" sz="2000" dirty="0" err="1">
                <a:latin typeface="Bookman Old Style" pitchFamily="18" charset="0"/>
              </a:rPr>
              <a:t>mCi</a:t>
            </a:r>
            <a:r>
              <a:rPr lang="en-US" sz="2000" dirty="0">
                <a:latin typeface="Bookman Old Style" pitchFamily="18" charset="0"/>
              </a:rPr>
              <a:t>/kg with 1 toxicity</a:t>
            </a:r>
          </a:p>
          <a:p>
            <a:pPr eaLnBrk="1" hangingPunct="1"/>
            <a:r>
              <a:rPr lang="en-US" sz="2000" dirty="0">
                <a:latin typeface="Bookman Old Style" pitchFamily="18" charset="0"/>
              </a:rPr>
              <a:t>	2 patients treated at 1.1 </a:t>
            </a:r>
            <a:r>
              <a:rPr lang="en-US" sz="2000" dirty="0" err="1">
                <a:latin typeface="Bookman Old Style" pitchFamily="18" charset="0"/>
              </a:rPr>
              <a:t>mCi</a:t>
            </a:r>
            <a:r>
              <a:rPr lang="en-US" sz="2000" dirty="0">
                <a:latin typeface="Bookman Old Style" pitchFamily="18" charset="0"/>
              </a:rPr>
              <a:t>/kg with no toxicities</a:t>
            </a:r>
          </a:p>
          <a:p>
            <a:pPr eaLnBrk="1" hangingPunct="1"/>
            <a:r>
              <a:rPr lang="en-US" sz="2000" dirty="0">
                <a:latin typeface="Bookman Old Style" pitchFamily="18" charset="0"/>
              </a:rPr>
              <a:t>	</a:t>
            </a:r>
            <a:r>
              <a:rPr lang="en-US" sz="2000" dirty="0">
                <a:latin typeface="Bookman Old Style" pitchFamily="18" charset="0"/>
                <a:sym typeface="Wingdings" pitchFamily="2" charset="2"/>
              </a:rPr>
              <a:t>  Fit CRM using equation on earlier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When does it end?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Pre-specified stopping rule</a:t>
            </a:r>
          </a:p>
          <a:p>
            <a:r>
              <a:rPr lang="en-US" dirty="0">
                <a:latin typeface="Bookman Old Style" pitchFamily="18" charset="0"/>
              </a:rPr>
              <a:t>Can be fixed sample size</a:t>
            </a:r>
          </a:p>
          <a:p>
            <a:r>
              <a:rPr lang="en-US" dirty="0">
                <a:latin typeface="Bookman Old Style" pitchFamily="18" charset="0"/>
              </a:rPr>
              <a:t>Often when a “large” number have been assigned to one dose.</a:t>
            </a:r>
          </a:p>
          <a:p>
            <a:r>
              <a:rPr lang="en-US" dirty="0">
                <a:latin typeface="Bookman Old Style" pitchFamily="18" charset="0"/>
              </a:rPr>
              <a:t>This study </a:t>
            </a:r>
            <a:r>
              <a:rPr lang="en-US" dirty="0" smtClean="0">
                <a:latin typeface="Bookman Old Style" pitchFamily="18" charset="0"/>
              </a:rPr>
              <a:t>enrolled an additional 3 patients treated at 1.24 </a:t>
            </a:r>
            <a:r>
              <a:rPr lang="en-US" sz="2400" dirty="0" err="1" smtClean="0">
                <a:latin typeface="Bookman Old Style" pitchFamily="18" charset="0"/>
              </a:rPr>
              <a:t>mCi</a:t>
            </a:r>
            <a:r>
              <a:rPr lang="en-US" sz="2400" dirty="0" smtClean="0">
                <a:latin typeface="Bookman Old Style" pitchFamily="18" charset="0"/>
              </a:rPr>
              <a:t>/kg</a:t>
            </a:r>
          </a:p>
          <a:p>
            <a:r>
              <a:rPr lang="en-US" sz="2400" dirty="0" smtClean="0">
                <a:latin typeface="Bookman Old Style" pitchFamily="18" charset="0"/>
              </a:rPr>
              <a:t>Total sample size was 13. </a:t>
            </a:r>
          </a:p>
          <a:p>
            <a:r>
              <a:rPr lang="en-US" sz="2400" b="1" dirty="0" smtClean="0">
                <a:latin typeface="Bookman Old Style" pitchFamily="18" charset="0"/>
              </a:rPr>
              <a:t>MTD was determined to be 1.21 </a:t>
            </a:r>
            <a:r>
              <a:rPr lang="en-US" sz="2400" b="1" dirty="0" err="1">
                <a:latin typeface="Bookman Old Style" pitchFamily="18" charset="0"/>
              </a:rPr>
              <a:t>mCi</a:t>
            </a:r>
            <a:r>
              <a:rPr lang="en-US" sz="2400" b="1" dirty="0">
                <a:latin typeface="Bookman Old Style" pitchFamily="18" charset="0"/>
              </a:rPr>
              <a:t>/kg</a:t>
            </a:r>
            <a:endParaRPr lang="en-US" sz="2400" b="1" dirty="0" smtClean="0">
              <a:latin typeface="Bookman Old Style" pitchFamily="18" charset="0"/>
            </a:endParaRPr>
          </a:p>
          <a:p>
            <a:pPr marL="594360" lvl="2" indent="0">
              <a:buNone/>
            </a:pP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Dose increments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Can be discrete or continuous</a:t>
            </a:r>
          </a:p>
          <a:p>
            <a:r>
              <a:rPr lang="en-US">
                <a:latin typeface="Bookman Old Style" pitchFamily="18" charset="0"/>
              </a:rPr>
              <a:t>Infusion?</a:t>
            </a:r>
          </a:p>
          <a:p>
            <a:r>
              <a:rPr lang="en-US">
                <a:latin typeface="Bookman Old Style" pitchFamily="18" charset="0"/>
              </a:rPr>
              <a:t>Tablet?</a:t>
            </a:r>
          </a:p>
          <a:p>
            <a:r>
              <a:rPr lang="en-US">
                <a:latin typeface="Bookman Old Style" pitchFamily="18" charset="0"/>
              </a:rPr>
              <a:t>Stopping rule should depend on nature (and size) of allowed increment!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Bookman Old Style" pitchFamily="18" charset="0"/>
              </a:rPr>
              <a:t>Escalation with Overdose Control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EWOC (Babb et al.)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Similar to CRM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Bayesian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Advantage:  overdose control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“loss function”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Constrained so that the predicted proportion of patients who receive an overdose cannot exceed a specified value</a:t>
            </a:r>
          </a:p>
          <a:p>
            <a:pPr lvl="1">
              <a:lnSpc>
                <a:spcPct val="80000"/>
              </a:lnSpc>
            </a:pPr>
            <a:r>
              <a:rPr lang="en-US" sz="2100" b="1">
                <a:latin typeface="Bookman Old Style" pitchFamily="18" charset="0"/>
              </a:rPr>
              <a:t>Implies that giving an overdose is greater mistake than an underdose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CRM does not make this distinction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This control is changed as data accumulates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far has the CRM come?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313613" cy="4114800"/>
          </a:xfrm>
        </p:spPr>
        <p:txBody>
          <a:bodyPr/>
          <a:lstStyle/>
          <a:p>
            <a:r>
              <a:rPr lang="en-US" altLang="en-US" sz="2500"/>
              <a:t>Rogatko et al., 2007</a:t>
            </a:r>
          </a:p>
          <a:p>
            <a:r>
              <a:rPr lang="en-US" altLang="en-US" sz="2500"/>
              <a:t>Literature review of phase I cancer studies and phase I design papers, 1991-2006</a:t>
            </a:r>
          </a:p>
          <a:p>
            <a:r>
              <a:rPr lang="en-US" altLang="en-US" sz="2500"/>
              <a:t>1,235 clinical studies and 90 design papers</a:t>
            </a:r>
          </a:p>
          <a:p>
            <a:r>
              <a:rPr lang="en-US" altLang="en-US" sz="2500"/>
              <a:t>Results:</a:t>
            </a:r>
          </a:p>
          <a:p>
            <a:pPr lvl="1"/>
            <a:r>
              <a:rPr lang="en-US" altLang="en-US" sz="2100"/>
              <a:t>1.6% of trials followed novel design (n=20)</a:t>
            </a:r>
          </a:p>
          <a:p>
            <a:pPr lvl="2"/>
            <a:r>
              <a:rPr lang="en-US" altLang="en-US" sz="2000"/>
              <a:t>1.4% were CRM (n=17)</a:t>
            </a:r>
          </a:p>
          <a:p>
            <a:pPr lvl="1"/>
            <a:r>
              <a:rPr lang="en-US" altLang="en-US" sz="2100"/>
              <a:t>98.4% of trials used variations of up-down designs</a:t>
            </a:r>
          </a:p>
          <a:p>
            <a:r>
              <a:rPr lang="en-US" altLang="en-US" sz="2500"/>
              <a:t>Reasons cannot be just scientific!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Roadblocks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93888"/>
            <a:ext cx="7313612" cy="3916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500"/>
              <a:t>lack of familiarity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“black box”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lack of control/reliance on statisticians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fear of regulatory acceptance</a:t>
            </a:r>
          </a:p>
          <a:p>
            <a:pPr lvl="1">
              <a:lnSpc>
                <a:spcPct val="90000"/>
              </a:lnSpc>
            </a:pPr>
            <a:r>
              <a:rPr lang="en-US" altLang="en-US" sz="2100"/>
              <a:t>IRBs</a:t>
            </a:r>
          </a:p>
          <a:p>
            <a:pPr lvl="1">
              <a:lnSpc>
                <a:spcPct val="90000"/>
              </a:lnSpc>
            </a:pPr>
            <a:r>
              <a:rPr lang="en-US" altLang="en-US" sz="2100"/>
              <a:t>FDA</a:t>
            </a:r>
          </a:p>
          <a:p>
            <a:pPr lvl="1">
              <a:lnSpc>
                <a:spcPct val="90000"/>
              </a:lnSpc>
            </a:pPr>
            <a:r>
              <a:rPr lang="en-US" altLang="en-US" sz="2100"/>
              <a:t>CTEP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regulatory rejection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disinterest is trail-blazing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time commitment/consumption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0DA1C-EB06-41BB-82D5-DA971C77150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r>
              <a:rPr lang="en-US" sz="2800" smtClean="0"/>
              <a:t>Schematic of Phase I Trial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47800" y="1981200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447800" y="5943600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447800" y="3048000"/>
            <a:ext cx="6934200" cy="2743200"/>
          </a:xfrm>
          <a:custGeom>
            <a:avLst/>
            <a:gdLst>
              <a:gd name="T0" fmla="*/ 0 w 4616"/>
              <a:gd name="T1" fmla="*/ 2743200 h 1744"/>
              <a:gd name="T2" fmla="*/ 648955 w 4616"/>
              <a:gd name="T3" fmla="*/ 2667699 h 1744"/>
              <a:gd name="T4" fmla="*/ 1370015 w 4616"/>
              <a:gd name="T5" fmla="*/ 2365695 h 1744"/>
              <a:gd name="T6" fmla="*/ 2523712 w 4616"/>
              <a:gd name="T7" fmla="*/ 1761688 h 1744"/>
              <a:gd name="T8" fmla="*/ 3461091 w 4616"/>
              <a:gd name="T9" fmla="*/ 1157681 h 1744"/>
              <a:gd name="T10" fmla="*/ 4254258 w 4616"/>
              <a:gd name="T11" fmla="*/ 780176 h 1744"/>
              <a:gd name="T12" fmla="*/ 5047425 w 4616"/>
              <a:gd name="T13" fmla="*/ 478172 h 1744"/>
              <a:gd name="T14" fmla="*/ 5984803 w 4616"/>
              <a:gd name="T15" fmla="*/ 176169 h 1744"/>
              <a:gd name="T16" fmla="*/ 6777970 w 4616"/>
              <a:gd name="T17" fmla="*/ 25167 h 1744"/>
              <a:gd name="T18" fmla="*/ 6922182 w 4616"/>
              <a:gd name="T19" fmla="*/ 25167 h 17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6"/>
              <a:gd name="T31" fmla="*/ 0 h 1744"/>
              <a:gd name="T32" fmla="*/ 4616 w 4616"/>
              <a:gd name="T33" fmla="*/ 1744 h 17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6" h="1744">
                <a:moveTo>
                  <a:pt x="0" y="1744"/>
                </a:moveTo>
                <a:cubicBezTo>
                  <a:pt x="140" y="1740"/>
                  <a:pt x="280" y="1736"/>
                  <a:pt x="432" y="1696"/>
                </a:cubicBezTo>
                <a:cubicBezTo>
                  <a:pt x="584" y="1656"/>
                  <a:pt x="704" y="1600"/>
                  <a:pt x="912" y="1504"/>
                </a:cubicBezTo>
                <a:cubicBezTo>
                  <a:pt x="1120" y="1408"/>
                  <a:pt x="1448" y="1248"/>
                  <a:pt x="1680" y="1120"/>
                </a:cubicBezTo>
                <a:cubicBezTo>
                  <a:pt x="1912" y="992"/>
                  <a:pt x="2112" y="840"/>
                  <a:pt x="2304" y="736"/>
                </a:cubicBezTo>
                <a:cubicBezTo>
                  <a:pt x="2496" y="632"/>
                  <a:pt x="2656" y="568"/>
                  <a:pt x="2832" y="496"/>
                </a:cubicBezTo>
                <a:cubicBezTo>
                  <a:pt x="3008" y="424"/>
                  <a:pt x="3168" y="368"/>
                  <a:pt x="3360" y="304"/>
                </a:cubicBezTo>
                <a:cubicBezTo>
                  <a:pt x="3552" y="240"/>
                  <a:pt x="3792" y="160"/>
                  <a:pt x="3984" y="112"/>
                </a:cubicBezTo>
                <a:cubicBezTo>
                  <a:pt x="4176" y="64"/>
                  <a:pt x="4408" y="32"/>
                  <a:pt x="4512" y="16"/>
                </a:cubicBezTo>
                <a:cubicBezTo>
                  <a:pt x="4616" y="0"/>
                  <a:pt x="4612" y="8"/>
                  <a:pt x="4608" y="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8200" y="62484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Dose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 rot="5400000" flipH="1" flipV="1">
            <a:off x="-200819" y="4010819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%  Toxicity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1295400" y="5943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1295400" y="4724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1295400" y="1981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447800" y="47244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114800" y="47244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rot="16200000" flipV="1">
            <a:off x="1752600" y="601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16200000" flipV="1">
            <a:off x="2286000" y="601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rot="16200000" flipV="1">
            <a:off x="4038600" y="601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984250" y="5729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0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914400" y="44958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/>
              <a:t>33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62000" y="176688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100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619250" y="601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152650" y="601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667000" y="56388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5400"/>
              <a:t>. . . </a:t>
            </a:r>
            <a:r>
              <a:rPr lang="en-US"/>
              <a:t> </a:t>
            </a:r>
            <a:r>
              <a:rPr lang="en-US" sz="2000"/>
              <a:t>mtd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44563"/>
          </a:xfrm>
        </p:spPr>
        <p:txBody>
          <a:bodyPr/>
          <a:lstStyle/>
          <a:p>
            <a:r>
              <a:rPr lang="en-US" altLang="en-US"/>
              <a:t>Steps towards acceptance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100" dirty="0"/>
              <a:t>Regulatory agency encouragement of novel designs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NIH/NCI reviewers need to ask for novel designs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FDA needs to condone novel designs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100" dirty="0"/>
              <a:t>Statisticians need to: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promote existing methods more strongly:  provide incentives to statisticians!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stop developing new ones:  the novel designs have proven to be similarly appropriate for dose identification (Zohar and </a:t>
            </a:r>
            <a:r>
              <a:rPr lang="en-US" altLang="en-US" sz="1900" dirty="0" err="1"/>
              <a:t>Chevret</a:t>
            </a:r>
            <a:r>
              <a:rPr lang="en-US" altLang="en-US" sz="1900" dirty="0"/>
              <a:t>, 2008)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100" dirty="0"/>
              <a:t>Translation from statistical literature to medical literature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education of regulators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1900" dirty="0"/>
              <a:t>education of clinicians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sz="21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Other Novel Ideas in Phase I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Outcome is not always toxicity</a:t>
            </a:r>
          </a:p>
          <a:p>
            <a:r>
              <a:rPr lang="en-US">
                <a:latin typeface="Bookman Old Style" pitchFamily="18" charset="0"/>
              </a:rPr>
              <a:t>Even in phase I, efficacy can be outcome to guide dose selection</a:t>
            </a:r>
          </a:p>
          <a:p>
            <a:r>
              <a:rPr lang="en-US">
                <a:latin typeface="Bookman Old Style" pitchFamily="18" charset="0"/>
              </a:rPr>
              <a:t>Two outcomes:  safety and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>
                <a:latin typeface="Bookman Old Style" pitchFamily="18" charset="0"/>
              </a:rPr>
              <a:t>Efficacy Example:</a:t>
            </a:r>
            <a:br>
              <a:rPr lang="en-US" sz="3200">
                <a:latin typeface="Bookman Old Style" pitchFamily="18" charset="0"/>
              </a:rPr>
            </a:br>
            <a:r>
              <a:rPr lang="en-US" sz="3200">
                <a:latin typeface="Bookman Old Style" pitchFamily="18" charset="0"/>
              </a:rPr>
              <a:t>Rapamycin in Pancreatic Cancer</a:t>
            </a:r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Outcome:  response</a:t>
            </a:r>
          </a:p>
          <a:p>
            <a:r>
              <a:rPr lang="en-US">
                <a:latin typeface="Bookman Old Style" pitchFamily="18" charset="0"/>
              </a:rPr>
              <a:t>Response = 80% inhibition of pharmacodynamic marker </a:t>
            </a:r>
          </a:p>
          <a:p>
            <a:r>
              <a:rPr lang="en-US">
                <a:latin typeface="Bookman Old Style" pitchFamily="18" charset="0"/>
              </a:rPr>
              <a:t>Assumption:  as dose increases, % of patients with response will increase</a:t>
            </a:r>
          </a:p>
          <a:p>
            <a:r>
              <a:rPr lang="en-US">
                <a:latin typeface="Bookman Old Style" pitchFamily="18" charset="0"/>
              </a:rPr>
              <a:t>Desired proportion responding: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>
                <a:latin typeface="Bookman Old Style" pitchFamily="18" charset="0"/>
              </a:rPr>
              <a:t>Efficacy Example:</a:t>
            </a:r>
            <a:br>
              <a:rPr lang="en-US" sz="3200">
                <a:latin typeface="Bookman Old Style" pitchFamily="18" charset="0"/>
              </a:rPr>
            </a:br>
            <a:r>
              <a:rPr lang="en-US" sz="3200">
                <a:latin typeface="Bookman Old Style" pitchFamily="18" charset="0"/>
              </a:rPr>
              <a:t>Rapamycin in Pancreatic Cancer</a:t>
            </a:r>
          </a:p>
        </p:txBody>
      </p:sp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9163"/>
            <a:ext cx="7010400" cy="5938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Safety and Efficacy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Zhang, Sargent, Mandrekar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Example:  high dose can induce “over-stimulation”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Three categories: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1 = no response, no DLT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2 = response, no DLT</a:t>
            </a:r>
          </a:p>
          <a:p>
            <a:pPr lvl="1">
              <a:lnSpc>
                <a:spcPct val="80000"/>
              </a:lnSpc>
            </a:pPr>
            <a:r>
              <a:rPr lang="en-US" sz="2100">
                <a:latin typeface="Bookman Old Style" pitchFamily="18" charset="0"/>
              </a:rPr>
              <a:t>3 = DLT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Use the continuation ratio model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Very beautiful(!)</a:t>
            </a:r>
          </a:p>
          <a:p>
            <a:pPr>
              <a:lnSpc>
                <a:spcPct val="80000"/>
              </a:lnSpc>
            </a:pPr>
            <a:r>
              <a:rPr lang="en-US" sz="2500">
                <a:latin typeface="Bookman Old Style" pitchFamily="18" charset="0"/>
              </a:rPr>
              <a:t>Not particularly friendly at the current time for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Efficacy Endpoints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060" y="1971764"/>
            <a:ext cx="639483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3269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Y  = 0 if no toxicity, no efficacy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= 1 if no toxicity, efficacy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= 2 if 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693025" cy="765175"/>
          </a:xfrm>
        </p:spPr>
        <p:txBody>
          <a:bodyPr/>
          <a:lstStyle/>
          <a:p>
            <a:r>
              <a:rPr lang="en-US" dirty="0">
                <a:latin typeface="Bookman Old Style" pitchFamily="18" charset="0"/>
              </a:rPr>
              <a:t>Summary: “Novel” Phase I trials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Offer significant improvements over “traditional” phase I design</a:t>
            </a:r>
          </a:p>
          <a:p>
            <a:pPr lvl="1"/>
            <a:r>
              <a:rPr lang="en-US" dirty="0">
                <a:latin typeface="Bookman Old Style" pitchFamily="18" charset="0"/>
              </a:rPr>
              <a:t>Safer</a:t>
            </a:r>
          </a:p>
          <a:p>
            <a:pPr lvl="1"/>
            <a:r>
              <a:rPr lang="en-US" dirty="0">
                <a:latin typeface="Bookman Old Style" pitchFamily="18" charset="0"/>
              </a:rPr>
              <a:t>More accurate</a:t>
            </a:r>
          </a:p>
          <a:p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Bookman Old Style" pitchFamily="18" charset="0"/>
              </a:rPr>
              <a:t>Why </a:t>
            </a:r>
            <a:r>
              <a:rPr lang="en-US" sz="3200" dirty="0" smtClean="0">
                <a:latin typeface="Bookman Old Style" pitchFamily="18" charset="0"/>
              </a:rPr>
              <a:t>haven’t they been implemented more often?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They do not fit all types of phase I questions</a:t>
            </a:r>
          </a:p>
          <a:p>
            <a:r>
              <a:rPr lang="en-US" dirty="0" smtClean="0">
                <a:latin typeface="Bookman Old Style" pitchFamily="18" charset="0"/>
              </a:rPr>
              <a:t>Change </a:t>
            </a:r>
            <a:r>
              <a:rPr lang="en-US" dirty="0">
                <a:latin typeface="Bookman Old Style" pitchFamily="18" charset="0"/>
              </a:rPr>
              <a:t>in paradigm</a:t>
            </a:r>
          </a:p>
          <a:p>
            <a:r>
              <a:rPr lang="en-US" dirty="0">
                <a:latin typeface="Bookman Old Style" pitchFamily="18" charset="0"/>
              </a:rPr>
              <a:t>Larger N</a:t>
            </a:r>
          </a:p>
          <a:p>
            <a:r>
              <a:rPr lang="en-US" dirty="0">
                <a:latin typeface="Bookman Old Style" pitchFamily="18" charset="0"/>
              </a:rPr>
              <a:t>“I just want a </a:t>
            </a:r>
            <a:r>
              <a:rPr lang="en-US" u="sng" dirty="0">
                <a:latin typeface="Bookman Old Style" pitchFamily="18" charset="0"/>
              </a:rPr>
              <a:t>quick</a:t>
            </a:r>
            <a:r>
              <a:rPr lang="en-US" dirty="0">
                <a:latin typeface="Bookman Old Style" pitchFamily="18" charset="0"/>
              </a:rPr>
              <a:t> phase I”</a:t>
            </a:r>
          </a:p>
          <a:p>
            <a:r>
              <a:rPr lang="en-US" dirty="0">
                <a:latin typeface="Bookman Old Style" pitchFamily="18" charset="0"/>
              </a:rPr>
              <a:t>Large investment of time from statistician</a:t>
            </a:r>
          </a:p>
          <a:p>
            <a:r>
              <a:rPr lang="en-US" dirty="0">
                <a:latin typeface="Bookman Old Style" pitchFamily="18" charset="0"/>
              </a:rPr>
              <a:t>Need time to “think” and plan it.</a:t>
            </a:r>
          </a:p>
          <a:p>
            <a:r>
              <a:rPr lang="en-US" dirty="0">
                <a:latin typeface="Bookman Old Style" pitchFamily="18" charset="0"/>
              </a:rPr>
              <a:t>IRB and others (e.g. CTEP) worry about safety </a:t>
            </a:r>
            <a:r>
              <a:rPr lang="en-US" dirty="0" smtClean="0">
                <a:latin typeface="Bookman Old Style" pitchFamily="18" charset="0"/>
              </a:rPr>
              <a:t>(justified?).  Black box </a:t>
            </a:r>
            <a:r>
              <a:rPr lang="en-US" dirty="0" err="1" smtClean="0">
                <a:latin typeface="Bookman Old Style" pitchFamily="18" charset="0"/>
              </a:rPr>
              <a:t>phenomenom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22A9E-149E-4B5D-876F-B26B20C2EE8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648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mtClean="0"/>
              <a:t>When looking for long-term or chronic toxicities </a:t>
            </a:r>
            <a:r>
              <a:rPr lang="en-US" i="1" smtClean="0"/>
              <a:t>all of the above designs take a long time</a:t>
            </a:r>
            <a:r>
              <a:rPr lang="en-US" smtClean="0"/>
              <a:t>, even with rapid accrual.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Suppose investigators are interested in toxicities over a span of (say) two years.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For a study with only 15 patients, “three-at-a-time” designs require </a:t>
            </a:r>
            <a:r>
              <a:rPr lang="en-US" smtClean="0">
                <a:solidFill>
                  <a:srgbClr val="FF0000"/>
                </a:solidFill>
              </a:rPr>
              <a:t>10 years </a:t>
            </a:r>
            <a:r>
              <a:rPr lang="en-US" smtClean="0"/>
              <a:t>to complete, even with perfect accrual.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530224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kumimoji="1" lang="en-US" sz="4000" dirty="0">
                <a:solidFill>
                  <a:schemeClr val="tx1"/>
                </a:solidFill>
              </a:rPr>
              <a:t> </a:t>
            </a:r>
            <a:r>
              <a:rPr kumimoji="1" lang="en-US" sz="4000" dirty="0" smtClean="0">
                <a:solidFill>
                  <a:schemeClr val="tx1"/>
                </a:solidFill>
              </a:rPr>
              <a:t> Designs </a:t>
            </a:r>
            <a:r>
              <a:rPr kumimoji="1" lang="en-US" sz="4000" dirty="0">
                <a:solidFill>
                  <a:schemeClr val="tx1"/>
                </a:solidFill>
              </a:rPr>
              <a:t>for Long-term Toxicities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207E-880E-451E-8CC4-795631BA689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Since sequential (one-at-a-time or three-at-a-time, etc.) methods take so long in such cases, other designs should be considered.</a:t>
            </a:r>
          </a:p>
          <a:p>
            <a:endParaRPr lang="en-US" smtClean="0"/>
          </a:p>
          <a:p>
            <a:r>
              <a:rPr lang="en-US" smtClean="0"/>
              <a:t>The following scenario assumes that we are interested in the MTD as the 20%-ile of a toxicity which requires 2 years followup (so we now have cohorts of 5, not 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itchFamily="18" charset="0"/>
              </a:rPr>
              <a:t>Acceptable toxicity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Bookman Old Style" pitchFamily="18" charset="0"/>
              </a:rPr>
              <a:t>What is acceptable rate of toxicity?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20%?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30%?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50%?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Bookman Old Style" pitchFamily="18" charset="0"/>
              </a:rPr>
              <a:t>What is toxicity????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Standard in cancer: Grade 4 hematologic or grade 3/4 non-hematologic toxicity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Always?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Does it depend on reversibility of toxicity?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Bookman Old Style" pitchFamily="18" charset="0"/>
              </a:rPr>
              <a:t>Does it depend on intensity of treatment?</a:t>
            </a:r>
          </a:p>
          <a:p>
            <a:pPr lvl="2">
              <a:lnSpc>
                <a:spcPct val="80000"/>
              </a:lnSpc>
            </a:pPr>
            <a:r>
              <a:rPr lang="en-US" dirty="0" err="1">
                <a:latin typeface="Bookman Old Style" pitchFamily="18" charset="0"/>
              </a:rPr>
              <a:t>Tamoxifen</a:t>
            </a:r>
            <a:r>
              <a:rPr lang="en-US" dirty="0">
                <a:latin typeface="Bookman Old Style" pitchFamily="18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Bookman Old Style" pitchFamily="18" charset="0"/>
              </a:rPr>
              <a:t>Chemotherapy?</a:t>
            </a:r>
          </a:p>
          <a:p>
            <a:pPr>
              <a:lnSpc>
                <a:spcPct val="80000"/>
              </a:lnSpc>
            </a:pPr>
            <a:endParaRPr lang="en-US" sz="25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B601-B405-4BED-9E7D-A27E35806211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382000" cy="685800"/>
          </a:xfrm>
          <a:noFill/>
        </p:spPr>
        <p:txBody>
          <a:bodyPr lIns="92075" tIns="46038" rIns="92075" bIns="46038"/>
          <a:lstStyle/>
          <a:p>
            <a:pPr marL="838200" indent="-838200"/>
            <a:r>
              <a:rPr lang="en-US" sz="2800" dirty="0" smtClean="0"/>
              <a:t>Prorated Designs (Cheung &amp; Chappell, 2000)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35963" cy="4191000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Instead of collecting data on a group of </a:t>
            </a:r>
            <a:r>
              <a:rPr lang="en-US" i="1" dirty="0" smtClean="0"/>
              <a:t>5 patients for 2 years each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Collect data on </a:t>
            </a:r>
            <a:r>
              <a:rPr lang="en-US" i="1" dirty="0" smtClean="0"/>
              <a:t>more than 5 patients for a total of 10 patient-years.</a:t>
            </a:r>
            <a:endParaRPr lang="en-US" dirty="0" smtClean="0"/>
          </a:p>
          <a:p>
            <a:r>
              <a:rPr lang="en-US" dirty="0" smtClean="0"/>
              <a:t>One patient measured for one year counts (is “</a:t>
            </a:r>
            <a:r>
              <a:rPr lang="en-US" i="1" dirty="0" smtClean="0"/>
              <a:t>prorated</a:t>
            </a:r>
            <a:r>
              <a:rPr lang="en-US" dirty="0" smtClean="0"/>
              <a:t>” as) 1/2 of a patient.</a:t>
            </a:r>
          </a:p>
          <a:p>
            <a:r>
              <a:rPr lang="en-US" dirty="0" smtClean="0"/>
              <a:t>A Bayesian version (</a:t>
            </a:r>
            <a:r>
              <a:rPr lang="en-US" dirty="0" err="1" smtClean="0"/>
              <a:t>TIme</a:t>
            </a:r>
            <a:r>
              <a:rPr lang="en-US" dirty="0" smtClean="0"/>
              <a:t>-To-Event Continual </a:t>
            </a:r>
            <a:r>
              <a:rPr lang="en-US" dirty="0" err="1" smtClean="0"/>
              <a:t>Reassment</a:t>
            </a:r>
            <a:r>
              <a:rPr lang="en-US" dirty="0" smtClean="0"/>
              <a:t> Method, TITE-CRM, is available).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79D8D-F57D-4A13-8512-DBB13D768E54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z="2800" smtClean="0"/>
              <a:t>Prorated Designs (continued):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7244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Require more patients than traditional designs, provide more information at study’s conclusion; and</a:t>
            </a:r>
          </a:p>
          <a:p>
            <a:endParaRPr lang="en-US" smtClean="0"/>
          </a:p>
          <a:p>
            <a:r>
              <a:rPr lang="en-US" smtClean="0"/>
              <a:t>Are much quicker than traditional designs (commensurate with the number of extra patients).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TITE-CRM:  Schematic Example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97155-491B-4107-B134-B16F72A8F46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239000" cy="1143000"/>
          </a:xfrm>
          <a:noFill/>
        </p:spPr>
        <p:txBody>
          <a:bodyPr lIns="92075" tIns="46038" rIns="92075" bIns="46038"/>
          <a:lstStyle/>
          <a:p>
            <a:r>
              <a:rPr lang="en-US" sz="2800" dirty="0" smtClean="0"/>
              <a:t>Proration Example - Dose-per-fraction Escalation in Prostate Cancer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83563" cy="43434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Trial under way with spiral tomoradiotherapy at UWCCC with M. Ritter and M. Mehta.</a:t>
            </a:r>
          </a:p>
          <a:p>
            <a:endParaRPr lang="en-US" smtClean="0"/>
          </a:p>
          <a:p>
            <a:r>
              <a:rPr lang="en-US" smtClean="0"/>
              <a:t>Uses result of Teshima (1997) that the incidence of grade 2 rectal complications is roughly constant within first 2 years.</a:t>
            </a:r>
          </a:p>
          <a:p>
            <a:endParaRPr lang="en-US" smtClean="0"/>
          </a:p>
          <a:p>
            <a:r>
              <a:rPr lang="en-US" smtClean="0"/>
              <a:t>Teshima’s results also show that 2-year rate is close to final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B4253-4438-45CB-BAD4-704100A666F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685800"/>
            <a:ext cx="4495800" cy="4572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algn="just"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Teshima (1997), Fig 1:</a:t>
            </a:r>
          </a:p>
        </p:txBody>
      </p:sp>
      <p:pic>
        <p:nvPicPr>
          <p:cNvPr id="43012" name="Picture 3" descr="v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00200"/>
            <a:ext cx="6315075" cy="4619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4419600" y="28956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A994C-3AC8-4C60-B2B7-59D85928D5B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724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dirty="0" smtClean="0"/>
              <a:t>MTD is defined as dose which yields at most a 20% rate of grade 2 rectal toxicity at 2 years.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Escalation requires: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least 10 patient-years of observation;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 most a 20% toxicity rate per two years (I.e., at most 1 toxicity per 10 patient-years);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minimum of 5 patients followed for a full year, for safety’s sake.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Study duration is roughly halved.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0C08C-5DB8-4ACB-8749-326B9DDD3088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20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Phase I study design should be </a:t>
            </a:r>
            <a:r>
              <a:rPr lang="en-US" b="1" i="1" u="sng" dirty="0" smtClean="0"/>
              <a:t>tailored to the science</a:t>
            </a:r>
            <a:r>
              <a:rPr lang="en-US" b="1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“One size fits all” doesn’t work for phase III trials.  </a:t>
            </a:r>
          </a:p>
          <a:p>
            <a:pPr>
              <a:buFontTx/>
              <a:buNone/>
            </a:pPr>
            <a:r>
              <a:rPr lang="en-US" dirty="0" smtClean="0"/>
              <a:t>Why should it work for phase I?</a:t>
            </a:r>
          </a:p>
          <a:p>
            <a:pPr>
              <a:buFontTx/>
              <a:buNone/>
            </a:pPr>
            <a:r>
              <a:rPr lang="en-US" dirty="0" smtClean="0"/>
              <a:t>Pick your design to simply and ethically answer your unique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CRM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Bayesian approach is popular</a:t>
            </a:r>
          </a:p>
          <a:p>
            <a:r>
              <a:rPr lang="en-US" dirty="0" smtClean="0"/>
              <a:t>Requires ‘calibration’ of the prior</a:t>
            </a:r>
          </a:p>
          <a:p>
            <a:r>
              <a:rPr lang="en-US" dirty="0" smtClean="0"/>
              <a:t>Seeing Cheung and Lee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3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Prior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Bookman Old Style" pitchFamily="18" charset="0"/>
              </a:rPr>
              <a:t>VERY IMPORTANT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Bookman Old Style" pitchFamily="18" charset="0"/>
              </a:rPr>
              <a:t>Prior has large impact on behavior early in the trial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Bookman Old Style" pitchFamily="18" charset="0"/>
              </a:rPr>
              <a:t>But, what if you choose a ‘vague’ prior?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Bookman Old Style" pitchFamily="18" charset="0"/>
              </a:rPr>
              <a:t>‘vague’ in the sense of strength of information?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Bookman Old Style" pitchFamily="18" charset="0"/>
              </a:rPr>
              <a:t>‘vague’ in the sense of the most likely candidate?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8775"/>
            <a:ext cx="8382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Selecting prior </a:t>
            </a:r>
            <a:br>
              <a:rPr lang="en-US" altLang="en-US"/>
            </a:br>
            <a:r>
              <a:rPr lang="en-US" altLang="en-US" sz="2400"/>
              <a:t>(assume desired DLT rate = 0.20)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648200" y="16002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04800" y="41910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648200" y="41910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1" grpId="0" animBg="1"/>
      <p:bldP spid="144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4BC54-BCC4-4488-A126-987E8E1772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z="3600" dirty="0" smtClean="0"/>
              <a:t>“Traditional” Designs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lvl="1"/>
            <a:r>
              <a:rPr lang="en-US" dirty="0" smtClean="0"/>
              <a:t>Groups of three; dose increased (only) until some stopping criterion is achieved.</a:t>
            </a:r>
          </a:p>
          <a:p>
            <a:pPr lvl="1"/>
            <a:r>
              <a:rPr lang="en-US" dirty="0" smtClean="0"/>
              <a:t>“Designed” to estimate the MTD as 33%-</a:t>
            </a:r>
            <a:r>
              <a:rPr lang="en-US" dirty="0" err="1" smtClean="0"/>
              <a:t>ile</a:t>
            </a:r>
            <a:r>
              <a:rPr lang="en-US" dirty="0" smtClean="0"/>
              <a:t> or the next-largest dose.</a:t>
            </a:r>
          </a:p>
          <a:p>
            <a:pPr lvl="1"/>
            <a:r>
              <a:rPr lang="en-US" dirty="0" smtClean="0"/>
              <a:t>Underestimates the MTD.</a:t>
            </a:r>
          </a:p>
          <a:p>
            <a:pPr lvl="1"/>
            <a:r>
              <a:rPr lang="en-US" dirty="0" smtClean="0"/>
              <a:t>Not flexible (can spend a lot of patients at low-toxicity doses).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3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49400"/>
            <a:ext cx="8458200" cy="5078413"/>
          </a:xfrm>
          <a:noFill/>
          <a:ln/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Reconsidered prior: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648200" y="16002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648200" y="41910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304800" y="4191000"/>
            <a:ext cx="4267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nimBg="1"/>
      <p:bldP spid="146440" grpId="0" animBg="1"/>
      <p:bldP spid="14644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OK:  so, start at dose=2.7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Then what?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See how first patient does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Two options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1.  no DLT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2.  DLT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this information:  combine prior and likelihood (based on N=1)</a:t>
            </a:r>
          </a:p>
          <a:p>
            <a:pPr lvl="1">
              <a:lnSpc>
                <a:spcPct val="90000"/>
              </a:lnSpc>
            </a:pPr>
            <a:r>
              <a:rPr lang="el-GR" altLang="en-US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baseline="-25000"/>
              <a:t>noDLT</a:t>
            </a:r>
            <a:r>
              <a:rPr lang="en-US" altLang="en-US"/>
              <a:t> = 0.97</a:t>
            </a:r>
          </a:p>
          <a:p>
            <a:pPr lvl="1">
              <a:lnSpc>
                <a:spcPct val="90000"/>
              </a:lnSpc>
            </a:pPr>
            <a:r>
              <a:rPr lang="el-GR" altLang="en-US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baseline="-25000"/>
              <a:t>DLT</a:t>
            </a:r>
            <a:r>
              <a:rPr lang="en-US" altLang="en-US"/>
              <a:t> = 0.012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Recall:	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latin typeface="Bookman Old Style" pitchFamily="18" charset="0"/>
              </a:rPr>
              <a:t>posterior = prior x likelihood x </a:t>
            </a:r>
            <a:r>
              <a:rPr lang="en-US" altLang="en-US" sz="2400" b="1">
                <a:solidFill>
                  <a:srgbClr val="008080"/>
                </a:solidFill>
                <a:latin typeface="Bookman Old Style" pitchFamily="18" charset="0"/>
              </a:rPr>
              <a:t>constant</a:t>
            </a:r>
          </a:p>
          <a:p>
            <a:endParaRPr lang="en-US" altLang="en-US" sz="2400">
              <a:latin typeface="Bookman Old Style" pitchFamily="18" charset="0"/>
            </a:endParaRPr>
          </a:p>
          <a:p>
            <a:r>
              <a:rPr lang="en-US" altLang="en-US" sz="2400">
                <a:latin typeface="Bookman Old Style" pitchFamily="18" charset="0"/>
              </a:rPr>
              <a:t>On following pages, the distributions are NOT normalized for the constant</a:t>
            </a:r>
          </a:p>
          <a:p>
            <a:endParaRPr lang="en-US" altLang="en-US" sz="2400">
              <a:latin typeface="Bookman Old Style" pitchFamily="18" charset="0"/>
            </a:endParaRPr>
          </a:p>
          <a:p>
            <a:r>
              <a:rPr lang="en-US" altLang="en-US" sz="2400">
                <a:latin typeface="Bookman Old Style" pitchFamily="18" charset="0"/>
              </a:rPr>
              <a:t>Relative heights are NOT important, </a:t>
            </a:r>
          </a:p>
          <a:p>
            <a:r>
              <a:rPr lang="en-US" altLang="en-US" sz="2400">
                <a:latin typeface="Bookman Old Style" pitchFamily="18" charset="0"/>
              </a:rPr>
              <a:t>Shapes of curves ARE important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this what we would expect?</a:t>
            </a:r>
          </a:p>
        </p:txBody>
      </p:sp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905000"/>
            <a:ext cx="446405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814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143000" y="2286000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DLT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5410200" y="2209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DLT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685800" y="1752600"/>
            <a:ext cx="808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We’ve observed data on ONE patient.  These are the possible results: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Dose for next patient?</a:t>
            </a:r>
          </a:p>
        </p:txBody>
      </p:sp>
      <p:pic>
        <p:nvPicPr>
          <p:cNvPr id="150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54150"/>
            <a:ext cx="7467600" cy="5022850"/>
          </a:xfrm>
          <a:noFill/>
          <a:ln/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870325" y="5441950"/>
            <a:ext cx="568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2.5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431925" y="1631950"/>
            <a:ext cx="588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Find dose that is consistent with DLT rate of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022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Prior choice: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Too conservative: Favors small values (i.e., high toxicity)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Not informative enough(!)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Want to be conservative BUT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Need to check behavior!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When a DLT occurs: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We should decrease, but not go so low as to stop trial after 1 DLT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When a patient has no DLT: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We should increase the dose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If prior is too conservative, we may still decrease after a ‘success’</a:t>
            </a:r>
          </a:p>
          <a:p>
            <a:pPr lvl="2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Need to spend time on the design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DLT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410200" y="2209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DLT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752600" y="16764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Try a normal prior with mean 1:  tweak variance</a:t>
            </a:r>
          </a:p>
        </p:txBody>
      </p:sp>
      <p:pic>
        <p:nvPicPr>
          <p:cNvPr id="1515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4196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8238"/>
            <a:ext cx="45720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Scenarios for next patient</a:t>
            </a:r>
          </a:p>
        </p:txBody>
      </p:sp>
      <p:pic>
        <p:nvPicPr>
          <p:cNvPr id="155655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90600"/>
            <a:ext cx="8077200" cy="5637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A little more on the statistics: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>
                <a:latin typeface="Bookman Old Style" pitchFamily="18" charset="0"/>
              </a:rPr>
              <a:t>Original design was purely Bayesian</a:t>
            </a:r>
          </a:p>
          <a:p>
            <a:r>
              <a:rPr lang="en-US" altLang="en-US" sz="2500">
                <a:latin typeface="Bookman Old Style" pitchFamily="18" charset="0"/>
              </a:rPr>
              <a:t>Requires a prior distribution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Prior is critically important because it outweighs the data early in the trial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Computationally is somewhat challenging</a:t>
            </a:r>
          </a:p>
          <a:p>
            <a:r>
              <a:rPr lang="en-US" altLang="en-US" sz="2500">
                <a:latin typeface="Bookman Old Style" pitchFamily="18" charset="0"/>
              </a:rPr>
              <a:t>Some revised designs use ML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Simpler to use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Once a DLT is observed, model can be fit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Some will “inform” the ML approach using “pseudo-data” (Piantadosi)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1625"/>
            <a:ext cx="7540625" cy="1143000"/>
          </a:xfrm>
        </p:spPr>
        <p:txBody>
          <a:bodyPr/>
          <a:lstStyle/>
          <a:p>
            <a:r>
              <a:rPr lang="en-US" altLang="en-US" sz="3200">
                <a:latin typeface="Bookman Old Style" pitchFamily="18" charset="0"/>
              </a:rPr>
              <a:t>Simple prediction, but backwards(?)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>
                <a:latin typeface="Bookman Old Style" pitchFamily="18" charset="0"/>
              </a:rPr>
              <a:t>Usual prediction: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Get some data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Fit model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Estimate the </a:t>
            </a:r>
            <a:r>
              <a:rPr lang="en-US" altLang="en-US" sz="2100" b="1">
                <a:latin typeface="Bookman Old Style" pitchFamily="18" charset="0"/>
              </a:rPr>
              <a:t>outcome</a:t>
            </a:r>
            <a:r>
              <a:rPr lang="en-US" altLang="en-US" sz="2100">
                <a:latin typeface="Bookman Old Style" pitchFamily="18" charset="0"/>
              </a:rPr>
              <a:t> for a </a:t>
            </a:r>
            <a:r>
              <a:rPr lang="en-US" altLang="en-US" sz="2100" u="sng">
                <a:latin typeface="Bookman Old Style" pitchFamily="18" charset="0"/>
              </a:rPr>
              <a:t>new</a:t>
            </a:r>
            <a:r>
              <a:rPr lang="en-US" altLang="en-US" sz="2100">
                <a:latin typeface="Bookman Old Style" pitchFamily="18" charset="0"/>
              </a:rPr>
              <a:t> patient with a particular </a:t>
            </a:r>
            <a:r>
              <a:rPr lang="en-US" altLang="en-US" sz="2100" b="1">
                <a:latin typeface="Bookman Old Style" pitchFamily="18" charset="0"/>
              </a:rPr>
              <a:t>characteristic</a:t>
            </a:r>
          </a:p>
          <a:p>
            <a:r>
              <a:rPr lang="en-US" altLang="en-US" sz="2500">
                <a:latin typeface="Bookman Old Style" pitchFamily="18" charset="0"/>
              </a:rPr>
              <a:t>CRM prediction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Get some data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Fit model</a:t>
            </a:r>
          </a:p>
          <a:p>
            <a:pPr lvl="1"/>
            <a:r>
              <a:rPr lang="en-US" altLang="en-US" sz="2100">
                <a:latin typeface="Bookman Old Style" pitchFamily="18" charset="0"/>
              </a:rPr>
              <a:t>Find the </a:t>
            </a:r>
            <a:r>
              <a:rPr lang="en-US" altLang="en-US" sz="2100" b="1">
                <a:latin typeface="Bookman Old Style" pitchFamily="18" charset="0"/>
              </a:rPr>
              <a:t>characteristic</a:t>
            </a:r>
            <a:r>
              <a:rPr lang="en-US" altLang="en-US" sz="2100">
                <a:latin typeface="Bookman Old Style" pitchFamily="18" charset="0"/>
              </a:rPr>
              <a:t> (dose) associated with a particular </a:t>
            </a:r>
            <a:r>
              <a:rPr lang="en-US" altLang="en-US" sz="2100" b="1">
                <a:latin typeface="Bookman Old Style" pitchFamily="18" charset="0"/>
              </a:rPr>
              <a:t>outcome</a:t>
            </a:r>
            <a:r>
              <a:rPr lang="en-US" altLang="en-US" sz="2100">
                <a:latin typeface="Bookman Old Style" pitchFamily="18" charset="0"/>
              </a:rPr>
              <a:t> (DLT 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704012" cy="868362"/>
          </a:xfrm>
        </p:spPr>
        <p:txBody>
          <a:bodyPr/>
          <a:lstStyle/>
          <a:p>
            <a:r>
              <a:rPr lang="en-US" sz="3200" dirty="0">
                <a:latin typeface="Bookman Old Style" pitchFamily="18" charset="0"/>
              </a:rPr>
              <a:t>Phase I study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latin typeface="Bookman Old Style" pitchFamily="18" charset="0"/>
              </a:rPr>
              <a:t>“Standard” Phase I trials (in oncology) use what is often called the ‘3+3’ design (aka ‘modified Fibonacci’):</a:t>
            </a:r>
          </a:p>
          <a:p>
            <a:pPr>
              <a:lnSpc>
                <a:spcPct val="90000"/>
              </a:lnSpc>
            </a:pPr>
            <a:endParaRPr lang="en-US" sz="21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21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19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19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19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21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latin typeface="Bookman Old Style" pitchFamily="18" charset="0"/>
              </a:rPr>
              <a:t>Maximum tolerated dose (MTD) is considered highest dose at which 1 or 0 out of six patients experiences DLT.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Bookman Old Style" pitchFamily="18" charset="0"/>
              </a:rPr>
              <a:t>Doses need to be </a:t>
            </a:r>
            <a:r>
              <a:rPr lang="en-US" sz="2100" u="sng">
                <a:latin typeface="Bookman Old Style" pitchFamily="18" charset="0"/>
              </a:rPr>
              <a:t>pre-specified</a:t>
            </a:r>
          </a:p>
          <a:p>
            <a:pPr>
              <a:lnSpc>
                <a:spcPct val="90000"/>
              </a:lnSpc>
            </a:pPr>
            <a:r>
              <a:rPr lang="en-US" sz="2100">
                <a:latin typeface="Bookman Old Style" pitchFamily="18" charset="0"/>
              </a:rPr>
              <a:t>Confidence in MTD is usually poor.</a:t>
            </a:r>
          </a:p>
          <a:p>
            <a:pPr>
              <a:lnSpc>
                <a:spcPct val="90000"/>
              </a:lnSpc>
            </a:pPr>
            <a:endParaRPr lang="en-US" sz="21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sz="2100">
              <a:latin typeface="Bookman Old Style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645525" cy="1749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Treat 3 patients at dose K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If 0 patients experience dose-limiting toxicity (DLT), escalate to dose K+1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If 2 or more patients experience DLT, de-escalate to level K-1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If 1 patient experiences DLT, treat 3 more patients at dose level K</a:t>
            </a:r>
          </a:p>
          <a:p>
            <a:pPr lvl="1" eaLnBrk="1" hangingPunct="1">
              <a:buFontTx/>
              <a:buAutoNum type="alphaUcPeriod"/>
            </a:pPr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If 1 of 6 experiences DLT, escalate to dose level K+1</a:t>
            </a:r>
          </a:p>
          <a:p>
            <a:pPr lvl="1" eaLnBrk="1" hangingPunct="1">
              <a:buFontTx/>
              <a:buAutoNum type="alphaUcPeriod"/>
            </a:pPr>
            <a:r>
              <a:rPr lang="en-US">
                <a:solidFill>
                  <a:schemeClr val="hlink"/>
                </a:solidFill>
                <a:latin typeface="Bookman Old Style" pitchFamily="18" charset="0"/>
              </a:rPr>
              <a:t>If 2 or more of 6 experiences DLT, de-escalate to level K-1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620000" cy="1143000"/>
          </a:xfrm>
        </p:spPr>
        <p:txBody>
          <a:bodyPr/>
          <a:lstStyle/>
          <a:p>
            <a:r>
              <a:rPr lang="en-US" altLang="en-US" sz="3200">
                <a:latin typeface="Bookman Old Style" pitchFamily="18" charset="0"/>
              </a:rPr>
              <a:t>Finding the next dose:  ML approach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469188" cy="442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>
                <a:latin typeface="Bookman Old Style" pitchFamily="18" charset="0"/>
              </a:rPr>
              <a:t>Use maximum likelihood to estimate the model.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Bookman Old Style" pitchFamily="18" charset="0"/>
              </a:rPr>
              <a:t>What likelihood do we use?  Binomial.</a:t>
            </a:r>
            <a:br>
              <a:rPr lang="en-US" altLang="en-US" sz="2500">
                <a:latin typeface="Bookman Old Style" pitchFamily="18" charset="0"/>
              </a:rPr>
            </a:b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Bookman Old Style" pitchFamily="18" charset="0"/>
              </a:rPr>
              <a:t>Algorithmic estimation of </a:t>
            </a:r>
            <a:r>
              <a:rPr lang="el-GR" altLang="en-US" sz="2500">
                <a:latin typeface="Bookman Old Style" pitchFamily="18" charset="0"/>
                <a:cs typeface="Times New Roman" pitchFamily="18" charset="0"/>
              </a:rPr>
              <a:t>α</a:t>
            </a:r>
          </a:p>
        </p:txBody>
      </p:sp>
      <p:graphicFrame>
        <p:nvGraphicFramePr>
          <p:cNvPr id="1044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4495800"/>
          <a:ext cx="42672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412720" imgH="431640" progId="Equation.COEE2">
                  <p:embed/>
                </p:oleObj>
              </mc:Choice>
              <mc:Fallback>
                <p:oleObj name="Equation" r:id="rId3" imgW="2412720" imgH="43164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42672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3200400"/>
          <a:ext cx="38100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5" imgW="1701720" imgH="431640" progId="Equation.3">
                  <p:embed/>
                </p:oleObj>
              </mc:Choice>
              <mc:Fallback>
                <p:oleObj name="Equation" r:id="rId5" imgW="1701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38100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Finding next dose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6783387" cy="4114800"/>
          </a:xfrm>
        </p:spPr>
        <p:txBody>
          <a:bodyPr/>
          <a:lstStyle/>
          <a:p>
            <a:r>
              <a:rPr lang="en-US" altLang="en-US" sz="2500">
                <a:latin typeface="Bookman Old Style" pitchFamily="18" charset="0"/>
              </a:rPr>
              <a:t>Recall model, now with estimated </a:t>
            </a:r>
            <a:r>
              <a:rPr lang="el-GR" altLang="en-US" sz="2500">
                <a:latin typeface="Bookman Old Style" pitchFamily="18" charset="0"/>
                <a:cs typeface="Times New Roman" pitchFamily="18" charset="0"/>
              </a:rPr>
              <a:t>α</a:t>
            </a:r>
            <a:r>
              <a:rPr lang="en-US" altLang="en-US" sz="2500">
                <a:latin typeface="Bookman Old Style" pitchFamily="18" charset="0"/>
              </a:rPr>
              <a:t>:</a:t>
            </a: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  <a:p>
            <a:r>
              <a:rPr lang="en-US" altLang="en-US" sz="2500">
                <a:latin typeface="Bookman Old Style" pitchFamily="18" charset="0"/>
              </a:rPr>
              <a:t>Rewrite in terms of </a:t>
            </a:r>
            <a:r>
              <a:rPr lang="en-US" altLang="en-US" sz="2500" i="1">
                <a:latin typeface="Bookman Old Style" pitchFamily="18" charset="0"/>
              </a:rPr>
              <a:t>d</a:t>
            </a:r>
            <a:r>
              <a:rPr lang="en-US" altLang="en-US" sz="2500" i="1" baseline="-25000">
                <a:latin typeface="Bookman Old Style" pitchFamily="18" charset="0"/>
              </a:rPr>
              <a:t>i</a:t>
            </a:r>
            <a:r>
              <a:rPr lang="en-US" altLang="en-US" sz="2500">
                <a:latin typeface="Bookman Old Style" pitchFamily="18" charset="0"/>
              </a:rPr>
              <a:t>:</a:t>
            </a: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  <a:p>
            <a:endParaRPr lang="en-US" altLang="en-US" sz="2500">
              <a:latin typeface="Bookman Old Style" pitchFamily="18" charset="0"/>
            </a:endParaRPr>
          </a:p>
        </p:txBody>
      </p:sp>
      <p:graphicFrame>
        <p:nvGraphicFramePr>
          <p:cNvPr id="10752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43200" y="2462213"/>
          <a:ext cx="34290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282680" imgH="431640" progId="Equation.3">
                  <p:embed/>
                </p:oleObj>
              </mc:Choice>
              <mc:Fallback>
                <p:oleObj name="Equation" r:id="rId3" imgW="128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62213"/>
                        <a:ext cx="3429000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43200" y="4800600"/>
          <a:ext cx="29718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054080" imgH="444240" progId="Equation.3">
                  <p:embed/>
                </p:oleObj>
              </mc:Choice>
              <mc:Fallback>
                <p:oleObj name="Equation" r:id="rId5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29718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Finding next dose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Use desired DLT rate as </a:t>
            </a:r>
            <a:r>
              <a:rPr lang="en-US" altLang="en-US" i="1">
                <a:latin typeface="Bookman Old Style" pitchFamily="18" charset="0"/>
              </a:rPr>
              <a:t>p</a:t>
            </a:r>
            <a:r>
              <a:rPr lang="en-US" altLang="en-US" i="1" baseline="-25000">
                <a:latin typeface="Bookman Old Style" pitchFamily="18" charset="0"/>
              </a:rPr>
              <a:t>i</a:t>
            </a:r>
          </a:p>
        </p:txBody>
      </p:sp>
      <p:graphicFrame>
        <p:nvGraphicFramePr>
          <p:cNvPr id="11264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209800" y="3048000"/>
          <a:ext cx="44958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1473120" imgH="406080" progId="Equation.3">
                  <p:embed/>
                </p:oleObj>
              </mc:Choice>
              <mc:Fallback>
                <p:oleObj name="Equation" r:id="rId3" imgW="14731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4958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Negative dose? 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>
                <a:latin typeface="Bookman Old Style" pitchFamily="18" charset="0"/>
              </a:rPr>
              <a:t>Doses are often mapped to another scale</a:t>
            </a:r>
          </a:p>
          <a:p>
            <a:r>
              <a:rPr lang="en-US" altLang="en-US" sz="2500">
                <a:latin typeface="Bookman Old Style" pitchFamily="18" charset="0"/>
              </a:rPr>
              <a:t>dose coding: 	</a:t>
            </a:r>
          </a:p>
          <a:p>
            <a:pPr>
              <a:buFont typeface="Wingdings" pitchFamily="2" charset="2"/>
              <a:buNone/>
            </a:pPr>
            <a:r>
              <a:rPr lang="en-US" altLang="en-US" sz="2500">
                <a:latin typeface="Bookman Old Style" pitchFamily="18" charset="0"/>
              </a:rPr>
              <a:t>		-6 = level 1 (1.0)</a:t>
            </a:r>
          </a:p>
          <a:p>
            <a:pPr>
              <a:buFont typeface="Wingdings" pitchFamily="2" charset="2"/>
              <a:buNone/>
            </a:pPr>
            <a:r>
              <a:rPr lang="en-US" altLang="en-US" sz="2500">
                <a:latin typeface="Bookman Old Style" pitchFamily="18" charset="0"/>
              </a:rPr>
              <a:t>		-5 = level 2 (1.4)</a:t>
            </a:r>
          </a:p>
          <a:p>
            <a:pPr>
              <a:buFont typeface="Wingdings" pitchFamily="2" charset="2"/>
              <a:buNone/>
            </a:pPr>
            <a:r>
              <a:rPr lang="en-US" altLang="en-US" sz="2500">
                <a:latin typeface="Bookman Old Style" pitchFamily="18" charset="0"/>
              </a:rPr>
              <a:t>		-4 = level 3 (2.0)</a:t>
            </a:r>
          </a:p>
          <a:p>
            <a:pPr>
              <a:buFont typeface="Wingdings" pitchFamily="2" charset="2"/>
              <a:buNone/>
            </a:pPr>
            <a:r>
              <a:rPr lang="en-US" altLang="en-US" sz="2500">
                <a:latin typeface="Bookman Old Style" pitchFamily="18" charset="0"/>
              </a:rPr>
              <a:t>		-3 = level 4 (2.8)</a:t>
            </a:r>
          </a:p>
          <a:p>
            <a:pPr>
              <a:buFont typeface="Wingdings" pitchFamily="2" charset="2"/>
              <a:buNone/>
            </a:pPr>
            <a:r>
              <a:rPr lang="en-US" altLang="en-US" sz="2500">
                <a:latin typeface="Bookman Old Style" pitchFamily="18" charset="0"/>
              </a:rPr>
              <a:t>		-2 = level 5 (4.0)</a:t>
            </a:r>
          </a:p>
          <a:p>
            <a:r>
              <a:rPr lang="en-US" altLang="en-US" sz="2500">
                <a:latin typeface="Bookman Old Style" pitchFamily="18" charset="0"/>
              </a:rPr>
              <a:t>WHY?  Makes the statistics work….</a:t>
            </a:r>
          </a:p>
          <a:p>
            <a:endParaRPr lang="en-US" altLang="en-US" sz="25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r>
              <a:rPr lang="en-US" altLang="en-US" sz="3200"/>
              <a:t>CRM Software: </a:t>
            </a:r>
            <a:r>
              <a:rPr lang="en-US" altLang="en-US" sz="1900">
                <a:latin typeface="Courier New" pitchFamily="49" charset="0"/>
              </a:rPr>
              <a:t>http://www.cancerbiostats.onc.jhmi.edu/software.cfm</a:t>
            </a:r>
          </a:p>
        </p:txBody>
      </p:sp>
      <p:pic>
        <p:nvPicPr>
          <p:cNvPr id="12595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6934200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Bookman Old Style" pitchFamily="18" charset="0"/>
              </a:rPr>
              <a:t>EWOC Software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6554787" cy="4114800"/>
          </a:xfrm>
        </p:spPr>
        <p:txBody>
          <a:bodyPr/>
          <a:lstStyle/>
          <a:p>
            <a:r>
              <a:rPr lang="en-US" altLang="en-US" sz="1800">
                <a:latin typeface="Courier New" pitchFamily="49" charset="0"/>
              </a:rPr>
              <a:t>http://www.sph.emory.edu/BRI-WCI/ewoc.html</a:t>
            </a:r>
          </a:p>
        </p:txBody>
      </p:sp>
      <p:pic>
        <p:nvPicPr>
          <p:cNvPr id="123909" name="Picture 5" descr="Image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438400"/>
            <a:ext cx="5943600" cy="4090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7806C-9E00-441C-B6FA-B5EA719646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</a:pPr>
            <a:r>
              <a:rPr lang="en-US" dirty="0" err="1" smtClean="0"/>
              <a:t>Storer</a:t>
            </a:r>
            <a:r>
              <a:rPr lang="en-US" dirty="0" smtClean="0"/>
              <a:t> and </a:t>
            </a:r>
            <a:r>
              <a:rPr lang="en-US" dirty="0" err="1" smtClean="0"/>
              <a:t>DeMets</a:t>
            </a:r>
            <a:r>
              <a:rPr lang="en-US" dirty="0" smtClean="0"/>
              <a:t> (1987) gave a clear illustration of bias potential in a phase I trial using the traditional stopping rule (“Design A”).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en-US" b="1" dirty="0" smtClean="0"/>
              <a:t>Due to the multiple opportunities for stopping, it stops too early and does not re-escalate.  </a:t>
            </a:r>
            <a:r>
              <a:rPr lang="en-US" dirty="0" smtClean="0"/>
              <a:t>The stopping dose is not the 33rd %-</a:t>
            </a:r>
            <a:r>
              <a:rPr lang="en-US" dirty="0" err="1" smtClean="0"/>
              <a:t>ile</a:t>
            </a:r>
            <a:r>
              <a:rPr lang="en-US" dirty="0" smtClean="0"/>
              <a:t> - it is lower.  But we don’t know how much lower: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04800" y="242887"/>
            <a:ext cx="7657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Problems with the “Traditional Design”: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3452</Words>
  <Application>Microsoft Office PowerPoint</Application>
  <PresentationFormat>On-screen Show (4:3)</PresentationFormat>
  <Paragraphs>551</Paragraphs>
  <Slides>85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1_Custom Design</vt:lpstr>
      <vt:lpstr>Custom Design</vt:lpstr>
      <vt:lpstr>Origin</vt:lpstr>
      <vt:lpstr>Equation</vt:lpstr>
      <vt:lpstr>Phase I Trials:   Statistical Design Considerations   </vt:lpstr>
      <vt:lpstr>Phase I Trial Design</vt:lpstr>
      <vt:lpstr>Dose finding </vt:lpstr>
      <vt:lpstr>Classic Phase I Assumption:   Efficacy and toxicity both increase with dose</vt:lpstr>
      <vt:lpstr>  Schematic of Phase I Trial</vt:lpstr>
      <vt:lpstr>Acceptable toxicity</vt:lpstr>
      <vt:lpstr>“Traditional” Designs</vt:lpstr>
      <vt:lpstr>Phase I study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examples:</vt:lpstr>
      <vt:lpstr>Observed Data</vt:lpstr>
      <vt:lpstr>Observed Data:  with 90% CIs</vt:lpstr>
      <vt:lpstr>Example 2:</vt:lpstr>
      <vt:lpstr>Observed Data</vt:lpstr>
      <vt:lpstr>Observed Data:  with 90% CIs</vt:lpstr>
      <vt:lpstr>PowerPoint Presentation</vt:lpstr>
      <vt:lpstr>Should we use the “3+3”?</vt:lpstr>
      <vt:lpstr>Why is the 3+3 so popular?</vt:lpstr>
      <vt:lpstr>Accelerated Titration Design (Simon et al., 1999, JNCI)</vt:lpstr>
      <vt:lpstr>Accelerated Titration Design</vt:lpstr>
      <vt:lpstr>Accelerated Titration Design</vt:lpstr>
      <vt:lpstr> Alternative to algorithmic approaches?</vt:lpstr>
      <vt:lpstr>“Novel” Phase I approaches</vt:lpstr>
      <vt:lpstr>Continual Reassessment Method (CRM)</vt:lpstr>
      <vt:lpstr>CRM history in brief</vt:lpstr>
      <vt:lpstr>Some reasons why to use CRM</vt:lpstr>
      <vt:lpstr>Basic Idea of CRM</vt:lpstr>
      <vt:lpstr>Modified CRM  (Goodman, Zahurak, and Piantadosi, Statistics in Medicine, 1995)</vt:lpstr>
      <vt:lpstr>PowerPoint Presentation</vt:lpstr>
      <vt:lpstr>Modified CRM by  Goodman, Zahurak, and Piantadosi (Statistics in Medicine, 1995)</vt:lpstr>
      <vt:lpstr>Principle of updating</vt:lpstr>
      <vt:lpstr>Simulated Example</vt:lpstr>
      <vt:lpstr>PowerPoint Presentation</vt:lpstr>
      <vt:lpstr>PowerPoint Presentation</vt:lpstr>
      <vt:lpstr>Result </vt:lpstr>
      <vt:lpstr>PowerPoint Presentation</vt:lpstr>
      <vt:lpstr>PowerPoint Presentation</vt:lpstr>
      <vt:lpstr>PowerPoint Presentation</vt:lpstr>
      <vt:lpstr>PowerPoint Presentation</vt:lpstr>
      <vt:lpstr>When does it end?</vt:lpstr>
      <vt:lpstr>Dose increments</vt:lpstr>
      <vt:lpstr>Escalation with Overdose Control</vt:lpstr>
      <vt:lpstr>How far has the CRM come?</vt:lpstr>
      <vt:lpstr>Practical Roadblocks</vt:lpstr>
      <vt:lpstr>Steps towards acceptance</vt:lpstr>
      <vt:lpstr>Other Novel Ideas in Phase I</vt:lpstr>
      <vt:lpstr>Efficacy Example: Rapamycin in Pancreatic Cancer</vt:lpstr>
      <vt:lpstr>Efficacy Example: Rapamycin in Pancreatic Cancer</vt:lpstr>
      <vt:lpstr>Safety and Efficacy</vt:lpstr>
      <vt:lpstr>Safety and Efficacy Endpoints</vt:lpstr>
      <vt:lpstr>Summary: “Novel” Phase I trials</vt:lpstr>
      <vt:lpstr>Why haven’t they been implemented more often?</vt:lpstr>
      <vt:lpstr>PowerPoint Presentation</vt:lpstr>
      <vt:lpstr>PowerPoint Presentation</vt:lpstr>
      <vt:lpstr>Prorated Designs (Cheung &amp; Chappell, 2000)</vt:lpstr>
      <vt:lpstr>Prorated Designs (continued):</vt:lpstr>
      <vt:lpstr>PowerPoint Presentation</vt:lpstr>
      <vt:lpstr>Proration Example - Dose-per-fraction Escalation in Prostate Cancer</vt:lpstr>
      <vt:lpstr>PowerPoint Presentation</vt:lpstr>
      <vt:lpstr>PowerPoint Presentation</vt:lpstr>
      <vt:lpstr>Conclusion</vt:lpstr>
      <vt:lpstr>More on the CRM (optional)</vt:lpstr>
      <vt:lpstr>Prior</vt:lpstr>
      <vt:lpstr>Selecting prior  (assume desired DLT rate = 0.20)</vt:lpstr>
      <vt:lpstr>Reconsidered prior:</vt:lpstr>
      <vt:lpstr>OK:  so, start at dose=2.7</vt:lpstr>
      <vt:lpstr>Recall: </vt:lpstr>
      <vt:lpstr>Is this what we would expect?</vt:lpstr>
      <vt:lpstr>Dose for next patient?</vt:lpstr>
      <vt:lpstr>Why?</vt:lpstr>
      <vt:lpstr>Need to spend time on the design</vt:lpstr>
      <vt:lpstr>Scenarios for next patient</vt:lpstr>
      <vt:lpstr>A little more on the statistics:</vt:lpstr>
      <vt:lpstr>Simple prediction, but backwards(?)</vt:lpstr>
      <vt:lpstr>Finding the next dose:  ML approach</vt:lpstr>
      <vt:lpstr>Finding next dose</vt:lpstr>
      <vt:lpstr>Finding next dose</vt:lpstr>
      <vt:lpstr>Negative dose?  </vt:lpstr>
      <vt:lpstr>CRM Software: http://www.cancerbiostats.onc.jhmi.edu/software.cfm</vt:lpstr>
      <vt:lpstr>EWOC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2011-06-20T14:16:55Z</dcterms:created>
  <dcterms:modified xsi:type="dcterms:W3CDTF">2015-01-20T13:51:36Z</dcterms:modified>
</cp:coreProperties>
</file>