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2"/>
  </p:notesMasterIdLst>
  <p:handoutMasterIdLst>
    <p:handoutMasterId r:id="rId63"/>
  </p:handoutMasterIdLst>
  <p:sldIdLst>
    <p:sldId id="256" r:id="rId5"/>
    <p:sldId id="432" r:id="rId6"/>
    <p:sldId id="333" r:id="rId7"/>
    <p:sldId id="427" r:id="rId8"/>
    <p:sldId id="332" r:id="rId9"/>
    <p:sldId id="334" r:id="rId10"/>
    <p:sldId id="335" r:id="rId11"/>
    <p:sldId id="431" r:id="rId12"/>
    <p:sldId id="336" r:id="rId13"/>
    <p:sldId id="412" r:id="rId14"/>
    <p:sldId id="337" r:id="rId15"/>
    <p:sldId id="413" r:id="rId16"/>
    <p:sldId id="429" r:id="rId17"/>
    <p:sldId id="434" r:id="rId18"/>
    <p:sldId id="430" r:id="rId19"/>
    <p:sldId id="433" r:id="rId20"/>
    <p:sldId id="414" r:id="rId21"/>
    <p:sldId id="338" r:id="rId22"/>
    <p:sldId id="415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99" r:id="rId33"/>
    <p:sldId id="348" r:id="rId34"/>
    <p:sldId id="349" r:id="rId35"/>
    <p:sldId id="350" r:id="rId36"/>
    <p:sldId id="356" r:id="rId37"/>
    <p:sldId id="357" r:id="rId38"/>
    <p:sldId id="360" r:id="rId39"/>
    <p:sldId id="408" r:id="rId40"/>
    <p:sldId id="428" r:id="rId41"/>
    <p:sldId id="361" r:id="rId42"/>
    <p:sldId id="362" r:id="rId43"/>
    <p:sldId id="363" r:id="rId44"/>
    <p:sldId id="359" r:id="rId45"/>
    <p:sldId id="301" r:id="rId46"/>
    <p:sldId id="406" r:id="rId47"/>
    <p:sldId id="355" r:id="rId48"/>
    <p:sldId id="424" r:id="rId49"/>
    <p:sldId id="297" r:id="rId50"/>
    <p:sldId id="352" r:id="rId51"/>
    <p:sldId id="416" r:id="rId52"/>
    <p:sldId id="418" r:id="rId53"/>
    <p:sldId id="259" r:id="rId54"/>
    <p:sldId id="419" r:id="rId55"/>
    <p:sldId id="420" r:id="rId56"/>
    <p:sldId id="421" r:id="rId57"/>
    <p:sldId id="422" r:id="rId58"/>
    <p:sldId id="417" r:id="rId59"/>
    <p:sldId id="423" r:id="rId60"/>
    <p:sldId id="426" r:id="rId61"/>
  </p:sldIdLst>
  <p:sldSz cx="9144000" cy="6858000" type="screen4x3"/>
  <p:notesSz cx="7053263" cy="93567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y, Percy (NIH/NCI) " initials="IP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6FFC3"/>
    <a:srgbClr val="33CCFF"/>
    <a:srgbClr val="404040"/>
    <a:srgbClr val="66CCFF"/>
    <a:srgbClr val="000099"/>
    <a:srgbClr val="FF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1" autoAdjust="0"/>
  </p:normalViewPr>
  <p:slideViewPr>
    <p:cSldViewPr snapToGrid="0" snapToObjects="1">
      <p:cViewPr>
        <p:scale>
          <a:sx n="100" d="100"/>
          <a:sy n="100" d="100"/>
        </p:scale>
        <p:origin x="-948" y="-288"/>
      </p:cViewPr>
      <p:guideLst>
        <p:guide orient="horz" pos="350"/>
        <p:guide orient="horz" pos="4165"/>
        <p:guide orient="horz" pos="3996"/>
        <p:guide orient="horz" pos="2360"/>
        <p:guide pos="2885"/>
        <p:guide pos="2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i37g.nci.nih.gov\group\NCTVL\NCTVL-SAIC\Projects\ELISA%20PAR\PARIA%20Phase%20I%20project\P7977%20KCI%20ABT-CPT\P7977-PD-Ji-3-3-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i37g.nci.nih.gov\group\NCTVL\NCTVL-SAIC\Projects\ELISA%20PAR\PARIA%20Phase%20I%20project\P7977%20KCI%20ABT-CPT\P7977-PD-Ji-2-1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Relative PAR Levels in Tumor (Phase I P7977)</a:t>
            </a:r>
          </a:p>
        </c:rich>
      </c:tx>
      <c:layout>
        <c:manualLayout>
          <c:xMode val="edge"/>
          <c:yMode val="edge"/>
          <c:x val="0.34453818970952688"/>
          <c:y val="3.52940093014688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368715083798809E-2"/>
          <c:y val="0.18713503727795291"/>
          <c:w val="0.87988826815642462"/>
          <c:h val="0.660820600387774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'PD-p7977'!$B$98</c:f>
              <c:strCache>
                <c:ptCount val="1"/>
                <c:pt idx="0">
                  <c:v>Post ABT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invertIfNegative val="0"/>
          <c:cat>
            <c:numRef>
              <c:f>'PD-p7977'!$C$94:$V$94</c:f>
              <c:numCache>
                <c:formatCode>0</c:formatCode>
                <c:ptCount val="20"/>
                <c:pt idx="0">
                  <c:v>13</c:v>
                </c:pt>
                <c:pt idx="1">
                  <c:v>10</c:v>
                </c:pt>
                <c:pt idx="2">
                  <c:v>6</c:v>
                </c:pt>
                <c:pt idx="3">
                  <c:v>14</c:v>
                </c:pt>
                <c:pt idx="4">
                  <c:v>30</c:v>
                </c:pt>
                <c:pt idx="5">
                  <c:v>11</c:v>
                </c:pt>
                <c:pt idx="6">
                  <c:v>20</c:v>
                </c:pt>
                <c:pt idx="7">
                  <c:v>23</c:v>
                </c:pt>
                <c:pt idx="8">
                  <c:v>9</c:v>
                </c:pt>
                <c:pt idx="9">
                  <c:v>28</c:v>
                </c:pt>
                <c:pt idx="10">
                  <c:v>29</c:v>
                </c:pt>
                <c:pt idx="11">
                  <c:v>2</c:v>
                </c:pt>
                <c:pt idx="12">
                  <c:v>16</c:v>
                </c:pt>
                <c:pt idx="13">
                  <c:v>21</c:v>
                </c:pt>
                <c:pt idx="14">
                  <c:v>7</c:v>
                </c:pt>
                <c:pt idx="15">
                  <c:v>12</c:v>
                </c:pt>
                <c:pt idx="16">
                  <c:v>5</c:v>
                </c:pt>
                <c:pt idx="17">
                  <c:v>3</c:v>
                </c:pt>
                <c:pt idx="18">
                  <c:v>4</c:v>
                </c:pt>
                <c:pt idx="19">
                  <c:v>25</c:v>
                </c:pt>
              </c:numCache>
            </c:numRef>
          </c:cat>
          <c:val>
            <c:numRef>
              <c:f>'PD-p7977'!$C$98:$V$98</c:f>
              <c:numCache>
                <c:formatCode>0</c:formatCode>
                <c:ptCount val="20"/>
                <c:pt idx="0">
                  <c:v>9.6441222130232713</c:v>
                </c:pt>
                <c:pt idx="1">
                  <c:v>9.5190883781869005</c:v>
                </c:pt>
                <c:pt idx="2">
                  <c:v>3.3506998202069997</c:v>
                </c:pt>
                <c:pt idx="3">
                  <c:v>8.6320533637300478</c:v>
                </c:pt>
                <c:pt idx="4">
                  <c:v>13.724081134498348</c:v>
                </c:pt>
                <c:pt idx="5">
                  <c:v>28.927480811993711</c:v>
                </c:pt>
                <c:pt idx="6">
                  <c:v>6.1050276703393065</c:v>
                </c:pt>
                <c:pt idx="7">
                  <c:v>10.565619825950494</c:v>
                </c:pt>
                <c:pt idx="8">
                  <c:v>11.314903740803583</c:v>
                </c:pt>
                <c:pt idx="9">
                  <c:v>5.4934759777119169</c:v>
                </c:pt>
                <c:pt idx="10">
                  <c:v>4.7515067558925503</c:v>
                </c:pt>
                <c:pt idx="11">
                  <c:v>49.118802348244557</c:v>
                </c:pt>
                <c:pt idx="12">
                  <c:v>20.004700868339889</c:v>
                </c:pt>
                <c:pt idx="13">
                  <c:v>45.697909833869623</c:v>
                </c:pt>
                <c:pt idx="14">
                  <c:v>13.685034492106949</c:v>
                </c:pt>
                <c:pt idx="15">
                  <c:v>27.635999554778067</c:v>
                </c:pt>
                <c:pt idx="16">
                  <c:v>40.810377577271986</c:v>
                </c:pt>
                <c:pt idx="17">
                  <c:v>77.120067363489028</c:v>
                </c:pt>
                <c:pt idx="18">
                  <c:v>64.615041260679419</c:v>
                </c:pt>
                <c:pt idx="19">
                  <c:v>77.855478054265504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40576"/>
        <c:axId val="212442496"/>
      </c:barChart>
      <c:catAx>
        <c:axId val="21244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 Number</a:t>
                </a:r>
              </a:p>
            </c:rich>
          </c:tx>
          <c:layout>
            <c:manualLayout>
              <c:xMode val="edge"/>
              <c:yMode val="edge"/>
              <c:x val="0.46648044692737473"/>
              <c:y val="0.9210553943914906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4424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12442496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PAR (%)</a:t>
                </a:r>
              </a:p>
            </c:rich>
          </c:tx>
          <c:layout>
            <c:manualLayout>
              <c:xMode val="edge"/>
              <c:yMode val="edge"/>
              <c:x val="9.7765363128491985E-3"/>
              <c:y val="0.388890116805575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440576"/>
        <c:crosses val="autoZero"/>
        <c:crossBetween val="between"/>
        <c:majorUnit val="25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709497206703928"/>
          <c:y val="1.4619883040935687E-2"/>
          <c:w val="0.22206703910614503"/>
          <c:h val="6.432779235928855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PAR Levels in </a:t>
            </a:r>
            <a:r>
              <a:rPr lang="en-US" dirty="0" smtClean="0"/>
              <a:t>Tumor</a:t>
            </a:r>
            <a:endParaRPr lang="en-US" dirty="0"/>
          </a:p>
        </c:rich>
      </c:tx>
      <c:layout>
        <c:manualLayout>
          <c:xMode val="edge"/>
          <c:yMode val="edge"/>
          <c:x val="0.37801928377859756"/>
          <c:y val="5.447874771049302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87421183498937"/>
          <c:y val="9.6774193548387372E-2"/>
          <c:w val="0.85035023106304064"/>
          <c:h val="0.75073313782991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'PD-p7977'!$B$95</c:f>
              <c:strCache>
                <c:ptCount val="1"/>
                <c:pt idx="0">
                  <c:v>Pre ABT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invertIfNegative val="0"/>
          <c:cat>
            <c:numRef>
              <c:f>'PD-p7977'!$C$94:$V$94</c:f>
              <c:numCache>
                <c:formatCode>0</c:formatCode>
                <c:ptCount val="20"/>
                <c:pt idx="0">
                  <c:v>13</c:v>
                </c:pt>
                <c:pt idx="1">
                  <c:v>10</c:v>
                </c:pt>
                <c:pt idx="2">
                  <c:v>6</c:v>
                </c:pt>
                <c:pt idx="3">
                  <c:v>14</c:v>
                </c:pt>
                <c:pt idx="4">
                  <c:v>30</c:v>
                </c:pt>
                <c:pt idx="5">
                  <c:v>11</c:v>
                </c:pt>
                <c:pt idx="6">
                  <c:v>20</c:v>
                </c:pt>
                <c:pt idx="7">
                  <c:v>23</c:v>
                </c:pt>
                <c:pt idx="8">
                  <c:v>9</c:v>
                </c:pt>
                <c:pt idx="9">
                  <c:v>28</c:v>
                </c:pt>
                <c:pt idx="10">
                  <c:v>29</c:v>
                </c:pt>
                <c:pt idx="11">
                  <c:v>2</c:v>
                </c:pt>
                <c:pt idx="12">
                  <c:v>16</c:v>
                </c:pt>
                <c:pt idx="13">
                  <c:v>21</c:v>
                </c:pt>
                <c:pt idx="14">
                  <c:v>7</c:v>
                </c:pt>
                <c:pt idx="15">
                  <c:v>12</c:v>
                </c:pt>
                <c:pt idx="16">
                  <c:v>5</c:v>
                </c:pt>
                <c:pt idx="17">
                  <c:v>3</c:v>
                </c:pt>
                <c:pt idx="18">
                  <c:v>4</c:v>
                </c:pt>
                <c:pt idx="19">
                  <c:v>25</c:v>
                </c:pt>
              </c:numCache>
            </c:numRef>
          </c:cat>
          <c:val>
            <c:numRef>
              <c:f>'PD-p7977'!$C$95:$V$95</c:f>
              <c:numCache>
                <c:formatCode>0</c:formatCode>
                <c:ptCount val="20"/>
                <c:pt idx="0">
                  <c:v>338263.876856521</c:v>
                </c:pt>
                <c:pt idx="1">
                  <c:v>287417.80523999594</c:v>
                </c:pt>
                <c:pt idx="2">
                  <c:v>227317.03964650066</c:v>
                </c:pt>
                <c:pt idx="3">
                  <c:v>199339.91770253881</c:v>
                </c:pt>
                <c:pt idx="4">
                  <c:v>164846.30428202491</c:v>
                </c:pt>
                <c:pt idx="5">
                  <c:v>163676.45281485264</c:v>
                </c:pt>
                <c:pt idx="6">
                  <c:v>144469.40189552878</c:v>
                </c:pt>
                <c:pt idx="7">
                  <c:v>139400.31303745962</c:v>
                </c:pt>
                <c:pt idx="8">
                  <c:v>136170.10826478185</c:v>
                </c:pt>
                <c:pt idx="9">
                  <c:v>135251.47051916047</c:v>
                </c:pt>
                <c:pt idx="10">
                  <c:v>133410.33106692819</c:v>
                </c:pt>
                <c:pt idx="11">
                  <c:v>126740.58138382237</c:v>
                </c:pt>
                <c:pt idx="12">
                  <c:v>66015.491019031659</c:v>
                </c:pt>
                <c:pt idx="13">
                  <c:v>27765.528655584145</c:v>
                </c:pt>
                <c:pt idx="14">
                  <c:v>26247.44791222407</c:v>
                </c:pt>
                <c:pt idx="15">
                  <c:v>17067.706692674921</c:v>
                </c:pt>
                <c:pt idx="16">
                  <c:v>15874.585369244809</c:v>
                </c:pt>
                <c:pt idx="17">
                  <c:v>12382.193222317821</c:v>
                </c:pt>
                <c:pt idx="18">
                  <c:v>7204.7498219373219</c:v>
                </c:pt>
                <c:pt idx="19">
                  <c:v>7048.1807070607374</c:v>
                </c:pt>
              </c:numCache>
            </c:numRef>
          </c:val>
        </c:ser>
        <c:ser>
          <c:idx val="1"/>
          <c:order val="1"/>
          <c:tx>
            <c:strRef>
              <c:f>'PD-p7977'!$B$96</c:f>
              <c:strCache>
                <c:ptCount val="1"/>
                <c:pt idx="0">
                  <c:v>Post ABT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invertIfNegative val="0"/>
          <c:cat>
            <c:numRef>
              <c:f>'PD-p7977'!$C$94:$V$94</c:f>
              <c:numCache>
                <c:formatCode>0</c:formatCode>
                <c:ptCount val="20"/>
                <c:pt idx="0">
                  <c:v>13</c:v>
                </c:pt>
                <c:pt idx="1">
                  <c:v>10</c:v>
                </c:pt>
                <c:pt idx="2">
                  <c:v>6</c:v>
                </c:pt>
                <c:pt idx="3">
                  <c:v>14</c:v>
                </c:pt>
                <c:pt idx="4">
                  <c:v>30</c:v>
                </c:pt>
                <c:pt idx="5">
                  <c:v>11</c:v>
                </c:pt>
                <c:pt idx="6">
                  <c:v>20</c:v>
                </c:pt>
                <c:pt idx="7">
                  <c:v>23</c:v>
                </c:pt>
                <c:pt idx="8">
                  <c:v>9</c:v>
                </c:pt>
                <c:pt idx="9">
                  <c:v>28</c:v>
                </c:pt>
                <c:pt idx="10">
                  <c:v>29</c:v>
                </c:pt>
                <c:pt idx="11">
                  <c:v>2</c:v>
                </c:pt>
                <c:pt idx="12">
                  <c:v>16</c:v>
                </c:pt>
                <c:pt idx="13">
                  <c:v>21</c:v>
                </c:pt>
                <c:pt idx="14">
                  <c:v>7</c:v>
                </c:pt>
                <c:pt idx="15">
                  <c:v>12</c:v>
                </c:pt>
                <c:pt idx="16">
                  <c:v>5</c:v>
                </c:pt>
                <c:pt idx="17">
                  <c:v>3</c:v>
                </c:pt>
                <c:pt idx="18">
                  <c:v>4</c:v>
                </c:pt>
                <c:pt idx="19">
                  <c:v>25</c:v>
                </c:pt>
              </c:numCache>
            </c:numRef>
          </c:cat>
          <c:val>
            <c:numRef>
              <c:f>'PD-p7977'!$C$96:$V$96</c:f>
              <c:numCache>
                <c:formatCode>0</c:formatCode>
                <c:ptCount val="20"/>
                <c:pt idx="0">
                  <c:v>32622.581686553465</c:v>
                </c:pt>
                <c:pt idx="1">
                  <c:v>27359.554895440309</c:v>
                </c:pt>
                <c:pt idx="2">
                  <c:v>7616.7116387351825</c:v>
                </c:pt>
                <c:pt idx="3">
                  <c:v>17207.128071298717</c:v>
                </c:pt>
                <c:pt idx="4">
                  <c:v>22623.640546887109</c:v>
                </c:pt>
                <c:pt idx="5">
                  <c:v>47347.47448176847</c:v>
                </c:pt>
                <c:pt idx="6">
                  <c:v>8819.896960895725</c:v>
                </c:pt>
                <c:pt idx="7">
                  <c:v>14728.507111722873</c:v>
                </c:pt>
                <c:pt idx="8">
                  <c:v>15407.516673908087</c:v>
                </c:pt>
                <c:pt idx="9">
                  <c:v>7430.0070424722026</c:v>
                </c:pt>
                <c:pt idx="10">
                  <c:v>6339.0008937037237</c:v>
                </c:pt>
                <c:pt idx="11">
                  <c:v>62253.455664935755</c:v>
                </c:pt>
                <c:pt idx="12">
                  <c:v>13206.201505123076</c:v>
                </c:pt>
                <c:pt idx="13">
                  <c:v>12688.266249926075</c:v>
                </c:pt>
                <c:pt idx="14">
                  <c:v>3591.9723000856575</c:v>
                </c:pt>
                <c:pt idx="15">
                  <c:v>4716.8313455984598</c:v>
                </c:pt>
                <c:pt idx="16">
                  <c:v>6478.4782280151994</c:v>
                </c:pt>
                <c:pt idx="17">
                  <c:v>9549.1557541288839</c:v>
                </c:pt>
                <c:pt idx="18">
                  <c:v>4655.3520701735379</c:v>
                </c:pt>
                <c:pt idx="19">
                  <c:v>5487.3947836106563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36384"/>
        <c:axId val="215538304"/>
      </c:barChart>
      <c:catAx>
        <c:axId val="215536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 Number</a:t>
                </a:r>
              </a:p>
            </c:rich>
          </c:tx>
          <c:layout>
            <c:manualLayout>
              <c:xMode val="edge"/>
              <c:yMode val="edge"/>
              <c:x val="0.48811218178147397"/>
              <c:y val="0.9208211143695036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5383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15538304"/>
        <c:scaling>
          <c:logBase val="10"/>
          <c:orientation val="minMax"/>
          <c:min val="100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PAR (pg/10mg Protein)</a:t>
                </a:r>
              </a:p>
            </c:rich>
          </c:tx>
          <c:layout>
            <c:manualLayout>
              <c:xMode val="edge"/>
              <c:yMode val="edge"/>
              <c:x val="9.7902097902097963E-3"/>
              <c:y val="0.296187683284459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536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272786006644365"/>
          <c:y val="1.466275659824048E-2"/>
          <c:w val="0.12167846851311392"/>
          <c:h val="0.131964809384164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156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8156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1159303B-128C-4BBA-8A7A-FE174DBCCD3B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972"/>
            <a:ext cx="3056414" cy="46815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6972"/>
            <a:ext cx="3056414" cy="46815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0B605D8A-3E24-4111-8C36-BBDDC2A41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r">
              <a:defRPr sz="1200"/>
            </a:lvl1pPr>
          </a:lstStyle>
          <a:p>
            <a:fld id="{BF436D24-CD7F-EA47-B349-FA52D0CA3128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8" tIns="46879" rIns="93758" bIns="468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58" tIns="46879" rIns="93758" bIns="468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r">
              <a:defRPr sz="1200"/>
            </a:lvl1pPr>
          </a:lstStyle>
          <a:p>
            <a:fld id="{BCE190BC-B222-FE4F-8759-501FC36877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786" indent="-29299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977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769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9560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8351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7142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5934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4723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864DDF9-D6DB-744E-8687-7F72139597C3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1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1786" indent="-2929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1977" indent="-2343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0769" indent="-2343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9560" indent="-2343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8351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47142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15934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4723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5846" name="Date Placeholder 5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786" indent="-29299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977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769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9560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8351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7142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5934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4723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5D72AAE-C96C-284C-8C10-DEA638C980D5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1/8/2015</a:t>
            </a:fld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847" name="Header Placeholder 6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1786" indent="-2929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1977" indent="-2343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0769" indent="-2343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9560" indent="-2343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8351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47142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15934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4723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27" y="4444445"/>
            <a:ext cx="5642610" cy="42105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/>
              <a:t>ABT888 is able to decrease PAR levels across the board, regardless of ABT888 dose.  It appears that the greater the baseline level of PAR, the greater the degree of decrease.</a:t>
            </a:r>
          </a:p>
          <a:p>
            <a:endParaRPr lang="en-US" sz="1000"/>
          </a:p>
          <a:p>
            <a:r>
              <a:rPr lang="en-US" sz="1000"/>
              <a:t>We lined the patients up based on pre-dose PAR levels.  The greater the pre-dose PAR levels, the greater the degree of inhibition.</a:t>
            </a:r>
          </a:p>
          <a:p>
            <a:endParaRPr lang="en-US" sz="1000"/>
          </a:p>
          <a:p>
            <a:r>
              <a:rPr lang="en-US" sz="1000"/>
              <a:t>Treatment always decreased PAR levels, however there was much more inhibition if the predose levels are high.</a:t>
            </a:r>
          </a:p>
          <a:p>
            <a:endParaRPr lang="en-US" sz="1000"/>
          </a:p>
          <a:p>
            <a:r>
              <a:rPr lang="en-US" sz="1000"/>
              <a:t>The upper graph is a log scale.  The lower graph is a linear scale.</a:t>
            </a:r>
          </a:p>
          <a:p>
            <a:endParaRPr lang="en-US" sz="1000"/>
          </a:p>
          <a:p>
            <a:r>
              <a:rPr lang="en-US" sz="1000"/>
              <a:t>No matter how much PAR in the tumor you have at baseline, you drop the PAR levels to reasonably low levels but they never drop to 0.</a:t>
            </a:r>
          </a:p>
          <a:p>
            <a:endParaRPr lang="en-US" sz="1000"/>
          </a:p>
          <a:p>
            <a:r>
              <a:rPr lang="en-US" sz="1000"/>
              <a:t>You can never drop the tumor PAR levels to 0 – there is always some detectable PAR levels – could be several explanations for this</a:t>
            </a:r>
          </a:p>
          <a:p>
            <a:r>
              <a:rPr lang="en-US" sz="1000"/>
              <a:t>	-maybe different isoforms and the drug is not impacting on all isoforms</a:t>
            </a:r>
          </a:p>
          <a:p>
            <a:r>
              <a:rPr lang="en-US" sz="1000"/>
              <a:t>	-some PAR products may be stable and do not degrade fast enough</a:t>
            </a:r>
          </a:p>
          <a:p>
            <a:r>
              <a:rPr lang="en-US" sz="1000"/>
              <a:t>	-small number of proteins that have PAR polymers and small amount of proteins that do not get degraded very fast and are more stable, hence still detectable</a:t>
            </a:r>
          </a:p>
          <a:p>
            <a:endParaRPr 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priority targets and pathways go</a:t>
            </a:r>
            <a:r>
              <a:rPr lang="en-US" baseline="0" dirty="0" smtClean="0"/>
              <a:t> through </a:t>
            </a:r>
            <a:r>
              <a:rPr lang="en-US" baseline="0" dirty="0" err="1" smtClean="0"/>
              <a:t>NExT</a:t>
            </a:r>
            <a:r>
              <a:rPr lang="en-US" baseline="0" dirty="0" smtClean="0"/>
              <a:t>; NCI has a single pipeline. Broad portfolio for combination studies.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190BC-B222-FE4F-8759-501FC36877D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1786" indent="-2929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1977" indent="-2343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0769" indent="-2343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9560" indent="-2343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8351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47142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15934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4723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786" indent="-29299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977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769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9560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8351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7142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5934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4723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A3CA316-72AB-CA40-B179-72E22CE70CB9}" type="datetime1">
              <a:rPr lang="en-US">
                <a:solidFill>
                  <a:srgbClr val="000000"/>
                </a:solidFill>
                <a:latin typeface="Times" charset="0"/>
              </a:rPr>
              <a:pPr/>
              <a:t>1/8/2015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1786" indent="-2929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1977" indent="-2343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0769" indent="-2343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9560" indent="-2343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8351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47142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15934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4723" indent="-234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Times" pitchFamily="18" charset="0"/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786" indent="-292994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977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769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9560" indent="-23439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8351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7142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5934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4723" indent="-234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58AA97D-3D32-8F4E-81B6-D1F61DE0BFD5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50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630273-69DE-0A47-B1A2-9AB5755B7457}" type="slidenum">
              <a:rPr lang="en-US" smtClean="0">
                <a:ea typeface="ＭＳ Ｐゴシック" charset="0"/>
                <a:cs typeface="ＭＳ Ｐゴシック" charset="0"/>
              </a:rPr>
              <a:pPr/>
              <a:t>55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235CD-D29B-E745-8430-0A8F76200976}" type="slidenum">
              <a:rPr lang="en-GB"/>
              <a:pPr/>
              <a:t>56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1447800"/>
            <a:ext cx="7239000" cy="19812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15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2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3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8ED3D0-FF0E-4ABB-AAA7-6C948DFDE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AD0D-F9E6-4BE7-A380-23EE1B07E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C8088-BE14-458F-8274-597DED251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7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C55B8-438B-4580-8B6D-240335190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34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7E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7E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7E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7E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7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3.bp.blogspot.com/_-yXNl0C0z7w/TLSl-CbYrpI/AAAAAAAACd4/obtT2BAd9ac/s1600/SU2C.jpg&amp;imgrefurl=http://style101magazine.blogspot.com/2010_10_01_archive.html&amp;usg=__CZ8mpTq5yIgyvgufQngLOem-4wg=&amp;h=426&amp;w=741&amp;sz=88&amp;hl=en&amp;start=4&amp;zoom=1&amp;itbs=1&amp;tbnid=9bE1vBeYgwtVnM:&amp;tbnh=81&amp;tbnw=141&amp;prev=/images?q=su2c&amp;hl=en&amp;sa=G&amp;gbv=2&amp;tbs=isch:1&amp;ei=UXw0TYTaJJCisAPB9YmvBQ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vs.nci.nih.gov/ftp1/CTCAE/CTCAE_4.03_2010-06-14_QuickReference_5x7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52538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0" rIns="164592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 Black" charset="0"/>
              </a:rPr>
            </a:br>
            <a:r>
              <a:rPr lang="en-US" sz="3200" dirty="0">
                <a:solidFill>
                  <a:srgbClr val="000000"/>
                </a:solidFill>
                <a:latin typeface="Arial Black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 Black" charset="0"/>
              </a:rPr>
            </a:br>
            <a:endParaRPr lang="en-US" sz="3200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7E"/>
                </a:solidFill>
                <a:latin typeface="Arial Black" charset="0"/>
              </a:rPr>
              <a:t/>
            </a:r>
            <a:br>
              <a:rPr lang="en-US" sz="3200" dirty="0" smtClean="0">
                <a:solidFill>
                  <a:srgbClr val="FFFF7E"/>
                </a:solidFill>
                <a:latin typeface="Arial Black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 Black" charset="0"/>
              </a:rPr>
              <a:t>Phase I trials: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 Black" charset="0"/>
              </a:rPr>
              <a:t>Practical Considerations </a:t>
            </a:r>
            <a:r>
              <a:rPr lang="en-US" sz="3200" dirty="0" smtClean="0">
                <a:solidFill>
                  <a:srgbClr val="336699"/>
                </a:solidFill>
                <a:latin typeface="Arial Black" charset="0"/>
              </a:rPr>
              <a:t> </a:t>
            </a:r>
            <a:r>
              <a:rPr lang="en-US" sz="3200" dirty="0" smtClean="0">
                <a:solidFill>
                  <a:srgbClr val="6596E9"/>
                </a:solidFill>
                <a:latin typeface="Arial Black" charset="0"/>
              </a:rPr>
              <a:t/>
            </a:r>
            <a:br>
              <a:rPr lang="en-US" sz="3200" dirty="0" smtClean="0">
                <a:solidFill>
                  <a:srgbClr val="6596E9"/>
                </a:solidFill>
                <a:latin typeface="Arial Black" charset="0"/>
              </a:rPr>
            </a:br>
            <a:r>
              <a:rPr lang="en-US" sz="3600" dirty="0" smtClean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imes" charset="0"/>
              </a:rPr>
            </a:br>
            <a:endParaRPr lang="en-US" sz="3600" dirty="0">
              <a:solidFill>
                <a:srgbClr val="000000"/>
              </a:solidFill>
              <a:latin typeface="Times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Most slides </a:t>
            </a: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courtesy </a:t>
            </a: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of: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60606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Percy </a:t>
            </a:r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>Ivy, MD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Associate </a:t>
            </a:r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>Chief, Investigational Drug Branch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> Cancer Therapy Evaluation </a:t>
            </a: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Program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60606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Pat </a:t>
            </a:r>
            <a:r>
              <a:rPr lang="en-US" sz="2400" dirty="0" err="1" smtClean="0">
                <a:solidFill>
                  <a:srgbClr val="606060"/>
                </a:solidFill>
                <a:latin typeface="Arial Black" charset="0"/>
              </a:rPr>
              <a:t>LoRusso</a:t>
            </a:r>
            <a:endParaRPr lang="en-US" sz="2400" dirty="0" smtClean="0">
              <a:solidFill>
                <a:srgbClr val="606060"/>
              </a:solidFill>
              <a:latin typeface="Arial Black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06060"/>
                </a:solidFill>
                <a:latin typeface="Arial Black" charset="0"/>
              </a:rPr>
              <a:t>Yale University</a:t>
            </a:r>
          </a:p>
          <a:p>
            <a:pPr algn="ctr"/>
            <a:r>
              <a:rPr lang="en-US" sz="2400" dirty="0">
                <a:solidFill>
                  <a:srgbClr val="606060"/>
                </a:solidFill>
                <a:latin typeface="Arial Black" charset="0"/>
              </a:rPr>
              <a:t/>
            </a:r>
            <a:br>
              <a:rPr lang="en-US" sz="2400" dirty="0">
                <a:solidFill>
                  <a:srgbClr val="606060"/>
                </a:solidFill>
                <a:latin typeface="Arial Black" charset="0"/>
              </a:rPr>
            </a:br>
            <a:r>
              <a:rPr lang="en-US" sz="24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" charset="0"/>
              </a:rPr>
            </a:br>
            <a:r>
              <a:rPr lang="en-US" sz="2000" dirty="0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" charset="0"/>
              </a:rPr>
            </a:br>
            <a:r>
              <a:rPr lang="en-US" sz="2000" i="1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sz="2000" i="1" dirty="0">
                <a:solidFill>
                  <a:srgbClr val="FFFF7E"/>
                </a:solidFill>
                <a:latin typeface="Times" charset="0"/>
              </a:rPr>
            </a:br>
            <a:r>
              <a:rPr lang="en-US" sz="2000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sz="2000" dirty="0">
                <a:solidFill>
                  <a:srgbClr val="FFFF7E"/>
                </a:solidFill>
                <a:latin typeface="Times" charset="0"/>
              </a:rPr>
            </a:br>
            <a:r>
              <a:rPr lang="en-US" sz="2000" dirty="0">
                <a:solidFill>
                  <a:srgbClr val="FFFF7E"/>
                </a:solidFill>
                <a:latin typeface="Times" charset="0"/>
              </a:rPr>
              <a:t>      </a:t>
            </a:r>
            <a:r>
              <a:rPr lang="en-US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FFFF7E"/>
                </a:solidFill>
                <a:latin typeface="Times" charset="0"/>
              </a:rPr>
            </a:br>
            <a:r>
              <a:rPr lang="en-US" dirty="0">
                <a:solidFill>
                  <a:srgbClr val="FFFF7E"/>
                </a:solidFill>
                <a:latin typeface="Times" charset="0"/>
              </a:rPr>
              <a:t/>
            </a:r>
            <a:br>
              <a:rPr lang="en-US" dirty="0">
                <a:solidFill>
                  <a:srgbClr val="FFFF7E"/>
                </a:solidFill>
                <a:latin typeface="Times" charset="0"/>
              </a:rPr>
            </a:br>
            <a:r>
              <a:rPr lang="en-US" dirty="0">
                <a:solidFill>
                  <a:srgbClr val="FFFF7E"/>
                </a:solidFill>
                <a:latin typeface="Times" charset="0"/>
              </a:rPr>
              <a:t> </a:t>
            </a:r>
            <a:endParaRPr lang="en-US" i="1" dirty="0">
              <a:solidFill>
                <a:srgbClr val="FFFF7E"/>
              </a:solidFill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rgbClr val="6A9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Dose-Response: Efficacy and Toxicity</a:t>
            </a:r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987425" y="1452563"/>
          <a:ext cx="7935913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1" name="Chart" r:id="rId3" imgW="7905618" imgH="3933952" progId="Excel.Chart.8">
                  <p:embed/>
                </p:oleObj>
              </mc:Choice>
              <mc:Fallback>
                <p:oleObj name="Chart" r:id="rId3" imgW="7905618" imgH="3933952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1452563"/>
                        <a:ext cx="7935913" cy="394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AutoShape 5"/>
          <p:cNvSpPr>
            <a:spLocks noChangeArrowheads="1"/>
          </p:cNvSpPr>
          <p:nvPr/>
        </p:nvSpPr>
        <p:spPr bwMode="auto">
          <a:xfrm rot="3500570">
            <a:off x="4722813" y="3424238"/>
            <a:ext cx="271462" cy="506412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CA">
              <a:ea typeface="ＭＳ Ｐゴシック" charset="-128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 rot="3500570">
            <a:off x="3351213" y="5634038"/>
            <a:ext cx="271462" cy="506412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CA">
              <a:ea typeface="ＭＳ Ｐゴシック" charset="-128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581400" y="579120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b="1" dirty="0">
                <a:latin typeface="Lucida Sans" pitchFamily="34" charset="0"/>
                <a:ea typeface="ＭＳ Ｐゴシック" charset="-128"/>
              </a:rPr>
              <a:t>Therapeutic window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09800"/>
            <a:ext cx="553998" cy="193899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CA" b="1" dirty="0">
                <a:latin typeface="Calibri" pitchFamily="34" charset="0"/>
                <a:ea typeface="ＭＳ Ｐゴシック" charset="-128"/>
              </a:rPr>
              <a:t>Probability</a:t>
            </a:r>
            <a:endParaRPr lang="en-US" b="1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4114800" y="5334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Dose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571500" y="1357313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336699"/>
                </a:solidFill>
                <a:latin typeface="Arial" charset="0"/>
              </a:rPr>
              <a:t>Optimal biological dose (OBD):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Dose associated with a pre-specified desired effect on a biomarker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Examples: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Dose at which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XX% of patients have inhibition of a key target in tumor/surrogate tissues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Dose at which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XX% of patients achieve a pre-specified immunologic parameter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Challenge with defining OBD is that the “desired effect on a biomarker” is generally not known or validated before initiation of the phase 1 trial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Definitions of Key Concepts in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</a:t>
            </a:r>
          </a:p>
        </p:txBody>
      </p:sp>
    </p:spTree>
    <p:extLst>
      <p:ext uri="{BB962C8B-B14F-4D97-AF65-F5344CB8AC3E}">
        <p14:creationId xmlns:p14="http://schemas.microsoft.com/office/powerpoint/2010/main" val="31515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Dose-Response: Efficacy and Toxicity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35000" y="1466850"/>
          <a:ext cx="7924800" cy="3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5" name="Chart" r:id="rId3" imgW="7896189" imgH="3924198" progId="Excel.Chart.8">
                  <p:embed/>
                </p:oleObj>
              </mc:Choice>
              <mc:Fallback>
                <p:oleObj name="Chart" r:id="rId3" imgW="7896189" imgH="3924198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66850"/>
                        <a:ext cx="7924800" cy="393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2209800"/>
            <a:ext cx="553998" cy="193899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CA" b="1" dirty="0">
                <a:latin typeface="Calibri" pitchFamily="34" charset="0"/>
                <a:ea typeface="ＭＳ Ｐゴシック" charset="-128"/>
              </a:rPr>
              <a:t>Probability</a:t>
            </a:r>
            <a:endParaRPr lang="en-US" b="1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3810000" y="5334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Dose</a:t>
            </a:r>
            <a:endParaRPr lang="en-US" b="1">
              <a:latin typeface="Calibri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00600" y="2362200"/>
            <a:ext cx="4343400" cy="3416320"/>
            <a:chOff x="4800600" y="2362200"/>
            <a:chExt cx="4343400" cy="341583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800600" y="2362200"/>
              <a:ext cx="4343400" cy="3415836"/>
              <a:chOff x="4800600" y="2399986"/>
              <a:chExt cx="4343400" cy="3415836"/>
            </a:xfrm>
          </p:grpSpPr>
          <p:sp>
            <p:nvSpPr>
              <p:cNvPr id="3" name="Oval 9"/>
              <p:cNvSpPr>
                <a:spLocks noChangeArrowheads="1"/>
              </p:cNvSpPr>
              <p:nvPr/>
            </p:nvSpPr>
            <p:spPr bwMode="auto">
              <a:xfrm>
                <a:off x="4800600" y="2857121"/>
                <a:ext cx="685800" cy="685703"/>
              </a:xfrm>
              <a:prstGeom prst="ellips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3082" name="Elbow Connector 11"/>
              <p:cNvCxnSpPr>
                <a:cxnSpLocks noChangeShapeType="1"/>
              </p:cNvCxnSpPr>
              <p:nvPr/>
            </p:nvCxnSpPr>
            <p:spPr bwMode="auto">
              <a:xfrm>
                <a:off x="5486400" y="3124200"/>
                <a:ext cx="1600200" cy="495479"/>
              </a:xfrm>
              <a:prstGeom prst="bentConnector3">
                <a:avLst>
                  <a:gd name="adj1" fmla="val 597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</p:spPr>
          </p:cxnSp>
          <p:sp>
            <p:nvSpPr>
              <p:cNvPr id="13" name="TextBox 12"/>
              <p:cNvSpPr txBox="1"/>
              <p:nvPr/>
            </p:nvSpPr>
            <p:spPr bwMode="auto">
              <a:xfrm>
                <a:off x="7086600" y="2399986"/>
                <a:ext cx="2057400" cy="34158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225425" indent="-225425">
                  <a:buFont typeface="Arial" pitchFamily="34" charset="0"/>
                  <a:buChar char="•"/>
                  <a:defRPr/>
                </a:pPr>
                <a:r>
                  <a:rPr lang="en-CA" b="1" dirty="0"/>
                  <a:t>RECIST (</a:t>
                </a:r>
                <a:r>
                  <a:rPr lang="en-CA" b="1" dirty="0" err="1"/>
                  <a:t>tumor</a:t>
                </a:r>
                <a:r>
                  <a:rPr lang="en-CA" b="1" dirty="0"/>
                  <a:t> shrinkage, prolonged SD)</a:t>
                </a:r>
              </a:p>
              <a:p>
                <a:pPr marL="225425" indent="-225425">
                  <a:buFont typeface="Arial" pitchFamily="34" charset="0"/>
                  <a:buChar char="•"/>
                  <a:defRPr/>
                </a:pPr>
                <a:r>
                  <a:rPr lang="en-CA" b="1" dirty="0"/>
                  <a:t>Achievement of target PK </a:t>
                </a:r>
                <a:r>
                  <a:rPr lang="en-US" b="1" dirty="0"/>
                  <a:t>levels</a:t>
                </a:r>
              </a:p>
              <a:p>
                <a:pPr marL="225425" indent="-225425">
                  <a:buFont typeface="Arial" pitchFamily="34" charset="0"/>
                  <a:buChar char="•"/>
                  <a:defRPr/>
                </a:pPr>
                <a:r>
                  <a:rPr lang="en-CA" b="1" dirty="0"/>
                  <a:t>Proof of target inhibition in surrogate/    </a:t>
                </a:r>
                <a:r>
                  <a:rPr lang="en-CA" b="1" dirty="0" err="1"/>
                  <a:t>tumor</a:t>
                </a:r>
                <a:r>
                  <a:rPr lang="en-CA" b="1" dirty="0"/>
                  <a:t> tissues</a:t>
                </a:r>
              </a:p>
              <a:p>
                <a:pPr marL="225425" indent="-225425">
                  <a:buFont typeface="Arial" pitchFamily="34" charset="0"/>
                  <a:buChar char="•"/>
                  <a:defRPr/>
                </a:pPr>
                <a:r>
                  <a:rPr lang="en-CA" b="1" dirty="0"/>
                  <a:t>Functional imaging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800600" y="2895524"/>
              <a:ext cx="1371600" cy="4618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b="1" dirty="0">
                  <a:solidFill>
                    <a:schemeClr val="tx1"/>
                  </a:solidFill>
                  <a:latin typeface="+mn-lt"/>
                </a:rPr>
                <a:t>OBD</a:t>
              </a:r>
              <a:endParaRPr lang="en-US" b="1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Cancer Immunotherapy - “A Long Awaited Reality”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over-riding relationship between the immune system and </a:t>
            </a:r>
            <a:r>
              <a:rPr lang="en-US" sz="2400" dirty="0" smtClean="0">
                <a:solidFill>
                  <a:schemeClr val="tx1"/>
                </a:solidFill>
              </a:rPr>
              <a:t>growing cancers </a:t>
            </a:r>
            <a:r>
              <a:rPr lang="en-US" sz="2400" dirty="0">
                <a:solidFill>
                  <a:schemeClr val="tx1"/>
                </a:solidFill>
              </a:rPr>
              <a:t>is one of tolerance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Biologic therapy </a:t>
            </a:r>
            <a:r>
              <a:rPr lang="en-US" sz="2400" dirty="0">
                <a:solidFill>
                  <a:schemeClr val="tx1"/>
                </a:solidFill>
              </a:rPr>
              <a:t>uses body’s own immune system to fight cancer by: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Stimulating the immune system to recognize and attack the </a:t>
            </a:r>
            <a:r>
              <a:rPr lang="en-US" sz="2000" dirty="0" smtClean="0">
                <a:solidFill>
                  <a:schemeClr val="tx1"/>
                </a:solidFill>
              </a:rPr>
              <a:t>cancer cells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Providing immune system components, such as man-made </a:t>
            </a:r>
            <a:r>
              <a:rPr lang="en-US" sz="2000" dirty="0" smtClean="0">
                <a:solidFill>
                  <a:schemeClr val="tx1"/>
                </a:solidFill>
              </a:rPr>
              <a:t>system proteins </a:t>
            </a:r>
            <a:r>
              <a:rPr lang="en-US" sz="2000" dirty="0">
                <a:solidFill>
                  <a:schemeClr val="tx1"/>
                </a:solidFill>
              </a:rPr>
              <a:t>(antibodies)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Some immunotherapies have fewer side effects, with </a:t>
            </a:r>
            <a:r>
              <a:rPr lang="en-US" sz="2400" dirty="0" smtClean="0">
                <a:solidFill>
                  <a:schemeClr val="tx1"/>
                </a:solidFill>
              </a:rPr>
              <a:t>improved anti-cancer </a:t>
            </a:r>
            <a:r>
              <a:rPr lang="en-US" sz="2400" dirty="0">
                <a:solidFill>
                  <a:schemeClr val="tx1"/>
                </a:solidFill>
              </a:rPr>
              <a:t>efficacy and survival, but also high costs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examples of immunotherapies for cancer treatment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Tumor-specific monoclonal antibodies (</a:t>
            </a:r>
            <a:r>
              <a:rPr lang="en-US" sz="2400" dirty="0" err="1">
                <a:solidFill>
                  <a:schemeClr val="tx1"/>
                </a:solidFill>
              </a:rPr>
              <a:t>mAbs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Rituximab for treating lymphoma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Trastuzumab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(Herceptin) for </a:t>
            </a:r>
            <a:r>
              <a:rPr lang="en-US" sz="2000" dirty="0">
                <a:solidFill>
                  <a:schemeClr val="tx1"/>
                </a:solidFill>
              </a:rPr>
              <a:t>treating breast cancer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Bevacizumab</a:t>
            </a:r>
            <a:r>
              <a:rPr lang="en-US" sz="2000" dirty="0">
                <a:solidFill>
                  <a:schemeClr val="tx1"/>
                </a:solidFill>
              </a:rPr>
              <a:t> for treating colon, lung, and renal metastatic cancers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Immune-modulating antibodies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Ipilimumab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YervoyR</a:t>
            </a:r>
            <a:r>
              <a:rPr lang="en-US" sz="2000" dirty="0">
                <a:solidFill>
                  <a:schemeClr val="tx1"/>
                </a:solidFill>
              </a:rPr>
              <a:t> ) first-line therapy for patients with </a:t>
            </a:r>
            <a:r>
              <a:rPr lang="en-US" sz="2000" dirty="0" smtClean="0">
                <a:solidFill>
                  <a:schemeClr val="tx1"/>
                </a:solidFill>
              </a:rPr>
              <a:t>metastatic </a:t>
            </a:r>
            <a:r>
              <a:rPr lang="en-US" sz="2400" dirty="0" smtClean="0">
                <a:solidFill>
                  <a:schemeClr val="tx1"/>
                </a:solidFill>
              </a:rPr>
              <a:t>melanoma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Cancer vaccines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Sipuleucel</a:t>
            </a:r>
            <a:r>
              <a:rPr lang="en-US" sz="2000" dirty="0">
                <a:solidFill>
                  <a:schemeClr val="tx1"/>
                </a:solidFill>
              </a:rPr>
              <a:t>-T (</a:t>
            </a:r>
            <a:r>
              <a:rPr lang="en-US" sz="2000" dirty="0" err="1">
                <a:solidFill>
                  <a:schemeClr val="tx1"/>
                </a:solidFill>
              </a:rPr>
              <a:t>ProvengeR</a:t>
            </a:r>
            <a:r>
              <a:rPr lang="en-US" sz="2000" dirty="0">
                <a:solidFill>
                  <a:schemeClr val="tx1"/>
                </a:solidFill>
              </a:rPr>
              <a:t> ) for patients with </a:t>
            </a:r>
            <a:r>
              <a:rPr lang="en-US" sz="2000" dirty="0" smtClean="0">
                <a:solidFill>
                  <a:schemeClr val="tx1"/>
                </a:solidFill>
              </a:rPr>
              <a:t>advanced hormone-resistant </a:t>
            </a:r>
            <a:r>
              <a:rPr lang="en-US" sz="2000" dirty="0">
                <a:solidFill>
                  <a:schemeClr val="tx1"/>
                </a:solidFill>
              </a:rPr>
              <a:t>prostate cancer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Adoptive cell transfer (ACT)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Specific Example of Adoptive Cell Transfer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Transfer of Genetically Engineered Lymphocytes in </a:t>
            </a:r>
            <a:r>
              <a:rPr lang="en-US" sz="2400" dirty="0" smtClean="0">
                <a:solidFill>
                  <a:schemeClr val="tx1"/>
                </a:solidFill>
              </a:rPr>
              <a:t>Melanoma Patients </a:t>
            </a:r>
            <a:r>
              <a:rPr lang="en-US" sz="2400" dirty="0">
                <a:solidFill>
                  <a:schemeClr val="tx1"/>
                </a:solidFill>
              </a:rPr>
              <a:t>- A Phase I Dose Escalation Study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9" y="2840898"/>
            <a:ext cx="8215777" cy="300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2743" y="6172200"/>
            <a:ext cx="224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P. HUEY/</a:t>
            </a:r>
            <a:r>
              <a:rPr lang="en-US" sz="1400" i="1" dirty="0"/>
              <a:t>SCIENCE </a:t>
            </a:r>
            <a:r>
              <a:rPr lang="en-US" sz="1400" dirty="0"/>
              <a:t>2006*</a:t>
            </a: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83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Challenges with Immunologic Outcomes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83"/>
            <a:ext cx="8229600" cy="4495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Actionable Phase I outcomes are usually </a:t>
            </a:r>
            <a:r>
              <a:rPr lang="en-US" sz="2400" dirty="0">
                <a:solidFill>
                  <a:schemeClr val="tx1"/>
                </a:solidFill>
              </a:rPr>
              <a:t>continuous (e.g., persistence % of T-cells at </a:t>
            </a:r>
            <a:r>
              <a:rPr lang="en-US" sz="2400" dirty="0" smtClean="0">
                <a:solidFill>
                  <a:schemeClr val="tx1"/>
                </a:solidFill>
              </a:rPr>
              <a:t>follow-up)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Clinical outcomes take a long time to evaluate (e.g. duration of response)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Target </a:t>
            </a:r>
            <a:r>
              <a:rPr lang="en-US" sz="2000" dirty="0">
                <a:solidFill>
                  <a:schemeClr val="tx1"/>
                </a:solidFill>
              </a:rPr>
              <a:t>levels not always known or well-defined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Need </a:t>
            </a:r>
            <a:r>
              <a:rPr lang="en-US" sz="2000" dirty="0">
                <a:solidFill>
                  <a:schemeClr val="tx1"/>
                </a:solidFill>
              </a:rPr>
              <a:t>to account for heterogeneity across </a:t>
            </a:r>
            <a:r>
              <a:rPr lang="en-US" sz="2000" dirty="0" smtClean="0">
                <a:solidFill>
                  <a:schemeClr val="tx1"/>
                </a:solidFill>
              </a:rPr>
              <a:t>patients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Immunotherapies are expected to have lower or no-toxicity </a:t>
            </a:r>
            <a:r>
              <a:rPr lang="en-US" sz="2400" dirty="0" smtClean="0">
                <a:solidFill>
                  <a:schemeClr val="tx1"/>
                </a:solidFill>
              </a:rPr>
              <a:t>compared to </a:t>
            </a:r>
            <a:r>
              <a:rPr lang="en-US" sz="2400" dirty="0">
                <a:solidFill>
                  <a:schemeClr val="tx1"/>
                </a:solidFill>
              </a:rPr>
              <a:t>cytotoxic agents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Monotonicity of dose-response is not necessarily implied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highest tolerated dose might not have the most </a:t>
            </a:r>
            <a:r>
              <a:rPr lang="en-US" sz="2000" dirty="0" smtClean="0">
                <a:solidFill>
                  <a:schemeClr val="tx1"/>
                </a:solidFill>
              </a:rPr>
              <a:t>substantial immunologic </a:t>
            </a:r>
            <a:r>
              <a:rPr lang="en-US" sz="2000" dirty="0">
                <a:solidFill>
                  <a:schemeClr val="tx1"/>
                </a:solidFill>
              </a:rPr>
              <a:t>response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More relevant to use efficacy-driven dose finding designs with </a:t>
            </a:r>
            <a:r>
              <a:rPr lang="en-US" sz="2400" dirty="0" smtClean="0">
                <a:solidFill>
                  <a:schemeClr val="tx1"/>
                </a:solidFill>
              </a:rPr>
              <a:t>safety boundaries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2936"/>
            <a:ext cx="77724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OBD: Defining the Context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28"/>
          <p:cNvSpPr/>
          <p:nvPr/>
        </p:nvSpPr>
        <p:spPr>
          <a:xfrm>
            <a:off x="509588" y="199231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8"/>
          <p:cNvSpPr/>
          <p:nvPr/>
        </p:nvSpPr>
        <p:spPr>
          <a:xfrm>
            <a:off x="790575" y="199231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plaid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8"/>
          <p:cNvSpPr/>
          <p:nvPr/>
        </p:nvSpPr>
        <p:spPr>
          <a:xfrm>
            <a:off x="1069975" y="1992313"/>
            <a:ext cx="227013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mCheck">
            <a:fgClr>
              <a:srgbClr val="FF0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8"/>
          <p:cNvSpPr/>
          <p:nvPr/>
        </p:nvSpPr>
        <p:spPr>
          <a:xfrm>
            <a:off x="1350963" y="199231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horzBrick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8"/>
          <p:cNvSpPr/>
          <p:nvPr/>
        </p:nvSpPr>
        <p:spPr>
          <a:xfrm>
            <a:off x="1631950" y="199231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8"/>
          <p:cNvSpPr/>
          <p:nvPr/>
        </p:nvSpPr>
        <p:spPr>
          <a:xfrm>
            <a:off x="1912938" y="199231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28"/>
          <p:cNvSpPr/>
          <p:nvPr/>
        </p:nvSpPr>
        <p:spPr>
          <a:xfrm>
            <a:off x="2193925" y="199231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solidFill>
            <a:srgbClr val="FF00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8"/>
          <p:cNvSpPr/>
          <p:nvPr/>
        </p:nvSpPr>
        <p:spPr>
          <a:xfrm>
            <a:off x="2473325" y="1992313"/>
            <a:ext cx="227013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Dn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>
            <a:off x="333375" y="2671763"/>
            <a:ext cx="225425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Vert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8"/>
          <p:cNvSpPr/>
          <p:nvPr/>
        </p:nvSpPr>
        <p:spPr>
          <a:xfrm>
            <a:off x="612775" y="2671763"/>
            <a:ext cx="227013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narHorz">
            <a:fgClr>
              <a:srgbClr val="92D05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28"/>
          <p:cNvSpPr/>
          <p:nvPr/>
        </p:nvSpPr>
        <p:spPr>
          <a:xfrm>
            <a:off x="893763" y="2671763"/>
            <a:ext cx="225425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8"/>
          <p:cNvSpPr/>
          <p:nvPr/>
        </p:nvSpPr>
        <p:spPr>
          <a:xfrm>
            <a:off x="1174750" y="2671763"/>
            <a:ext cx="225425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mGrid">
            <a:fgClr>
              <a:schemeClr val="bg1"/>
            </a:fgClr>
            <a:bgClr>
              <a:srgbClr val="FFC000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>
            <a:off x="1455738" y="2671763"/>
            <a:ext cx="225425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28"/>
          <p:cNvSpPr/>
          <p:nvPr/>
        </p:nvSpPr>
        <p:spPr>
          <a:xfrm>
            <a:off x="1736725" y="2671763"/>
            <a:ext cx="225425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28"/>
          <p:cNvSpPr/>
          <p:nvPr/>
        </p:nvSpPr>
        <p:spPr>
          <a:xfrm>
            <a:off x="2016125" y="2671763"/>
            <a:ext cx="227013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28"/>
          <p:cNvSpPr/>
          <p:nvPr/>
        </p:nvSpPr>
        <p:spPr>
          <a:xfrm>
            <a:off x="2297113" y="2671763"/>
            <a:ext cx="225425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Vert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28"/>
          <p:cNvSpPr/>
          <p:nvPr/>
        </p:nvSpPr>
        <p:spPr>
          <a:xfrm>
            <a:off x="2578100" y="2671763"/>
            <a:ext cx="225425" cy="625475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lgConfetti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28"/>
          <p:cNvSpPr/>
          <p:nvPr/>
        </p:nvSpPr>
        <p:spPr>
          <a:xfrm>
            <a:off x="509588" y="335915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mCheck">
            <a:fgClr>
              <a:srgbClr val="FF0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8"/>
          <p:cNvSpPr/>
          <p:nvPr/>
        </p:nvSpPr>
        <p:spPr>
          <a:xfrm>
            <a:off x="790575" y="335915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mGrid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8"/>
          <p:cNvSpPr/>
          <p:nvPr/>
        </p:nvSpPr>
        <p:spPr>
          <a:xfrm>
            <a:off x="1069975" y="3359150"/>
            <a:ext cx="227013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8"/>
          <p:cNvSpPr/>
          <p:nvPr/>
        </p:nvSpPr>
        <p:spPr>
          <a:xfrm>
            <a:off x="1350963" y="335915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weave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8"/>
          <p:cNvSpPr/>
          <p:nvPr/>
        </p:nvSpPr>
        <p:spPr>
          <a:xfrm>
            <a:off x="1631950" y="335915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pct90">
            <a:fgClr>
              <a:srgbClr val="FFC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8"/>
          <p:cNvSpPr/>
          <p:nvPr/>
        </p:nvSpPr>
        <p:spPr>
          <a:xfrm>
            <a:off x="1912938" y="335915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8"/>
          <p:cNvSpPr/>
          <p:nvPr/>
        </p:nvSpPr>
        <p:spPr>
          <a:xfrm>
            <a:off x="2193925" y="335915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Vert">
            <a:fgClr>
              <a:srgbClr val="92D05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8"/>
          <p:cNvSpPr/>
          <p:nvPr/>
        </p:nvSpPr>
        <p:spPr>
          <a:xfrm>
            <a:off x="2473325" y="3359150"/>
            <a:ext cx="227013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zigZag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8"/>
          <p:cNvSpPr/>
          <p:nvPr/>
        </p:nvSpPr>
        <p:spPr>
          <a:xfrm>
            <a:off x="333375" y="405606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2775" y="4056063"/>
            <a:ext cx="227013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Horz">
            <a:fgClr>
              <a:srgbClr val="FFC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8"/>
          <p:cNvSpPr/>
          <p:nvPr/>
        </p:nvSpPr>
        <p:spPr>
          <a:xfrm>
            <a:off x="893763" y="405606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trellis">
            <a:fgClr>
              <a:srgbClr val="FF0066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28"/>
          <p:cNvSpPr/>
          <p:nvPr/>
        </p:nvSpPr>
        <p:spPr>
          <a:xfrm>
            <a:off x="1174750" y="405606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mGrid">
            <a:fgClr>
              <a:schemeClr val="bg1"/>
            </a:fgClr>
            <a:bgClr>
              <a:srgbClr val="92D050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28"/>
          <p:cNvSpPr/>
          <p:nvPr/>
        </p:nvSpPr>
        <p:spPr>
          <a:xfrm>
            <a:off x="1455738" y="405606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28"/>
          <p:cNvSpPr/>
          <p:nvPr/>
        </p:nvSpPr>
        <p:spPr>
          <a:xfrm>
            <a:off x="1736725" y="405606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28"/>
          <p:cNvSpPr/>
          <p:nvPr/>
        </p:nvSpPr>
        <p:spPr>
          <a:xfrm>
            <a:off x="2016125" y="4056063"/>
            <a:ext cx="227013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ashVert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28"/>
          <p:cNvSpPr/>
          <p:nvPr/>
        </p:nvSpPr>
        <p:spPr>
          <a:xfrm>
            <a:off x="2297113" y="405606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UpDiag">
            <a:fgClr>
              <a:srgbClr val="FFC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28"/>
          <p:cNvSpPr/>
          <p:nvPr/>
        </p:nvSpPr>
        <p:spPr>
          <a:xfrm>
            <a:off x="2578100" y="4056063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iagBrick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28"/>
          <p:cNvSpPr/>
          <p:nvPr/>
        </p:nvSpPr>
        <p:spPr>
          <a:xfrm>
            <a:off x="3757613" y="18288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28"/>
          <p:cNvSpPr/>
          <p:nvPr/>
        </p:nvSpPr>
        <p:spPr>
          <a:xfrm>
            <a:off x="4038600" y="18288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plaid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28"/>
          <p:cNvSpPr/>
          <p:nvPr/>
        </p:nvSpPr>
        <p:spPr>
          <a:xfrm>
            <a:off x="4319588" y="18288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horzBrick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28"/>
          <p:cNvSpPr/>
          <p:nvPr/>
        </p:nvSpPr>
        <p:spPr>
          <a:xfrm>
            <a:off x="4600575" y="18288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28"/>
          <p:cNvSpPr/>
          <p:nvPr/>
        </p:nvSpPr>
        <p:spPr>
          <a:xfrm>
            <a:off x="4879975" y="1828800"/>
            <a:ext cx="227013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28"/>
          <p:cNvSpPr/>
          <p:nvPr/>
        </p:nvSpPr>
        <p:spPr>
          <a:xfrm>
            <a:off x="5160963" y="18288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28"/>
          <p:cNvSpPr/>
          <p:nvPr/>
        </p:nvSpPr>
        <p:spPr>
          <a:xfrm>
            <a:off x="5441950" y="18288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mGrid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28"/>
          <p:cNvSpPr/>
          <p:nvPr/>
        </p:nvSpPr>
        <p:spPr>
          <a:xfrm>
            <a:off x="5722938" y="18288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weave">
            <a:fgClr>
              <a:schemeClr val="bg1"/>
            </a:fgClr>
            <a:bgClr>
              <a:schemeClr val="accent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28"/>
          <p:cNvSpPr/>
          <p:nvPr/>
        </p:nvSpPr>
        <p:spPr>
          <a:xfrm>
            <a:off x="6003925" y="18288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28"/>
          <p:cNvSpPr/>
          <p:nvPr/>
        </p:nvSpPr>
        <p:spPr>
          <a:xfrm>
            <a:off x="3757613" y="3030538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28"/>
          <p:cNvSpPr/>
          <p:nvPr/>
        </p:nvSpPr>
        <p:spPr>
          <a:xfrm>
            <a:off x="4038600" y="3030538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mGrid">
            <a:fgClr>
              <a:schemeClr val="bg1"/>
            </a:fgClr>
            <a:bgClr>
              <a:srgbClr val="FFC000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28"/>
          <p:cNvSpPr/>
          <p:nvPr/>
        </p:nvSpPr>
        <p:spPr>
          <a:xfrm>
            <a:off x="4319588" y="3030538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pct90">
            <a:fgClr>
              <a:srgbClr val="FFC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28"/>
          <p:cNvSpPr/>
          <p:nvPr/>
        </p:nvSpPr>
        <p:spPr>
          <a:xfrm>
            <a:off x="4600575" y="3030538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Horz">
            <a:fgClr>
              <a:srgbClr val="FFC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28"/>
          <p:cNvSpPr/>
          <p:nvPr/>
        </p:nvSpPr>
        <p:spPr>
          <a:xfrm>
            <a:off x="4879975" y="3030538"/>
            <a:ext cx="227013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UpDiag">
            <a:fgClr>
              <a:srgbClr val="FFC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28"/>
          <p:cNvSpPr/>
          <p:nvPr/>
        </p:nvSpPr>
        <p:spPr>
          <a:xfrm>
            <a:off x="5160963" y="3030538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lgConfetti">
            <a:fgClr>
              <a:srgbClr val="FFC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28"/>
          <p:cNvSpPr/>
          <p:nvPr/>
        </p:nvSpPr>
        <p:spPr>
          <a:xfrm>
            <a:off x="5441950" y="3030538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Vert">
            <a:fgClr>
              <a:srgbClr val="FFC000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28"/>
          <p:cNvSpPr/>
          <p:nvPr/>
        </p:nvSpPr>
        <p:spPr>
          <a:xfrm>
            <a:off x="5722938" y="3030538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zigZag">
            <a:fgClr>
              <a:schemeClr val="bg1"/>
            </a:fgClr>
            <a:bgClr>
              <a:srgbClr val="FFC000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28"/>
          <p:cNvSpPr/>
          <p:nvPr/>
        </p:nvSpPr>
        <p:spPr>
          <a:xfrm>
            <a:off x="6003925" y="3030538"/>
            <a:ext cx="225425" cy="627062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iagBrick">
            <a:fgClr>
              <a:schemeClr val="bg1"/>
            </a:fgClr>
            <a:bgClr>
              <a:srgbClr val="FFC000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28"/>
          <p:cNvSpPr/>
          <p:nvPr/>
        </p:nvSpPr>
        <p:spPr>
          <a:xfrm>
            <a:off x="3752850" y="41910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Dn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28"/>
          <p:cNvSpPr/>
          <p:nvPr/>
        </p:nvSpPr>
        <p:spPr>
          <a:xfrm>
            <a:off x="4032250" y="4191000"/>
            <a:ext cx="227013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Vert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28"/>
          <p:cNvSpPr/>
          <p:nvPr/>
        </p:nvSpPr>
        <p:spPr>
          <a:xfrm>
            <a:off x="4313238" y="41910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lgConfetti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28"/>
          <p:cNvSpPr/>
          <p:nvPr/>
        </p:nvSpPr>
        <p:spPr>
          <a:xfrm>
            <a:off x="4594225" y="41910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28"/>
          <p:cNvSpPr/>
          <p:nvPr/>
        </p:nvSpPr>
        <p:spPr>
          <a:xfrm>
            <a:off x="4875213" y="41910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narHorz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28"/>
          <p:cNvSpPr/>
          <p:nvPr/>
        </p:nvSpPr>
        <p:spPr>
          <a:xfrm>
            <a:off x="5156200" y="41910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iagBrick">
            <a:fgClr>
              <a:schemeClr val="bg1"/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28"/>
          <p:cNvSpPr/>
          <p:nvPr/>
        </p:nvSpPr>
        <p:spPr>
          <a:xfrm>
            <a:off x="5435600" y="4191000"/>
            <a:ext cx="227013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sm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28"/>
          <p:cNvSpPr/>
          <p:nvPr/>
        </p:nvSpPr>
        <p:spPr>
          <a:xfrm>
            <a:off x="5716588" y="41910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kUp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28"/>
          <p:cNvSpPr/>
          <p:nvPr/>
        </p:nvSpPr>
        <p:spPr>
          <a:xfrm>
            <a:off x="5997575" y="4191000"/>
            <a:ext cx="225425" cy="627063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dashVert">
            <a:fgClr>
              <a:schemeClr val="bg1"/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28"/>
          <p:cNvSpPr/>
          <p:nvPr/>
        </p:nvSpPr>
        <p:spPr>
          <a:xfrm>
            <a:off x="7513638" y="2562225"/>
            <a:ext cx="563562" cy="1563688"/>
          </a:xfrm>
          <a:custGeom>
            <a:avLst/>
            <a:gdLst/>
            <a:ahLst/>
            <a:cxnLst/>
            <a:rect l="l" t="t" r="r" b="b"/>
            <a:pathLst>
              <a:path w="1310091" h="3637091">
                <a:moveTo>
                  <a:pt x="929090" y="1315917"/>
                </a:moveTo>
                <a:lnTo>
                  <a:pt x="1310091" y="1315917"/>
                </a:lnTo>
                <a:lnTo>
                  <a:pt x="1310091" y="2379784"/>
                </a:lnTo>
                <a:lnTo>
                  <a:pt x="1102355" y="2379784"/>
                </a:lnTo>
                <a:lnTo>
                  <a:pt x="945192" y="3637091"/>
                </a:lnTo>
                <a:lnTo>
                  <a:pt x="364899" y="3637091"/>
                </a:lnTo>
                <a:lnTo>
                  <a:pt x="207736" y="2379785"/>
                </a:lnTo>
                <a:lnTo>
                  <a:pt x="0" y="2379785"/>
                </a:lnTo>
                <a:lnTo>
                  <a:pt x="0" y="1315918"/>
                </a:lnTo>
                <a:lnTo>
                  <a:pt x="74753" y="1315918"/>
                </a:lnTo>
                <a:lnTo>
                  <a:pt x="381001" y="1315918"/>
                </a:lnTo>
                <a:lnTo>
                  <a:pt x="929090" y="1315918"/>
                </a:lnTo>
                <a:close/>
                <a:moveTo>
                  <a:pt x="655046" y="0"/>
                </a:moveTo>
                <a:cubicBezTo>
                  <a:pt x="975533" y="0"/>
                  <a:pt x="1235339" y="259806"/>
                  <a:pt x="1235339" y="580294"/>
                </a:cubicBezTo>
                <a:cubicBezTo>
                  <a:pt x="1235339" y="900782"/>
                  <a:pt x="975533" y="1160588"/>
                  <a:pt x="655046" y="1160588"/>
                </a:cubicBezTo>
                <a:cubicBezTo>
                  <a:pt x="334559" y="1160588"/>
                  <a:pt x="74753" y="900782"/>
                  <a:pt x="74753" y="580294"/>
                </a:cubicBezTo>
                <a:cubicBezTo>
                  <a:pt x="74753" y="259806"/>
                  <a:pt x="334559" y="0"/>
                  <a:pt x="655046" y="0"/>
                </a:cubicBezTo>
                <a:close/>
              </a:path>
            </a:pathLst>
          </a:custGeom>
          <a:pattFill prst="zigZag">
            <a:fgClr>
              <a:schemeClr val="bg1"/>
            </a:fgClr>
            <a:bgClr>
              <a:srgbClr val="FFC000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04800" y="5181600"/>
            <a:ext cx="2743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>
                <a:solidFill>
                  <a:srgbClr val="336699"/>
                </a:solidFill>
                <a:latin typeface="+mn-lt"/>
              </a:rPr>
              <a:t>Unselected patients             </a:t>
            </a:r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en-CA" dirty="0"/>
              <a:t>					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886200" y="5181600"/>
            <a:ext cx="2514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b="1" dirty="0">
                <a:solidFill>
                  <a:srgbClr val="336699"/>
                </a:solidFill>
                <a:latin typeface="+mn-lt"/>
              </a:rPr>
              <a:t>Selected patients </a:t>
            </a:r>
          </a:p>
          <a:p>
            <a:pPr algn="ctr">
              <a:defRPr/>
            </a:pPr>
            <a:r>
              <a:rPr lang="en-CA" b="1" dirty="0">
                <a:solidFill>
                  <a:srgbClr val="336699"/>
                </a:solidFill>
                <a:latin typeface="+mn-lt"/>
              </a:rPr>
              <a:t>with common molecular profiles</a:t>
            </a:r>
            <a:endParaRPr lang="en-US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39000" y="5181600"/>
            <a:ext cx="1600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b="1" dirty="0">
                <a:solidFill>
                  <a:srgbClr val="336699"/>
                </a:solidFill>
                <a:latin typeface="+mn-lt"/>
              </a:rPr>
              <a:t>Individual patients</a:t>
            </a:r>
            <a:endParaRPr lang="en-US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228600" y="1371600"/>
            <a:ext cx="6629400" cy="5334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7"/>
          <p:cNvSpPr>
            <a:spLocks noGrp="1"/>
          </p:cNvSpPr>
          <p:nvPr>
            <p:ph type="body" idx="1"/>
          </p:nvPr>
        </p:nvSpPr>
        <p:spPr>
          <a:xfrm>
            <a:off x="571500" y="1428750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dirty="0" smtClean="0">
                <a:solidFill>
                  <a:srgbClr val="336699"/>
                </a:solidFill>
                <a:latin typeface="Arial" charset="0"/>
              </a:rPr>
              <a:t>Pharmacokinetics (PK):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“what the body does to the drug”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ADME:  absorption, distribution, metabolism and excretion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PK parameters: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max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AUC (drug exposure), t1/2, Clearance, etc.</a:t>
            </a:r>
          </a:p>
          <a:p>
            <a:pPr eaLnBrk="1" hangingPunct="1">
              <a:buClr>
                <a:srgbClr val="000000"/>
              </a:buClr>
            </a:pPr>
            <a:r>
              <a:rPr lang="en-US" dirty="0" smtClean="0">
                <a:solidFill>
                  <a:srgbClr val="336699"/>
                </a:solidFill>
                <a:latin typeface="Arial" charset="0"/>
              </a:rPr>
              <a:t>Pharmacodynamics (PD):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“what the drug does to the body”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e.g. nadir counts, non-hematologic toxicity, molecular correlates, imaging endpoints</a:t>
            </a:r>
          </a:p>
          <a:p>
            <a:pPr eaLnBrk="1" hangingPunct="1"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Definitions of Key Concepts in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</a:t>
            </a:r>
          </a:p>
        </p:txBody>
      </p:sp>
    </p:spTree>
    <p:extLst>
      <p:ext uri="{BB962C8B-B14F-4D97-AF65-F5344CB8AC3E}">
        <p14:creationId xmlns:p14="http://schemas.microsoft.com/office/powerpoint/2010/main" val="3118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2988" y="0"/>
            <a:ext cx="7543800" cy="1107831"/>
          </a:xfrm>
        </p:spPr>
        <p:txBody>
          <a:bodyPr/>
          <a:lstStyle/>
          <a:p>
            <a:pPr>
              <a:defRPr/>
            </a:pPr>
            <a:r>
              <a:rPr lang="en-CA" sz="3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Pharmacokinetics</a:t>
            </a:r>
            <a:endParaRPr lang="en-CA" sz="3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49388" y="1557338"/>
            <a:ext cx="6324600" cy="4648200"/>
            <a:chOff x="96" y="1296"/>
            <a:chExt cx="3984" cy="292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6" y="1296"/>
              <a:ext cx="3984" cy="2928"/>
              <a:chOff x="720" y="1330"/>
              <a:chExt cx="3936" cy="2870"/>
            </a:xfrm>
          </p:grpSpPr>
          <p:pic>
            <p:nvPicPr>
              <p:cNvPr id="33801" name="Picture 5" descr="AUC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1330"/>
                <a:ext cx="3936" cy="2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2" name="Text Box 6"/>
              <p:cNvSpPr txBox="1">
                <a:spLocks noChangeArrowheads="1"/>
              </p:cNvSpPr>
              <p:nvPr/>
            </p:nvSpPr>
            <p:spPr bwMode="auto">
              <a:xfrm>
                <a:off x="2112" y="1728"/>
                <a:ext cx="577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ahoma" pitchFamily="34" charset="0"/>
                  </a:rPr>
                  <a:t>AUC</a:t>
                </a:r>
              </a:p>
            </p:txBody>
          </p:sp>
          <p:sp>
            <p:nvSpPr>
              <p:cNvPr id="33803" name="AutoShape 10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384" cy="1200"/>
              </a:xfrm>
              <a:prstGeom prst="curvedLeftArrow">
                <a:avLst>
                  <a:gd name="adj1" fmla="val 40625"/>
                  <a:gd name="adj2" fmla="val 103125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6873" name="Rectangle 20"/>
            <p:cNvSpPr>
              <a:spLocks noChangeArrowheads="1"/>
            </p:cNvSpPr>
            <p:nvPr/>
          </p:nvSpPr>
          <p:spPr bwMode="auto">
            <a:xfrm>
              <a:off x="240" y="1344"/>
              <a:ext cx="2138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2F2F2"/>
                  </a:solidFill>
                </a:rPr>
                <a:t>Serum concentration (mg/</a:t>
              </a:r>
              <a:r>
                <a:rPr lang="en-US" b="1" dirty="0" err="1">
                  <a:solidFill>
                    <a:srgbClr val="F2F2F2"/>
                  </a:solidFill>
                </a:rPr>
                <a:t>mL</a:t>
              </a:r>
              <a:r>
                <a:rPr lang="en-US" b="1" dirty="0">
                  <a:solidFill>
                    <a:srgbClr val="F2F2F2"/>
                  </a:solidFill>
                </a:rPr>
                <a:t>)</a:t>
              </a:r>
            </a:p>
          </p:txBody>
        </p:sp>
      </p:grpSp>
      <p:sp>
        <p:nvSpPr>
          <p:cNvPr id="33796" name="TextBox 10"/>
          <p:cNvSpPr txBox="1">
            <a:spLocks noChangeArrowheads="1"/>
          </p:cNvSpPr>
          <p:nvPr/>
        </p:nvSpPr>
        <p:spPr bwMode="auto">
          <a:xfrm>
            <a:off x="2209800" y="2321176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err="1">
                <a:solidFill>
                  <a:srgbClr val="000000"/>
                </a:solidFill>
                <a:latin typeface="Tahoma" pitchFamily="34" charset="0"/>
              </a:rPr>
              <a:t>Cmax</a:t>
            </a:r>
            <a:endParaRPr lang="en-CA" b="1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637688" y="2652352"/>
            <a:ext cx="457200" cy="2286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98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2895600" y="3048000"/>
            <a:ext cx="1588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 Most Common Types of Cancer Treatments Currently Use and Under Development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Surgery</a:t>
            </a:r>
          </a:p>
          <a:p>
            <a:r>
              <a:rPr lang="en-US" sz="2400" dirty="0">
                <a:solidFill>
                  <a:schemeClr val="tx1"/>
                </a:solidFill>
              </a:rPr>
              <a:t>Radiation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Transplants (e.g. bone marrow)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Chemotherapies: kill the cancer cells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Targeted therapies: drugs that interfere with specific molecules involved with cancer cell growth and survival. Most are ‘small molecule’ or ‘monoclonal antibodies.’</a:t>
            </a:r>
          </a:p>
          <a:p>
            <a:r>
              <a:rPr lang="en-US" sz="2400" dirty="0">
                <a:solidFill>
                  <a:schemeClr val="tx1"/>
                </a:solidFill>
              </a:rPr>
              <a:t>Angiogenesis Inhibitors: drugs that eliminate the blood supply to tumors.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Immunotherapies: stimulating or modifying the body’s immune system to attack the cancer cells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47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00250"/>
            <a:ext cx="8534400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At what dose do you start?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What type of patients?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How many patients per cohort?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How quickly do you escalate?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What are the endpoints?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Trials: Fundamental Questions</a:t>
            </a:r>
          </a:p>
        </p:txBody>
      </p:sp>
    </p:spTree>
    <p:extLst>
      <p:ext uri="{BB962C8B-B14F-4D97-AF65-F5344CB8AC3E}">
        <p14:creationId xmlns:p14="http://schemas.microsoft.com/office/powerpoint/2010/main" val="42537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000250"/>
            <a:ext cx="8534400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At what dose do you start?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What type of patients?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How many patients per cohort?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How quickly do you escalate?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What are the endpoints?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Trials: Fundamental Questions</a:t>
            </a:r>
          </a:p>
        </p:txBody>
      </p:sp>
    </p:spTree>
    <p:extLst>
      <p:ext uri="{BB962C8B-B14F-4D97-AF65-F5344CB8AC3E}">
        <p14:creationId xmlns:p14="http://schemas.microsoft.com/office/powerpoint/2010/main" val="10526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43000"/>
            <a:ext cx="8020050" cy="523875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Typically a rodent (mouse or rat) and non-rodent (dog or non-human primate) species</a:t>
            </a:r>
          </a:p>
          <a:p>
            <a:pPr marL="292100" indent="-292100" eaLnBrk="1" hangingPunct="1">
              <a:lnSpc>
                <a:spcPct val="90000"/>
              </a:lnSpc>
              <a:buClr>
                <a:srgbClr val="000000"/>
              </a:buClr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Reality of animal organ specific toxicities – very few predict for human toxicity</a:t>
            </a:r>
          </a:p>
          <a:p>
            <a:pPr marL="860425" lvl="1" indent="-293688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Myelosuppression and GI toxicity more predictable</a:t>
            </a:r>
          </a:p>
          <a:p>
            <a:pPr marL="860425" lvl="1" indent="-293688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Hepatic and renal toxicities – large false positive</a:t>
            </a:r>
          </a:p>
          <a:p>
            <a:pPr marL="860425" lvl="1" indent="-293688" eaLnBrk="1" hangingPunct="1">
              <a:lnSpc>
                <a:spcPct val="90000"/>
              </a:lnSpc>
              <a:buClr>
                <a:srgbClr val="000000"/>
              </a:buClr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Toxicologic parameters:</a:t>
            </a:r>
          </a:p>
          <a:p>
            <a:pPr marL="860425" lvl="1" indent="-293688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LD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– lethal dose in 10% of animals</a:t>
            </a:r>
          </a:p>
          <a:p>
            <a:pPr marL="860425" lvl="1" indent="-293688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TDL (toxic dose low) – lowest dose that causes any toxicity in animals</a:t>
            </a:r>
          </a:p>
          <a:p>
            <a:pPr marL="860425" lvl="1" indent="-293688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NOAEL – no observed adverse effect level</a:t>
            </a:r>
          </a:p>
          <a:p>
            <a:pPr marL="860425" lvl="1" indent="-293688" eaLnBrk="1" hangingPunct="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68000"/>
              <a:buFont typeface="Wingdings 3" pitchFamily="18" charset="2"/>
              <a:buChar char=""/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Preclinical Toxicology</a:t>
            </a:r>
          </a:p>
        </p:txBody>
      </p:sp>
    </p:spTree>
    <p:extLst>
      <p:ext uri="{BB962C8B-B14F-4D97-AF65-F5344CB8AC3E}">
        <p14:creationId xmlns:p14="http://schemas.microsoft.com/office/powerpoint/2010/main" val="42644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317918"/>
            <a:ext cx="7773987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Starting dose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1/10 of the Lethal Dose 10% (LD10) in rodents OR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1/10 of LD10 in most sensitive species (non-rodent)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1/6 or 1/3 of the Toxic Dose Low (TDL) in large animals</a:t>
            </a:r>
          </a:p>
          <a:p>
            <a:pPr eaLnBrk="1" hangingPunct="1">
              <a:buClr>
                <a:srgbClr val="000000"/>
              </a:buClr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Unless preclinical studies suggest a very steep dose/toxicity curve</a:t>
            </a:r>
          </a:p>
          <a:p>
            <a:pPr eaLnBrk="1" hangingPunct="1"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Trials: Starting Dose</a:t>
            </a:r>
          </a:p>
        </p:txBody>
      </p:sp>
    </p:spTree>
    <p:extLst>
      <p:ext uri="{BB962C8B-B14F-4D97-AF65-F5344CB8AC3E}">
        <p14:creationId xmlns:p14="http://schemas.microsoft.com/office/powerpoint/2010/main" val="4234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00250"/>
            <a:ext cx="7275513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At what dose do you start?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What type of patients?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How many patients per cohort?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How quickly do you escalate?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What are the endpoints?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Trials: Fundamental Questions</a:t>
            </a:r>
          </a:p>
        </p:txBody>
      </p:sp>
    </p:spTree>
    <p:extLst>
      <p:ext uri="{BB962C8B-B14F-4D97-AF65-F5344CB8AC3E}">
        <p14:creationId xmlns:p14="http://schemas.microsoft.com/office/powerpoint/2010/main" val="38013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idx="1"/>
          </p:nvPr>
        </p:nvSpPr>
        <p:spPr>
          <a:xfrm>
            <a:off x="428625" y="929259"/>
            <a:ext cx="8229600" cy="452596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CA" dirty="0" smtClean="0">
                <a:solidFill>
                  <a:srgbClr val="336699"/>
                </a:solidFill>
                <a:latin typeface="Arial" charset="0"/>
              </a:rPr>
              <a:t>“Conventional” eligibility criteria- examples: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Advanced solid tumors (or select hematologic malignancies) unresponsive to standard therapies or for which there is no known effective treatment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Performance status (e.g. ECOG 0 or 1)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Adequate organ function (e.g. ANC, platelets, </a:t>
            </a:r>
            <a:r>
              <a:rPr lang="en-CA" sz="2400" dirty="0" err="1" smtClean="0">
                <a:solidFill>
                  <a:srgbClr val="000000"/>
                </a:solidFill>
                <a:latin typeface="Arial" charset="0"/>
              </a:rPr>
              <a:t>creatinine</a:t>
            </a: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, AST/ALT, bilirubin)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Specification about prior therapy allowed 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Specification about time interval between prior therapy and initiation of study treatment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No serious uncontrolled medical disorder or active infection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16969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idx="1"/>
          </p:nvPr>
        </p:nvSpPr>
        <p:spPr>
          <a:xfrm>
            <a:off x="357188" y="1214438"/>
            <a:ext cx="8572500" cy="4525962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CA" dirty="0" smtClean="0">
                <a:solidFill>
                  <a:srgbClr val="336699"/>
                </a:solidFill>
                <a:latin typeface="Arial" charset="0"/>
              </a:rPr>
              <a:t>“Agent-specific” eligibility criteria - examples: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Restriction to certain patient populations – must have strong scientific rationale 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Specific organ functions:</a:t>
            </a:r>
          </a:p>
          <a:p>
            <a:pPr lvl="2">
              <a:buClr>
                <a:srgbClr val="000000"/>
              </a:buClr>
            </a:pPr>
            <a:r>
              <a:rPr lang="en-CA" sz="2000" dirty="0" smtClean="0">
                <a:solidFill>
                  <a:srgbClr val="000000"/>
                </a:solidFill>
                <a:latin typeface="Arial" charset="0"/>
              </a:rPr>
              <a:t>Cardiac function </a:t>
            </a:r>
          </a:p>
          <a:p>
            <a:pPr marL="1600200" lvl="3">
              <a:buClr>
                <a:srgbClr val="000000"/>
              </a:buClr>
            </a:pP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if preclinical or prior clinical data of similar agents suggest cardiac risks</a:t>
            </a:r>
          </a:p>
          <a:p>
            <a:pPr lvl="2">
              <a:buClr>
                <a:srgbClr val="000000"/>
              </a:buClr>
            </a:pPr>
            <a:r>
              <a:rPr lang="en-CA" sz="2000" dirty="0" smtClean="0">
                <a:solidFill>
                  <a:srgbClr val="000000"/>
                </a:solidFill>
                <a:latin typeface="Arial" charset="0"/>
              </a:rPr>
              <a:t>No recent (6-12 months) history of acute MI/unstable angina, </a:t>
            </a:r>
            <a:r>
              <a:rPr lang="en-CA" sz="2000" dirty="0" err="1" smtClean="0">
                <a:solidFill>
                  <a:srgbClr val="000000"/>
                </a:solidFill>
                <a:latin typeface="Arial" charset="0"/>
              </a:rPr>
              <a:t>cerebrovascular</a:t>
            </a:r>
            <a:r>
              <a:rPr lang="en-CA" sz="2000" dirty="0" smtClean="0">
                <a:solidFill>
                  <a:srgbClr val="000000"/>
                </a:solidFill>
                <a:latin typeface="Arial" charset="0"/>
              </a:rPr>
              <a:t> events, venous </a:t>
            </a:r>
            <a:r>
              <a:rPr lang="en-CA" sz="2000" dirty="0" err="1" smtClean="0">
                <a:solidFill>
                  <a:srgbClr val="000000"/>
                </a:solidFill>
                <a:latin typeface="Arial" charset="0"/>
              </a:rPr>
              <a:t>thromboembolism</a:t>
            </a:r>
            <a:r>
              <a:rPr lang="en-CA" sz="2000" dirty="0" smtClean="0">
                <a:solidFill>
                  <a:srgbClr val="000000"/>
                </a:solidFill>
                <a:latin typeface="Arial" charset="0"/>
              </a:rPr>
              <a:t>; no uncontrolled hypertension; no significant </a:t>
            </a:r>
            <a:r>
              <a:rPr lang="en-CA" sz="2000" dirty="0" err="1" smtClean="0">
                <a:solidFill>
                  <a:srgbClr val="000000"/>
                </a:solidFill>
                <a:latin typeface="Arial" charset="0"/>
              </a:rPr>
              <a:t>proteinuria</a:t>
            </a:r>
            <a:r>
              <a:rPr lang="en-CA" sz="2000" dirty="0" smtClean="0">
                <a:solidFill>
                  <a:srgbClr val="000000"/>
                </a:solidFill>
                <a:latin typeface="Arial" charset="0"/>
              </a:rPr>
              <a:t> (e.g.. antiangiogenic agents)</a:t>
            </a:r>
          </a:p>
          <a:p>
            <a:pPr lvl="1">
              <a:buClr>
                <a:srgbClr val="000000"/>
              </a:buClr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Prohibited medications if significant risk of drug interaction </a:t>
            </a:r>
          </a:p>
          <a:p>
            <a:pPr lvl="1">
              <a:buClr>
                <a:srgbClr val="000000"/>
              </a:buClr>
            </a:pPr>
            <a:endParaRPr lang="en-CA" u="sng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0" y="21590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13988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9138"/>
            <a:ext cx="6986588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At what dose do you start?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What type of patients?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How many patients per cohort?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How quickly do you escalate?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What are the endpoints?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Trials: Fundamental Questions</a:t>
            </a:r>
          </a:p>
        </p:txBody>
      </p:sp>
    </p:spTree>
    <p:extLst>
      <p:ext uri="{BB962C8B-B14F-4D97-AF65-F5344CB8AC3E}">
        <p14:creationId xmlns:p14="http://schemas.microsoft.com/office/powerpoint/2010/main" val="29905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468313" y="10"/>
            <a:ext cx="8229600" cy="8616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</a:rPr>
              <a:t>Number of Patients per Cohort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Predicated on several factors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Type of trial design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Accelerated Titration Design attempts to minimize </a:t>
            </a:r>
            <a:r>
              <a:rPr lang="en-US" dirty="0" err="1" smtClean="0">
                <a:solidFill>
                  <a:schemeClr val="tx1"/>
                </a:solidFill>
              </a:rPr>
              <a:t>Pt</a:t>
            </a:r>
            <a:r>
              <a:rPr lang="en-US" dirty="0" smtClean="0">
                <a:solidFill>
                  <a:schemeClr val="tx1"/>
                </a:solidFill>
              </a:rPr>
              <a:t> #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Typically 1 patient per cohort until </a:t>
            </a:r>
            <a:r>
              <a:rPr lang="en-US" u="sng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chemeClr val="tx1"/>
                </a:solidFill>
              </a:rPr>
              <a:t>grade 2 toxicity and then increase to 3 (or 6 if DLT)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Fibonacci/ A+B design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Typically 3 patients per cohort until DLT then increase to up to 6 patients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Model-based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Usually 2-3 per cohort, with fixed total sample size.</a:t>
            </a:r>
          </a:p>
        </p:txBody>
      </p:sp>
    </p:spTree>
    <p:extLst>
      <p:ext uri="{BB962C8B-B14F-4D97-AF65-F5344CB8AC3E}">
        <p14:creationId xmlns:p14="http://schemas.microsoft.com/office/powerpoint/2010/main" val="9558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508000" y="342900"/>
            <a:ext cx="3860800" cy="1828800"/>
            <a:chOff x="624" y="480"/>
            <a:chExt cx="4416" cy="3264"/>
          </a:xfrm>
        </p:grpSpPr>
        <p:sp>
          <p:nvSpPr>
            <p:cNvPr id="40165" name="Line 3"/>
            <p:cNvSpPr>
              <a:spLocks noChangeShapeType="1"/>
            </p:cNvSpPr>
            <p:nvPr/>
          </p:nvSpPr>
          <p:spPr bwMode="auto">
            <a:xfrm flipV="1">
              <a:off x="624" y="480"/>
              <a:ext cx="0" cy="3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6" name="Line 4"/>
            <p:cNvSpPr>
              <a:spLocks noChangeShapeType="1"/>
            </p:cNvSpPr>
            <p:nvPr/>
          </p:nvSpPr>
          <p:spPr bwMode="auto">
            <a:xfrm>
              <a:off x="624" y="3744"/>
              <a:ext cx="4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7" name="Rectangle 5"/>
            <p:cNvSpPr>
              <a:spLocks noChangeArrowheads="1"/>
            </p:cNvSpPr>
            <p:nvPr/>
          </p:nvSpPr>
          <p:spPr bwMode="auto">
            <a:xfrm>
              <a:off x="624" y="345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68" name="Rectangle 6"/>
            <p:cNvSpPr>
              <a:spLocks noChangeArrowheads="1"/>
            </p:cNvSpPr>
            <p:nvPr/>
          </p:nvSpPr>
          <p:spPr bwMode="auto">
            <a:xfrm>
              <a:off x="1104" y="288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69" name="Rectangle 7"/>
            <p:cNvSpPr>
              <a:spLocks noChangeArrowheads="1"/>
            </p:cNvSpPr>
            <p:nvPr/>
          </p:nvSpPr>
          <p:spPr bwMode="auto">
            <a:xfrm>
              <a:off x="1584" y="2352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70" name="Rectangle 8"/>
            <p:cNvSpPr>
              <a:spLocks noChangeArrowheads="1"/>
            </p:cNvSpPr>
            <p:nvPr/>
          </p:nvSpPr>
          <p:spPr bwMode="auto">
            <a:xfrm>
              <a:off x="2064" y="1872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71" name="Rectangle 9"/>
            <p:cNvSpPr>
              <a:spLocks noChangeArrowheads="1"/>
            </p:cNvSpPr>
            <p:nvPr/>
          </p:nvSpPr>
          <p:spPr bwMode="auto">
            <a:xfrm>
              <a:off x="2544" y="144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72" name="Rectangle 10"/>
            <p:cNvSpPr>
              <a:spLocks noChangeArrowheads="1"/>
            </p:cNvSpPr>
            <p:nvPr/>
          </p:nvSpPr>
          <p:spPr bwMode="auto">
            <a:xfrm>
              <a:off x="3024" y="105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73" name="Rectangle 11"/>
            <p:cNvSpPr>
              <a:spLocks noChangeArrowheads="1"/>
            </p:cNvSpPr>
            <p:nvPr/>
          </p:nvSpPr>
          <p:spPr bwMode="auto">
            <a:xfrm>
              <a:off x="3504" y="105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74" name="Rectangle 12"/>
            <p:cNvSpPr>
              <a:spLocks noChangeArrowheads="1"/>
            </p:cNvSpPr>
            <p:nvPr/>
          </p:nvSpPr>
          <p:spPr bwMode="auto">
            <a:xfrm>
              <a:off x="3984" y="144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75" name="Line 13"/>
            <p:cNvSpPr>
              <a:spLocks noChangeShapeType="1"/>
            </p:cNvSpPr>
            <p:nvPr/>
          </p:nvSpPr>
          <p:spPr bwMode="auto">
            <a:xfrm>
              <a:off x="3312" y="76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6" name="Line 14"/>
            <p:cNvSpPr>
              <a:spLocks noChangeShapeType="1"/>
            </p:cNvSpPr>
            <p:nvPr/>
          </p:nvSpPr>
          <p:spPr bwMode="auto">
            <a:xfrm>
              <a:off x="3744" y="76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7" name="Line 15"/>
            <p:cNvSpPr>
              <a:spLocks noChangeShapeType="1"/>
            </p:cNvSpPr>
            <p:nvPr/>
          </p:nvSpPr>
          <p:spPr bwMode="auto">
            <a:xfrm flipH="1">
              <a:off x="4464" y="158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8" name="Line 16"/>
            <p:cNvSpPr>
              <a:spLocks noChangeShapeType="1"/>
            </p:cNvSpPr>
            <p:nvPr/>
          </p:nvSpPr>
          <p:spPr bwMode="auto">
            <a:xfrm flipH="1">
              <a:off x="1104" y="360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39" name="Group 17"/>
          <p:cNvGrpSpPr>
            <a:grpSpLocks/>
          </p:cNvGrpSpPr>
          <p:nvPr/>
        </p:nvGrpSpPr>
        <p:grpSpPr bwMode="auto">
          <a:xfrm>
            <a:off x="4876800" y="2479675"/>
            <a:ext cx="3860800" cy="1828800"/>
            <a:chOff x="624" y="480"/>
            <a:chExt cx="4416" cy="3264"/>
          </a:xfrm>
        </p:grpSpPr>
        <p:sp>
          <p:nvSpPr>
            <p:cNvPr id="40150" name="Line 18"/>
            <p:cNvSpPr>
              <a:spLocks noChangeShapeType="1"/>
            </p:cNvSpPr>
            <p:nvPr/>
          </p:nvSpPr>
          <p:spPr bwMode="auto">
            <a:xfrm flipV="1">
              <a:off x="624" y="480"/>
              <a:ext cx="0" cy="3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1" name="Line 19"/>
            <p:cNvSpPr>
              <a:spLocks noChangeShapeType="1"/>
            </p:cNvSpPr>
            <p:nvPr/>
          </p:nvSpPr>
          <p:spPr bwMode="auto">
            <a:xfrm>
              <a:off x="624" y="3744"/>
              <a:ext cx="4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2" name="Rectangle 20"/>
            <p:cNvSpPr>
              <a:spLocks noChangeArrowheads="1"/>
            </p:cNvSpPr>
            <p:nvPr/>
          </p:nvSpPr>
          <p:spPr bwMode="auto">
            <a:xfrm>
              <a:off x="624" y="249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53" name="Rectangle 21"/>
            <p:cNvSpPr>
              <a:spLocks noChangeArrowheads="1"/>
            </p:cNvSpPr>
            <p:nvPr/>
          </p:nvSpPr>
          <p:spPr bwMode="auto">
            <a:xfrm>
              <a:off x="1104" y="192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54" name="Rectangle 22"/>
            <p:cNvSpPr>
              <a:spLocks noChangeArrowheads="1"/>
            </p:cNvSpPr>
            <p:nvPr/>
          </p:nvSpPr>
          <p:spPr bwMode="auto">
            <a:xfrm>
              <a:off x="1584" y="134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55" name="Rectangle 23"/>
            <p:cNvSpPr>
              <a:spLocks noChangeArrowheads="1"/>
            </p:cNvSpPr>
            <p:nvPr/>
          </p:nvSpPr>
          <p:spPr bwMode="auto">
            <a:xfrm>
              <a:off x="2064" y="182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56" name="Rectangle 24"/>
            <p:cNvSpPr>
              <a:spLocks noChangeArrowheads="1"/>
            </p:cNvSpPr>
            <p:nvPr/>
          </p:nvSpPr>
          <p:spPr bwMode="auto">
            <a:xfrm>
              <a:off x="2544" y="230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57" name="Rectangle 25"/>
            <p:cNvSpPr>
              <a:spLocks noChangeArrowheads="1"/>
            </p:cNvSpPr>
            <p:nvPr/>
          </p:nvSpPr>
          <p:spPr bwMode="auto">
            <a:xfrm>
              <a:off x="3024" y="192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58" name="Rectangle 26"/>
            <p:cNvSpPr>
              <a:spLocks noChangeArrowheads="1"/>
            </p:cNvSpPr>
            <p:nvPr/>
          </p:nvSpPr>
          <p:spPr bwMode="auto">
            <a:xfrm>
              <a:off x="3504" y="220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59" name="Rectangle 27"/>
            <p:cNvSpPr>
              <a:spLocks noChangeArrowheads="1"/>
            </p:cNvSpPr>
            <p:nvPr/>
          </p:nvSpPr>
          <p:spPr bwMode="auto">
            <a:xfrm>
              <a:off x="3984" y="206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60" name="Line 28"/>
            <p:cNvSpPr>
              <a:spLocks noChangeShapeType="1"/>
            </p:cNvSpPr>
            <p:nvPr/>
          </p:nvSpPr>
          <p:spPr bwMode="auto">
            <a:xfrm>
              <a:off x="1824" y="105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1" name="Line 29"/>
            <p:cNvSpPr>
              <a:spLocks noChangeShapeType="1"/>
            </p:cNvSpPr>
            <p:nvPr/>
          </p:nvSpPr>
          <p:spPr bwMode="auto">
            <a:xfrm>
              <a:off x="2304" y="153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Line 30"/>
            <p:cNvSpPr>
              <a:spLocks noChangeShapeType="1"/>
            </p:cNvSpPr>
            <p:nvPr/>
          </p:nvSpPr>
          <p:spPr bwMode="auto">
            <a:xfrm flipH="1">
              <a:off x="4464" y="219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3" name="Line 31"/>
            <p:cNvSpPr>
              <a:spLocks noChangeShapeType="1"/>
            </p:cNvSpPr>
            <p:nvPr/>
          </p:nvSpPr>
          <p:spPr bwMode="auto">
            <a:xfrm>
              <a:off x="3264" y="163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4" name="Line 32"/>
            <p:cNvSpPr>
              <a:spLocks noChangeShapeType="1"/>
            </p:cNvSpPr>
            <p:nvPr/>
          </p:nvSpPr>
          <p:spPr bwMode="auto">
            <a:xfrm flipH="1">
              <a:off x="1104" y="264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0" name="Group 33"/>
          <p:cNvGrpSpPr>
            <a:grpSpLocks/>
          </p:cNvGrpSpPr>
          <p:nvPr/>
        </p:nvGrpSpPr>
        <p:grpSpPr bwMode="auto">
          <a:xfrm>
            <a:off x="4876800" y="342900"/>
            <a:ext cx="3860800" cy="1828800"/>
            <a:chOff x="624" y="480"/>
            <a:chExt cx="4416" cy="3264"/>
          </a:xfrm>
        </p:grpSpPr>
        <p:sp>
          <p:nvSpPr>
            <p:cNvPr id="40131" name="Line 34"/>
            <p:cNvSpPr>
              <a:spLocks noChangeShapeType="1"/>
            </p:cNvSpPr>
            <p:nvPr/>
          </p:nvSpPr>
          <p:spPr bwMode="auto">
            <a:xfrm flipV="1">
              <a:off x="624" y="480"/>
              <a:ext cx="0" cy="3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32" name="Line 35"/>
            <p:cNvSpPr>
              <a:spLocks noChangeShapeType="1"/>
            </p:cNvSpPr>
            <p:nvPr/>
          </p:nvSpPr>
          <p:spPr bwMode="auto">
            <a:xfrm>
              <a:off x="624" y="3744"/>
              <a:ext cx="4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33" name="Rectangle 36"/>
            <p:cNvSpPr>
              <a:spLocks noChangeArrowheads="1"/>
            </p:cNvSpPr>
            <p:nvPr/>
          </p:nvSpPr>
          <p:spPr bwMode="auto">
            <a:xfrm>
              <a:off x="624" y="345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34" name="Rectangle 37"/>
            <p:cNvSpPr>
              <a:spLocks noChangeArrowheads="1"/>
            </p:cNvSpPr>
            <p:nvPr/>
          </p:nvSpPr>
          <p:spPr bwMode="auto">
            <a:xfrm>
              <a:off x="1104" y="288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35" name="Rectangle 38"/>
            <p:cNvSpPr>
              <a:spLocks noChangeArrowheads="1"/>
            </p:cNvSpPr>
            <p:nvPr/>
          </p:nvSpPr>
          <p:spPr bwMode="auto">
            <a:xfrm>
              <a:off x="1584" y="230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36" name="Rectangle 39"/>
            <p:cNvSpPr>
              <a:spLocks noChangeArrowheads="1"/>
            </p:cNvSpPr>
            <p:nvPr/>
          </p:nvSpPr>
          <p:spPr bwMode="auto">
            <a:xfrm>
              <a:off x="2064" y="1872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37" name="Rectangle 40"/>
            <p:cNvSpPr>
              <a:spLocks noChangeArrowheads="1"/>
            </p:cNvSpPr>
            <p:nvPr/>
          </p:nvSpPr>
          <p:spPr bwMode="auto">
            <a:xfrm>
              <a:off x="3024" y="100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38" name="Rectangle 41"/>
            <p:cNvSpPr>
              <a:spLocks noChangeArrowheads="1"/>
            </p:cNvSpPr>
            <p:nvPr/>
          </p:nvSpPr>
          <p:spPr bwMode="auto">
            <a:xfrm>
              <a:off x="2544" y="144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39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40" name="Rectangle 43"/>
            <p:cNvSpPr>
              <a:spLocks noChangeArrowheads="1"/>
            </p:cNvSpPr>
            <p:nvPr/>
          </p:nvSpPr>
          <p:spPr bwMode="auto">
            <a:xfrm>
              <a:off x="3984" y="144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41" name="Line 44"/>
            <p:cNvSpPr>
              <a:spLocks noChangeShapeType="1"/>
            </p:cNvSpPr>
            <p:nvPr/>
          </p:nvSpPr>
          <p:spPr bwMode="auto">
            <a:xfrm>
              <a:off x="3744" y="72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" name="Line 45"/>
            <p:cNvSpPr>
              <a:spLocks noChangeShapeType="1"/>
            </p:cNvSpPr>
            <p:nvPr/>
          </p:nvSpPr>
          <p:spPr bwMode="auto">
            <a:xfrm flipH="1">
              <a:off x="4464" y="158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Line 46"/>
            <p:cNvSpPr>
              <a:spLocks noChangeShapeType="1"/>
            </p:cNvSpPr>
            <p:nvPr/>
          </p:nvSpPr>
          <p:spPr bwMode="auto">
            <a:xfrm>
              <a:off x="3264" y="72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4" name="Line 47"/>
            <p:cNvSpPr>
              <a:spLocks noChangeShapeType="1"/>
            </p:cNvSpPr>
            <p:nvPr/>
          </p:nvSpPr>
          <p:spPr bwMode="auto">
            <a:xfrm flipH="1">
              <a:off x="1104" y="360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5" name="Oval 48"/>
            <p:cNvSpPr>
              <a:spLocks noChangeArrowheads="1"/>
            </p:cNvSpPr>
            <p:nvPr/>
          </p:nvSpPr>
          <p:spPr bwMode="auto">
            <a:xfrm>
              <a:off x="816" y="3312"/>
              <a:ext cx="144" cy="144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146" name="Oval 49"/>
            <p:cNvSpPr>
              <a:spLocks noChangeArrowheads="1"/>
            </p:cNvSpPr>
            <p:nvPr/>
          </p:nvSpPr>
          <p:spPr bwMode="auto">
            <a:xfrm>
              <a:off x="1296" y="2736"/>
              <a:ext cx="144" cy="144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147" name="Oval 50"/>
            <p:cNvSpPr>
              <a:spLocks noChangeArrowheads="1"/>
            </p:cNvSpPr>
            <p:nvPr/>
          </p:nvSpPr>
          <p:spPr bwMode="auto">
            <a:xfrm>
              <a:off x="1776" y="2160"/>
              <a:ext cx="144" cy="144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148" name="Oval 51"/>
            <p:cNvSpPr>
              <a:spLocks noChangeArrowheads="1"/>
            </p:cNvSpPr>
            <p:nvPr/>
          </p:nvSpPr>
          <p:spPr bwMode="auto">
            <a:xfrm>
              <a:off x="2208" y="3024"/>
              <a:ext cx="144" cy="144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149" name="Line 52"/>
            <p:cNvSpPr>
              <a:spLocks noChangeShapeType="1"/>
            </p:cNvSpPr>
            <p:nvPr/>
          </p:nvSpPr>
          <p:spPr bwMode="auto">
            <a:xfrm flipH="1">
              <a:off x="2064" y="244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1" name="Group 53"/>
          <p:cNvGrpSpPr>
            <a:grpSpLocks/>
          </p:cNvGrpSpPr>
          <p:nvPr/>
        </p:nvGrpSpPr>
        <p:grpSpPr bwMode="auto">
          <a:xfrm>
            <a:off x="609600" y="2457450"/>
            <a:ext cx="3860800" cy="1828800"/>
            <a:chOff x="624" y="480"/>
            <a:chExt cx="4416" cy="3264"/>
          </a:xfrm>
        </p:grpSpPr>
        <p:sp>
          <p:nvSpPr>
            <p:cNvPr id="40103" name="Line 54"/>
            <p:cNvSpPr>
              <a:spLocks noChangeShapeType="1"/>
            </p:cNvSpPr>
            <p:nvPr/>
          </p:nvSpPr>
          <p:spPr bwMode="auto">
            <a:xfrm flipV="1">
              <a:off x="624" y="480"/>
              <a:ext cx="0" cy="3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4" name="Line 55"/>
            <p:cNvSpPr>
              <a:spLocks noChangeShapeType="1"/>
            </p:cNvSpPr>
            <p:nvPr/>
          </p:nvSpPr>
          <p:spPr bwMode="auto">
            <a:xfrm>
              <a:off x="624" y="3744"/>
              <a:ext cx="4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5" name="Rectangle 56"/>
            <p:cNvSpPr>
              <a:spLocks noChangeArrowheads="1"/>
            </p:cNvSpPr>
            <p:nvPr/>
          </p:nvSpPr>
          <p:spPr bwMode="auto">
            <a:xfrm>
              <a:off x="624" y="345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06" name="Rectangle 57"/>
            <p:cNvSpPr>
              <a:spLocks noChangeArrowheads="1"/>
            </p:cNvSpPr>
            <p:nvPr/>
          </p:nvSpPr>
          <p:spPr bwMode="auto">
            <a:xfrm>
              <a:off x="1104" y="230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07" name="Rectangle 58"/>
            <p:cNvSpPr>
              <a:spLocks noChangeArrowheads="1"/>
            </p:cNvSpPr>
            <p:nvPr/>
          </p:nvSpPr>
          <p:spPr bwMode="auto">
            <a:xfrm>
              <a:off x="158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08" name="Rectangle 59"/>
            <p:cNvSpPr>
              <a:spLocks noChangeArrowheads="1"/>
            </p:cNvSpPr>
            <p:nvPr/>
          </p:nvSpPr>
          <p:spPr bwMode="auto">
            <a:xfrm>
              <a:off x="206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09" name="Rectangle 60"/>
            <p:cNvSpPr>
              <a:spLocks noChangeArrowheads="1"/>
            </p:cNvSpPr>
            <p:nvPr/>
          </p:nvSpPr>
          <p:spPr bwMode="auto">
            <a:xfrm>
              <a:off x="254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10" name="Rectangle 61"/>
            <p:cNvSpPr>
              <a:spLocks noChangeArrowheads="1"/>
            </p:cNvSpPr>
            <p:nvPr/>
          </p:nvSpPr>
          <p:spPr bwMode="auto">
            <a:xfrm>
              <a:off x="3024" y="134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11" name="Rectangle 62"/>
            <p:cNvSpPr>
              <a:spLocks noChangeArrowheads="1"/>
            </p:cNvSpPr>
            <p:nvPr/>
          </p:nvSpPr>
          <p:spPr bwMode="auto">
            <a:xfrm>
              <a:off x="3504" y="134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12" name="Line 63"/>
            <p:cNvSpPr>
              <a:spLocks noChangeShapeType="1"/>
            </p:cNvSpPr>
            <p:nvPr/>
          </p:nvSpPr>
          <p:spPr bwMode="auto">
            <a:xfrm>
              <a:off x="3312" y="105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3" name="Line 64"/>
            <p:cNvSpPr>
              <a:spLocks noChangeShapeType="1"/>
            </p:cNvSpPr>
            <p:nvPr/>
          </p:nvSpPr>
          <p:spPr bwMode="auto">
            <a:xfrm>
              <a:off x="3744" y="105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4" name="Line 65"/>
            <p:cNvSpPr>
              <a:spLocks noChangeShapeType="1"/>
            </p:cNvSpPr>
            <p:nvPr/>
          </p:nvSpPr>
          <p:spPr bwMode="auto">
            <a:xfrm flipH="1">
              <a:off x="3984" y="187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5" name="Line 66"/>
            <p:cNvSpPr>
              <a:spLocks noChangeShapeType="1"/>
            </p:cNvSpPr>
            <p:nvPr/>
          </p:nvSpPr>
          <p:spPr bwMode="auto">
            <a:xfrm flipH="1">
              <a:off x="1104" y="360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6" name="Rectangle 67"/>
            <p:cNvSpPr>
              <a:spLocks noChangeArrowheads="1"/>
            </p:cNvSpPr>
            <p:nvPr/>
          </p:nvSpPr>
          <p:spPr bwMode="auto">
            <a:xfrm>
              <a:off x="624" y="288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17" name="Line 68"/>
            <p:cNvSpPr>
              <a:spLocks noChangeShapeType="1"/>
            </p:cNvSpPr>
            <p:nvPr/>
          </p:nvSpPr>
          <p:spPr bwMode="auto">
            <a:xfrm>
              <a:off x="1104" y="345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8" name="Line 69"/>
            <p:cNvSpPr>
              <a:spLocks noChangeShapeType="1"/>
            </p:cNvSpPr>
            <p:nvPr/>
          </p:nvSpPr>
          <p:spPr bwMode="auto">
            <a:xfrm>
              <a:off x="1104" y="288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9" name="Line 70"/>
            <p:cNvSpPr>
              <a:spLocks noChangeShapeType="1"/>
            </p:cNvSpPr>
            <p:nvPr/>
          </p:nvSpPr>
          <p:spPr bwMode="auto">
            <a:xfrm flipV="1">
              <a:off x="864" y="29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0" name="Rectangle 71"/>
            <p:cNvSpPr>
              <a:spLocks noChangeArrowheads="1"/>
            </p:cNvSpPr>
            <p:nvPr/>
          </p:nvSpPr>
          <p:spPr bwMode="auto">
            <a:xfrm>
              <a:off x="110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121" name="Line 72"/>
            <p:cNvSpPr>
              <a:spLocks noChangeShapeType="1"/>
            </p:cNvSpPr>
            <p:nvPr/>
          </p:nvSpPr>
          <p:spPr bwMode="auto">
            <a:xfrm>
              <a:off x="1104" y="25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2" name="Line 73"/>
            <p:cNvSpPr>
              <a:spLocks noChangeShapeType="1"/>
            </p:cNvSpPr>
            <p:nvPr/>
          </p:nvSpPr>
          <p:spPr bwMode="auto">
            <a:xfrm>
              <a:off x="1584" y="230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3" name="Line 74"/>
            <p:cNvSpPr>
              <a:spLocks noChangeShapeType="1"/>
            </p:cNvSpPr>
            <p:nvPr/>
          </p:nvSpPr>
          <p:spPr bwMode="auto">
            <a:xfrm>
              <a:off x="1104" y="230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4" name="Line 75"/>
            <p:cNvSpPr>
              <a:spLocks noChangeShapeType="1"/>
            </p:cNvSpPr>
            <p:nvPr/>
          </p:nvSpPr>
          <p:spPr bwMode="auto">
            <a:xfrm>
              <a:off x="1104" y="172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5" name="Line 76"/>
            <p:cNvSpPr>
              <a:spLocks noChangeShapeType="1"/>
            </p:cNvSpPr>
            <p:nvPr/>
          </p:nvSpPr>
          <p:spPr bwMode="auto">
            <a:xfrm>
              <a:off x="1584" y="172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6" name="Line 77"/>
            <p:cNvSpPr>
              <a:spLocks noChangeShapeType="1"/>
            </p:cNvSpPr>
            <p:nvPr/>
          </p:nvSpPr>
          <p:spPr bwMode="auto">
            <a:xfrm flipV="1">
              <a:off x="1344" y="182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7" name="Line 78"/>
            <p:cNvSpPr>
              <a:spLocks noChangeShapeType="1"/>
            </p:cNvSpPr>
            <p:nvPr/>
          </p:nvSpPr>
          <p:spPr bwMode="auto">
            <a:xfrm>
              <a:off x="1824" y="14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8" name="Line 79"/>
            <p:cNvSpPr>
              <a:spLocks noChangeShapeType="1"/>
            </p:cNvSpPr>
            <p:nvPr/>
          </p:nvSpPr>
          <p:spPr bwMode="auto">
            <a:xfrm flipV="1">
              <a:off x="864" y="2400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9" name="Line 80"/>
            <p:cNvSpPr>
              <a:spLocks noChangeShapeType="1"/>
            </p:cNvSpPr>
            <p:nvPr/>
          </p:nvSpPr>
          <p:spPr bwMode="auto">
            <a:xfrm flipV="1">
              <a:off x="1344" y="1248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30" name="Line 81"/>
            <p:cNvSpPr>
              <a:spLocks noChangeShapeType="1"/>
            </p:cNvSpPr>
            <p:nvPr/>
          </p:nvSpPr>
          <p:spPr bwMode="auto">
            <a:xfrm flipV="1">
              <a:off x="1968" y="273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" name="Text Box 82"/>
          <p:cNvSpPr txBox="1">
            <a:spLocks noChangeArrowheads="1"/>
          </p:cNvSpPr>
          <p:nvPr/>
        </p:nvSpPr>
        <p:spPr bwMode="auto">
          <a:xfrm>
            <a:off x="304800" y="2000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43" name="Text Box 83"/>
          <p:cNvSpPr txBox="1">
            <a:spLocks noChangeArrowheads="1"/>
          </p:cNvSpPr>
          <p:nvPr/>
        </p:nvSpPr>
        <p:spPr bwMode="auto">
          <a:xfrm>
            <a:off x="711200" y="16573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44" name="Text Box 84"/>
          <p:cNvSpPr txBox="1">
            <a:spLocks noChangeArrowheads="1"/>
          </p:cNvSpPr>
          <p:nvPr/>
        </p:nvSpPr>
        <p:spPr bwMode="auto">
          <a:xfrm>
            <a:off x="1117600" y="13716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45" name="Text Box 85"/>
          <p:cNvSpPr txBox="1">
            <a:spLocks noChangeArrowheads="1"/>
          </p:cNvSpPr>
          <p:nvPr/>
        </p:nvSpPr>
        <p:spPr bwMode="auto">
          <a:xfrm>
            <a:off x="1524000" y="11080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46" name="Text Box 86"/>
          <p:cNvSpPr txBox="1">
            <a:spLocks noChangeArrowheads="1"/>
          </p:cNvSpPr>
          <p:nvPr/>
        </p:nvSpPr>
        <p:spPr bwMode="auto">
          <a:xfrm>
            <a:off x="1930400" y="857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47" name="Text Box 87"/>
          <p:cNvSpPr txBox="1">
            <a:spLocks noChangeArrowheads="1"/>
          </p:cNvSpPr>
          <p:nvPr/>
        </p:nvSpPr>
        <p:spPr bwMode="auto">
          <a:xfrm>
            <a:off x="2438400" y="6508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48" name="Text Box 88"/>
          <p:cNvSpPr txBox="1">
            <a:spLocks noChangeArrowheads="1"/>
          </p:cNvSpPr>
          <p:nvPr/>
        </p:nvSpPr>
        <p:spPr bwMode="auto">
          <a:xfrm>
            <a:off x="2844800" y="6508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49" name="Text Box 89"/>
          <p:cNvSpPr txBox="1">
            <a:spLocks noChangeArrowheads="1"/>
          </p:cNvSpPr>
          <p:nvPr/>
        </p:nvSpPr>
        <p:spPr bwMode="auto">
          <a:xfrm>
            <a:off x="3251200" y="857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50" name="Text Box 90"/>
          <p:cNvSpPr txBox="1">
            <a:spLocks noChangeArrowheads="1"/>
          </p:cNvSpPr>
          <p:nvPr/>
        </p:nvSpPr>
        <p:spPr bwMode="auto">
          <a:xfrm>
            <a:off x="4673600" y="3589338"/>
            <a:ext cx="8128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1" name="Text Box 91"/>
          <p:cNvSpPr txBox="1">
            <a:spLocks noChangeArrowheads="1"/>
          </p:cNvSpPr>
          <p:nvPr/>
        </p:nvSpPr>
        <p:spPr bwMode="auto">
          <a:xfrm>
            <a:off x="5080000" y="32797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2" name="Text Box 92"/>
          <p:cNvSpPr txBox="1">
            <a:spLocks noChangeArrowheads="1"/>
          </p:cNvSpPr>
          <p:nvPr/>
        </p:nvSpPr>
        <p:spPr bwMode="auto">
          <a:xfrm>
            <a:off x="5486400" y="29368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3" name="Text Box 93"/>
          <p:cNvSpPr txBox="1">
            <a:spLocks noChangeArrowheads="1"/>
          </p:cNvSpPr>
          <p:nvPr/>
        </p:nvSpPr>
        <p:spPr bwMode="auto">
          <a:xfrm>
            <a:off x="5892800" y="32226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4" name="Text Box 94"/>
          <p:cNvSpPr txBox="1">
            <a:spLocks noChangeArrowheads="1"/>
          </p:cNvSpPr>
          <p:nvPr/>
        </p:nvSpPr>
        <p:spPr bwMode="auto">
          <a:xfrm>
            <a:off x="6400800" y="3475038"/>
            <a:ext cx="8128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5" name="Text Box 95"/>
          <p:cNvSpPr txBox="1">
            <a:spLocks noChangeArrowheads="1"/>
          </p:cNvSpPr>
          <p:nvPr/>
        </p:nvSpPr>
        <p:spPr bwMode="auto">
          <a:xfrm>
            <a:off x="6807200" y="32575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6" name="Text Box 96"/>
          <p:cNvSpPr txBox="1">
            <a:spLocks noChangeArrowheads="1"/>
          </p:cNvSpPr>
          <p:nvPr/>
        </p:nvSpPr>
        <p:spPr bwMode="auto">
          <a:xfrm>
            <a:off x="7213600" y="34290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7" name="Text Box 97"/>
          <p:cNvSpPr txBox="1">
            <a:spLocks noChangeArrowheads="1"/>
          </p:cNvSpPr>
          <p:nvPr/>
        </p:nvSpPr>
        <p:spPr bwMode="auto">
          <a:xfrm>
            <a:off x="7620000" y="33369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8" name="Text Box 98"/>
          <p:cNvSpPr txBox="1">
            <a:spLocks noChangeArrowheads="1"/>
          </p:cNvSpPr>
          <p:nvPr/>
        </p:nvSpPr>
        <p:spPr bwMode="auto">
          <a:xfrm>
            <a:off x="406400" y="62865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59" name="Text Box 99"/>
          <p:cNvSpPr txBox="1">
            <a:spLocks noChangeArrowheads="1"/>
          </p:cNvSpPr>
          <p:nvPr/>
        </p:nvSpPr>
        <p:spPr bwMode="auto">
          <a:xfrm>
            <a:off x="812800" y="59658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60" name="Text Box 100"/>
          <p:cNvSpPr txBox="1">
            <a:spLocks noChangeArrowheads="1"/>
          </p:cNvSpPr>
          <p:nvPr/>
        </p:nvSpPr>
        <p:spPr bwMode="auto">
          <a:xfrm>
            <a:off x="1219200" y="56229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61" name="Text Box 101"/>
          <p:cNvSpPr txBox="1">
            <a:spLocks noChangeArrowheads="1"/>
          </p:cNvSpPr>
          <p:nvPr/>
        </p:nvSpPr>
        <p:spPr bwMode="auto">
          <a:xfrm>
            <a:off x="1625600" y="53149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62" name="Text Box 102"/>
          <p:cNvSpPr txBox="1">
            <a:spLocks noChangeArrowheads="1"/>
          </p:cNvSpPr>
          <p:nvPr/>
        </p:nvSpPr>
        <p:spPr bwMode="auto">
          <a:xfrm>
            <a:off x="2133600" y="53149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63" name="Text Box 103"/>
          <p:cNvSpPr txBox="1">
            <a:spLocks noChangeArrowheads="1"/>
          </p:cNvSpPr>
          <p:nvPr/>
        </p:nvSpPr>
        <p:spPr bwMode="auto">
          <a:xfrm>
            <a:off x="2540000" y="53149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64" name="Text Box 104"/>
          <p:cNvSpPr txBox="1">
            <a:spLocks noChangeArrowheads="1"/>
          </p:cNvSpPr>
          <p:nvPr/>
        </p:nvSpPr>
        <p:spPr bwMode="auto">
          <a:xfrm>
            <a:off x="2946400" y="50863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65" name="Text Box 105"/>
          <p:cNvSpPr txBox="1">
            <a:spLocks noChangeArrowheads="1"/>
          </p:cNvSpPr>
          <p:nvPr/>
        </p:nvSpPr>
        <p:spPr bwMode="auto">
          <a:xfrm>
            <a:off x="3352800" y="53149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66" name="Text Box 106"/>
          <p:cNvSpPr txBox="1">
            <a:spLocks noChangeArrowheads="1"/>
          </p:cNvSpPr>
          <p:nvPr/>
        </p:nvSpPr>
        <p:spPr bwMode="auto">
          <a:xfrm>
            <a:off x="7620000" y="53149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67" name="Text Box 107"/>
          <p:cNvSpPr txBox="1">
            <a:spLocks noChangeArrowheads="1"/>
          </p:cNvSpPr>
          <p:nvPr/>
        </p:nvSpPr>
        <p:spPr bwMode="auto">
          <a:xfrm>
            <a:off x="4673600" y="62865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68" name="Text Box 108"/>
          <p:cNvSpPr txBox="1">
            <a:spLocks noChangeArrowheads="1"/>
          </p:cNvSpPr>
          <p:nvPr/>
        </p:nvSpPr>
        <p:spPr bwMode="auto">
          <a:xfrm>
            <a:off x="5080000" y="59658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69" name="Text Box 109"/>
          <p:cNvSpPr txBox="1">
            <a:spLocks noChangeArrowheads="1"/>
          </p:cNvSpPr>
          <p:nvPr/>
        </p:nvSpPr>
        <p:spPr bwMode="auto">
          <a:xfrm>
            <a:off x="5486400" y="56229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70" name="Text Box 110"/>
          <p:cNvSpPr txBox="1">
            <a:spLocks noChangeArrowheads="1"/>
          </p:cNvSpPr>
          <p:nvPr/>
        </p:nvSpPr>
        <p:spPr bwMode="auto">
          <a:xfrm>
            <a:off x="5892800" y="53149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71" name="Text Box 111"/>
          <p:cNvSpPr txBox="1">
            <a:spLocks noChangeArrowheads="1"/>
          </p:cNvSpPr>
          <p:nvPr/>
        </p:nvSpPr>
        <p:spPr bwMode="auto">
          <a:xfrm>
            <a:off x="6400800" y="53149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72" name="Text Box 112"/>
          <p:cNvSpPr txBox="1">
            <a:spLocks noChangeArrowheads="1"/>
          </p:cNvSpPr>
          <p:nvPr/>
        </p:nvSpPr>
        <p:spPr bwMode="auto">
          <a:xfrm>
            <a:off x="6807200" y="53149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73" name="Text Box 113"/>
          <p:cNvSpPr txBox="1">
            <a:spLocks noChangeArrowheads="1"/>
          </p:cNvSpPr>
          <p:nvPr/>
        </p:nvSpPr>
        <p:spPr bwMode="auto">
          <a:xfrm>
            <a:off x="7213600" y="50863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74" name="Text Box 114"/>
          <p:cNvSpPr txBox="1">
            <a:spLocks noChangeArrowheads="1"/>
          </p:cNvSpPr>
          <p:nvPr/>
        </p:nvSpPr>
        <p:spPr bwMode="auto">
          <a:xfrm>
            <a:off x="4673600" y="2000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75" name="Text Box 115"/>
          <p:cNvSpPr txBox="1">
            <a:spLocks noChangeArrowheads="1"/>
          </p:cNvSpPr>
          <p:nvPr/>
        </p:nvSpPr>
        <p:spPr bwMode="auto">
          <a:xfrm>
            <a:off x="5080000" y="16795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76" name="Text Box 116"/>
          <p:cNvSpPr txBox="1">
            <a:spLocks noChangeArrowheads="1"/>
          </p:cNvSpPr>
          <p:nvPr/>
        </p:nvSpPr>
        <p:spPr bwMode="auto">
          <a:xfrm>
            <a:off x="5486400" y="13366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77" name="Text Box 117"/>
          <p:cNvSpPr txBox="1">
            <a:spLocks noChangeArrowheads="1"/>
          </p:cNvSpPr>
          <p:nvPr/>
        </p:nvSpPr>
        <p:spPr bwMode="auto">
          <a:xfrm>
            <a:off x="5892800" y="11080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78" name="Text Box 118"/>
          <p:cNvSpPr txBox="1">
            <a:spLocks noChangeArrowheads="1"/>
          </p:cNvSpPr>
          <p:nvPr/>
        </p:nvSpPr>
        <p:spPr bwMode="auto">
          <a:xfrm>
            <a:off x="6400800" y="857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79" name="Text Box 119"/>
          <p:cNvSpPr txBox="1">
            <a:spLocks noChangeArrowheads="1"/>
          </p:cNvSpPr>
          <p:nvPr/>
        </p:nvSpPr>
        <p:spPr bwMode="auto">
          <a:xfrm>
            <a:off x="6807200" y="6286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80" name="Text Box 120"/>
          <p:cNvSpPr txBox="1">
            <a:spLocks noChangeArrowheads="1"/>
          </p:cNvSpPr>
          <p:nvPr/>
        </p:nvSpPr>
        <p:spPr bwMode="auto">
          <a:xfrm>
            <a:off x="7213600" y="6286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81" name="Text Box 121"/>
          <p:cNvSpPr txBox="1">
            <a:spLocks noChangeArrowheads="1"/>
          </p:cNvSpPr>
          <p:nvPr/>
        </p:nvSpPr>
        <p:spPr bwMode="auto">
          <a:xfrm>
            <a:off x="7620000" y="857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82" name="Text Box 122"/>
          <p:cNvSpPr txBox="1">
            <a:spLocks noChangeArrowheads="1"/>
          </p:cNvSpPr>
          <p:nvPr/>
        </p:nvSpPr>
        <p:spPr bwMode="auto">
          <a:xfrm>
            <a:off x="2946400" y="29368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83" name="Text Box 123"/>
          <p:cNvSpPr txBox="1">
            <a:spLocks noChangeArrowheads="1"/>
          </p:cNvSpPr>
          <p:nvPr/>
        </p:nvSpPr>
        <p:spPr bwMode="auto">
          <a:xfrm>
            <a:off x="2540000" y="29368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84" name="Text Box 124"/>
          <p:cNvSpPr txBox="1">
            <a:spLocks noChangeArrowheads="1"/>
          </p:cNvSpPr>
          <p:nvPr/>
        </p:nvSpPr>
        <p:spPr bwMode="auto">
          <a:xfrm>
            <a:off x="2133600" y="3143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39985" name="Text Box 125"/>
          <p:cNvSpPr txBox="1">
            <a:spLocks noChangeArrowheads="1"/>
          </p:cNvSpPr>
          <p:nvPr/>
        </p:nvSpPr>
        <p:spPr bwMode="auto">
          <a:xfrm>
            <a:off x="1727200" y="3143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2</a:t>
            </a:r>
          </a:p>
        </p:txBody>
      </p:sp>
      <p:sp>
        <p:nvSpPr>
          <p:cNvPr id="39986" name="Text Box 126"/>
          <p:cNvSpPr txBox="1">
            <a:spLocks noChangeArrowheads="1"/>
          </p:cNvSpPr>
          <p:nvPr/>
        </p:nvSpPr>
        <p:spPr bwMode="auto">
          <a:xfrm>
            <a:off x="1219200" y="31432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87" name="Text Box 127"/>
          <p:cNvSpPr txBox="1">
            <a:spLocks noChangeArrowheads="1"/>
          </p:cNvSpPr>
          <p:nvPr/>
        </p:nvSpPr>
        <p:spPr bwMode="auto">
          <a:xfrm>
            <a:off x="914400" y="34512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88" name="Text Box 128"/>
          <p:cNvSpPr txBox="1">
            <a:spLocks noChangeArrowheads="1"/>
          </p:cNvSpPr>
          <p:nvPr/>
        </p:nvSpPr>
        <p:spPr bwMode="auto">
          <a:xfrm>
            <a:off x="508000" y="41148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9989" name="Text Box 129"/>
          <p:cNvSpPr txBox="1">
            <a:spLocks noChangeArrowheads="1"/>
          </p:cNvSpPr>
          <p:nvPr/>
        </p:nvSpPr>
        <p:spPr bwMode="auto">
          <a:xfrm>
            <a:off x="2438400" y="34290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0" name="Text Box 130"/>
          <p:cNvSpPr txBox="1">
            <a:spLocks noChangeArrowheads="1"/>
          </p:cNvSpPr>
          <p:nvPr/>
        </p:nvSpPr>
        <p:spPr bwMode="auto">
          <a:xfrm>
            <a:off x="2946400" y="34290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1" name="Text Box 131"/>
          <p:cNvSpPr txBox="1">
            <a:spLocks noChangeArrowheads="1"/>
          </p:cNvSpPr>
          <p:nvPr/>
        </p:nvSpPr>
        <p:spPr bwMode="auto">
          <a:xfrm>
            <a:off x="5588000" y="2617788"/>
            <a:ext cx="711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2" name="Text Box 132"/>
          <p:cNvSpPr txBox="1">
            <a:spLocks noChangeArrowheads="1"/>
          </p:cNvSpPr>
          <p:nvPr/>
        </p:nvSpPr>
        <p:spPr bwMode="auto">
          <a:xfrm>
            <a:off x="6096000" y="2903538"/>
            <a:ext cx="711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3" name="Text Box 133"/>
          <p:cNvSpPr txBox="1">
            <a:spLocks noChangeArrowheads="1"/>
          </p:cNvSpPr>
          <p:nvPr/>
        </p:nvSpPr>
        <p:spPr bwMode="auto">
          <a:xfrm>
            <a:off x="6807200" y="29368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4" name="Text Box 134"/>
          <p:cNvSpPr txBox="1">
            <a:spLocks noChangeArrowheads="1"/>
          </p:cNvSpPr>
          <p:nvPr/>
        </p:nvSpPr>
        <p:spPr bwMode="auto">
          <a:xfrm>
            <a:off x="7315200" y="474345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5" name="Text Box 135"/>
          <p:cNvSpPr txBox="1">
            <a:spLocks noChangeArrowheads="1"/>
          </p:cNvSpPr>
          <p:nvPr/>
        </p:nvSpPr>
        <p:spPr bwMode="auto">
          <a:xfrm>
            <a:off x="5994400" y="49942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6" name="Text Box 136"/>
          <p:cNvSpPr txBox="1">
            <a:spLocks noChangeArrowheads="1"/>
          </p:cNvSpPr>
          <p:nvPr/>
        </p:nvSpPr>
        <p:spPr bwMode="auto">
          <a:xfrm>
            <a:off x="3048000" y="474345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7" name="Text Box 137"/>
          <p:cNvSpPr txBox="1">
            <a:spLocks noChangeArrowheads="1"/>
          </p:cNvSpPr>
          <p:nvPr/>
        </p:nvSpPr>
        <p:spPr bwMode="auto">
          <a:xfrm>
            <a:off x="1727200" y="49942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8" name="Text Box 138"/>
          <p:cNvSpPr txBox="1">
            <a:spLocks noChangeArrowheads="1"/>
          </p:cNvSpPr>
          <p:nvPr/>
        </p:nvSpPr>
        <p:spPr bwMode="auto">
          <a:xfrm>
            <a:off x="6807200" y="3079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39999" name="Text Box 139"/>
          <p:cNvSpPr txBox="1">
            <a:spLocks noChangeArrowheads="1"/>
          </p:cNvSpPr>
          <p:nvPr/>
        </p:nvSpPr>
        <p:spPr bwMode="auto">
          <a:xfrm>
            <a:off x="7315200" y="3079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40000" name="Text Box 140"/>
          <p:cNvSpPr txBox="1">
            <a:spLocks noChangeArrowheads="1"/>
          </p:cNvSpPr>
          <p:nvPr/>
        </p:nvSpPr>
        <p:spPr bwMode="auto">
          <a:xfrm>
            <a:off x="1320800" y="28225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40001" name="Text Box 141"/>
          <p:cNvSpPr txBox="1">
            <a:spLocks noChangeArrowheads="1"/>
          </p:cNvSpPr>
          <p:nvPr/>
        </p:nvSpPr>
        <p:spPr bwMode="auto">
          <a:xfrm>
            <a:off x="2540000" y="25939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40002" name="Text Box 142"/>
          <p:cNvSpPr txBox="1">
            <a:spLocks noChangeArrowheads="1"/>
          </p:cNvSpPr>
          <p:nvPr/>
        </p:nvSpPr>
        <p:spPr bwMode="auto">
          <a:xfrm>
            <a:off x="3048000" y="25939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DLT</a:t>
            </a:r>
          </a:p>
        </p:txBody>
      </p:sp>
      <p:sp>
        <p:nvSpPr>
          <p:cNvPr id="40003" name="Text Box 143"/>
          <p:cNvSpPr txBox="1">
            <a:spLocks noChangeArrowheads="1"/>
          </p:cNvSpPr>
          <p:nvPr/>
        </p:nvSpPr>
        <p:spPr bwMode="auto">
          <a:xfrm>
            <a:off x="5384800" y="3589338"/>
            <a:ext cx="711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SD</a:t>
            </a:r>
          </a:p>
        </p:txBody>
      </p:sp>
      <p:sp>
        <p:nvSpPr>
          <p:cNvPr id="40004" name="Text Box 144"/>
          <p:cNvSpPr txBox="1">
            <a:spLocks noChangeArrowheads="1"/>
          </p:cNvSpPr>
          <p:nvPr/>
        </p:nvSpPr>
        <p:spPr bwMode="auto">
          <a:xfrm>
            <a:off x="1016000" y="200025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SD</a:t>
            </a:r>
          </a:p>
        </p:txBody>
      </p:sp>
      <p:sp>
        <p:nvSpPr>
          <p:cNvPr id="40005" name="Text Box 145"/>
          <p:cNvSpPr txBox="1">
            <a:spLocks noChangeArrowheads="1"/>
          </p:cNvSpPr>
          <p:nvPr/>
        </p:nvSpPr>
        <p:spPr bwMode="auto">
          <a:xfrm>
            <a:off x="1117600" y="628650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SD</a:t>
            </a:r>
          </a:p>
        </p:txBody>
      </p:sp>
      <p:sp>
        <p:nvSpPr>
          <p:cNvPr id="40006" name="Text Box 146"/>
          <p:cNvSpPr txBox="1">
            <a:spLocks noChangeArrowheads="1"/>
          </p:cNvSpPr>
          <p:nvPr/>
        </p:nvSpPr>
        <p:spPr bwMode="auto">
          <a:xfrm>
            <a:off x="5384800" y="628650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SD</a:t>
            </a:r>
          </a:p>
        </p:txBody>
      </p:sp>
      <p:sp>
        <p:nvSpPr>
          <p:cNvPr id="40007" name="Text Box 147"/>
          <p:cNvSpPr txBox="1">
            <a:spLocks noChangeArrowheads="1"/>
          </p:cNvSpPr>
          <p:nvPr/>
        </p:nvSpPr>
        <p:spPr bwMode="auto">
          <a:xfrm>
            <a:off x="1117600" y="411480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SD</a:t>
            </a:r>
          </a:p>
        </p:txBody>
      </p:sp>
      <p:sp>
        <p:nvSpPr>
          <p:cNvPr id="40008" name="Text Box 148"/>
          <p:cNvSpPr txBox="1">
            <a:spLocks noChangeArrowheads="1"/>
          </p:cNvSpPr>
          <p:nvPr/>
        </p:nvSpPr>
        <p:spPr bwMode="auto">
          <a:xfrm>
            <a:off x="5384800" y="200025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SD</a:t>
            </a:r>
          </a:p>
        </p:txBody>
      </p:sp>
      <p:sp>
        <p:nvSpPr>
          <p:cNvPr id="40009" name="Text Box 149"/>
          <p:cNvSpPr txBox="1">
            <a:spLocks noChangeArrowheads="1"/>
          </p:cNvSpPr>
          <p:nvPr/>
        </p:nvSpPr>
        <p:spPr bwMode="auto">
          <a:xfrm>
            <a:off x="8331200" y="8794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RD</a:t>
            </a:r>
          </a:p>
        </p:txBody>
      </p:sp>
      <p:sp>
        <p:nvSpPr>
          <p:cNvPr id="40010" name="Text Box 150"/>
          <p:cNvSpPr txBox="1">
            <a:spLocks noChangeArrowheads="1"/>
          </p:cNvSpPr>
          <p:nvPr/>
        </p:nvSpPr>
        <p:spPr bwMode="auto">
          <a:xfrm>
            <a:off x="3657600" y="314325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RD</a:t>
            </a:r>
          </a:p>
        </p:txBody>
      </p:sp>
      <p:sp>
        <p:nvSpPr>
          <p:cNvPr id="40011" name="Text Box 151"/>
          <p:cNvSpPr txBox="1">
            <a:spLocks noChangeArrowheads="1"/>
          </p:cNvSpPr>
          <p:nvPr/>
        </p:nvSpPr>
        <p:spPr bwMode="auto">
          <a:xfrm>
            <a:off x="8331200" y="531495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RD</a:t>
            </a:r>
          </a:p>
        </p:txBody>
      </p:sp>
      <p:sp>
        <p:nvSpPr>
          <p:cNvPr id="40012" name="Text Box 152"/>
          <p:cNvSpPr txBox="1">
            <a:spLocks noChangeArrowheads="1"/>
          </p:cNvSpPr>
          <p:nvPr/>
        </p:nvSpPr>
        <p:spPr bwMode="auto">
          <a:xfrm>
            <a:off x="4064000" y="5314950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RD</a:t>
            </a:r>
          </a:p>
        </p:txBody>
      </p:sp>
      <p:sp>
        <p:nvSpPr>
          <p:cNvPr id="40013" name="Text Box 153"/>
          <p:cNvSpPr txBox="1">
            <a:spLocks noChangeArrowheads="1"/>
          </p:cNvSpPr>
          <p:nvPr/>
        </p:nvSpPr>
        <p:spPr bwMode="auto">
          <a:xfrm>
            <a:off x="3962400" y="87947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RD</a:t>
            </a:r>
          </a:p>
        </p:txBody>
      </p:sp>
      <p:sp>
        <p:nvSpPr>
          <p:cNvPr id="40014" name="Text Box 154"/>
          <p:cNvSpPr txBox="1">
            <a:spLocks noChangeArrowheads="1"/>
          </p:cNvSpPr>
          <p:nvPr/>
        </p:nvSpPr>
        <p:spPr bwMode="auto">
          <a:xfrm>
            <a:off x="8331200" y="3336925"/>
            <a:ext cx="711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RD</a:t>
            </a:r>
          </a:p>
        </p:txBody>
      </p:sp>
      <p:sp>
        <p:nvSpPr>
          <p:cNvPr id="40015" name="Text Box 155"/>
          <p:cNvSpPr txBox="1">
            <a:spLocks noChangeArrowheads="1"/>
          </p:cNvSpPr>
          <p:nvPr/>
        </p:nvSpPr>
        <p:spPr bwMode="auto">
          <a:xfrm>
            <a:off x="101600" y="1365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Dose</a:t>
            </a:r>
          </a:p>
        </p:txBody>
      </p:sp>
      <p:sp>
        <p:nvSpPr>
          <p:cNvPr id="40016" name="Text Box 156"/>
          <p:cNvSpPr txBox="1">
            <a:spLocks noChangeArrowheads="1"/>
          </p:cNvSpPr>
          <p:nvPr/>
        </p:nvSpPr>
        <p:spPr bwMode="auto">
          <a:xfrm>
            <a:off x="4470400" y="2274888"/>
            <a:ext cx="8128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Dose</a:t>
            </a:r>
          </a:p>
        </p:txBody>
      </p:sp>
      <p:sp>
        <p:nvSpPr>
          <p:cNvPr id="40017" name="Text Box 157"/>
          <p:cNvSpPr txBox="1">
            <a:spLocks noChangeArrowheads="1"/>
          </p:cNvSpPr>
          <p:nvPr/>
        </p:nvSpPr>
        <p:spPr bwMode="auto">
          <a:xfrm>
            <a:off x="4470400" y="44577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Dose</a:t>
            </a:r>
          </a:p>
        </p:txBody>
      </p:sp>
      <p:sp>
        <p:nvSpPr>
          <p:cNvPr id="40018" name="Text Box 158"/>
          <p:cNvSpPr txBox="1">
            <a:spLocks noChangeArrowheads="1"/>
          </p:cNvSpPr>
          <p:nvPr/>
        </p:nvSpPr>
        <p:spPr bwMode="auto">
          <a:xfrm>
            <a:off x="203200" y="44577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Dose</a:t>
            </a:r>
          </a:p>
        </p:txBody>
      </p:sp>
      <p:sp>
        <p:nvSpPr>
          <p:cNvPr id="40019" name="Text Box 159"/>
          <p:cNvSpPr txBox="1">
            <a:spLocks noChangeArrowheads="1"/>
          </p:cNvSpPr>
          <p:nvPr/>
        </p:nvSpPr>
        <p:spPr bwMode="auto">
          <a:xfrm>
            <a:off x="4470400" y="1714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Dose</a:t>
            </a:r>
          </a:p>
        </p:txBody>
      </p:sp>
      <p:sp>
        <p:nvSpPr>
          <p:cNvPr id="40020" name="Text Box 160"/>
          <p:cNvSpPr txBox="1">
            <a:spLocks noChangeArrowheads="1"/>
          </p:cNvSpPr>
          <p:nvPr/>
        </p:nvSpPr>
        <p:spPr bwMode="auto">
          <a:xfrm>
            <a:off x="203200" y="22860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Dose</a:t>
            </a:r>
          </a:p>
        </p:txBody>
      </p:sp>
      <p:sp>
        <p:nvSpPr>
          <p:cNvPr id="40021" name="Text Box 161"/>
          <p:cNvSpPr txBox="1">
            <a:spLocks noChangeArrowheads="1"/>
          </p:cNvSpPr>
          <p:nvPr/>
        </p:nvSpPr>
        <p:spPr bwMode="auto">
          <a:xfrm>
            <a:off x="3860800" y="43656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Time</a:t>
            </a:r>
          </a:p>
        </p:txBody>
      </p:sp>
      <p:sp>
        <p:nvSpPr>
          <p:cNvPr id="40022" name="Text Box 162"/>
          <p:cNvSpPr txBox="1">
            <a:spLocks noChangeArrowheads="1"/>
          </p:cNvSpPr>
          <p:nvPr/>
        </p:nvSpPr>
        <p:spPr bwMode="auto">
          <a:xfrm>
            <a:off x="8128000" y="225107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Time</a:t>
            </a:r>
          </a:p>
        </p:txBody>
      </p:sp>
      <p:sp>
        <p:nvSpPr>
          <p:cNvPr id="40023" name="Text Box 163"/>
          <p:cNvSpPr txBox="1">
            <a:spLocks noChangeArrowheads="1"/>
          </p:cNvSpPr>
          <p:nvPr/>
        </p:nvSpPr>
        <p:spPr bwMode="auto">
          <a:xfrm>
            <a:off x="3860800" y="65151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Time</a:t>
            </a:r>
          </a:p>
        </p:txBody>
      </p:sp>
      <p:sp>
        <p:nvSpPr>
          <p:cNvPr id="40024" name="Text Box 164"/>
          <p:cNvSpPr txBox="1">
            <a:spLocks noChangeArrowheads="1"/>
          </p:cNvSpPr>
          <p:nvPr/>
        </p:nvSpPr>
        <p:spPr bwMode="auto">
          <a:xfrm>
            <a:off x="8128000" y="651510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Time</a:t>
            </a:r>
          </a:p>
        </p:txBody>
      </p:sp>
      <p:sp>
        <p:nvSpPr>
          <p:cNvPr id="40025" name="Text Box 165"/>
          <p:cNvSpPr txBox="1">
            <a:spLocks noChangeArrowheads="1"/>
          </p:cNvSpPr>
          <p:nvPr/>
        </p:nvSpPr>
        <p:spPr bwMode="auto">
          <a:xfrm>
            <a:off x="8128000" y="4365625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Time</a:t>
            </a:r>
          </a:p>
        </p:txBody>
      </p:sp>
      <p:sp>
        <p:nvSpPr>
          <p:cNvPr id="40026" name="Text Box 166"/>
          <p:cNvSpPr txBox="1">
            <a:spLocks noChangeArrowheads="1"/>
          </p:cNvSpPr>
          <p:nvPr/>
        </p:nvSpPr>
        <p:spPr bwMode="auto">
          <a:xfrm>
            <a:off x="3759200" y="2228850"/>
            <a:ext cx="812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Time</a:t>
            </a:r>
          </a:p>
        </p:txBody>
      </p:sp>
      <p:sp>
        <p:nvSpPr>
          <p:cNvPr id="40027" name="Text Box 167"/>
          <p:cNvSpPr txBox="1">
            <a:spLocks noChangeArrowheads="1"/>
          </p:cNvSpPr>
          <p:nvPr/>
        </p:nvSpPr>
        <p:spPr bwMode="auto">
          <a:xfrm>
            <a:off x="2133600" y="5943600"/>
            <a:ext cx="24384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Computation of p(DLT at next DL) = ideal dosing</a:t>
            </a:r>
          </a:p>
        </p:txBody>
      </p:sp>
      <p:sp>
        <p:nvSpPr>
          <p:cNvPr id="40028" name="Text Box 168"/>
          <p:cNvSpPr txBox="1">
            <a:spLocks noChangeArrowheads="1"/>
          </p:cNvSpPr>
          <p:nvPr/>
        </p:nvSpPr>
        <p:spPr bwMode="auto">
          <a:xfrm>
            <a:off x="6400800" y="5862638"/>
            <a:ext cx="24384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Computation of p(DLT at next DL) = ideal dosing</a:t>
            </a:r>
          </a:p>
        </p:txBody>
      </p:sp>
      <p:sp>
        <p:nvSpPr>
          <p:cNvPr id="40029" name="Text Box 169"/>
          <p:cNvSpPr txBox="1">
            <a:spLocks noChangeArrowheads="1"/>
          </p:cNvSpPr>
          <p:nvPr/>
        </p:nvSpPr>
        <p:spPr bwMode="auto">
          <a:xfrm>
            <a:off x="6400800" y="6175375"/>
            <a:ext cx="2540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Computation of p(DLT at next DL)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= overdosing or excessive toxicity</a:t>
            </a:r>
          </a:p>
        </p:txBody>
      </p:sp>
      <p:sp>
        <p:nvSpPr>
          <p:cNvPr id="40030" name="Text Box 170"/>
          <p:cNvSpPr txBox="1">
            <a:spLocks noChangeArrowheads="1"/>
          </p:cNvSpPr>
          <p:nvPr/>
        </p:nvSpPr>
        <p:spPr bwMode="auto">
          <a:xfrm>
            <a:off x="6400800" y="1347788"/>
            <a:ext cx="172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Plasma drug AUC &gt; prespecified treshold</a:t>
            </a:r>
          </a:p>
        </p:txBody>
      </p:sp>
      <p:sp>
        <p:nvSpPr>
          <p:cNvPr id="40031" name="Text Box 171"/>
          <p:cNvSpPr txBox="1">
            <a:spLocks noChangeArrowheads="1"/>
          </p:cNvSpPr>
          <p:nvPr/>
        </p:nvSpPr>
        <p:spPr bwMode="auto">
          <a:xfrm>
            <a:off x="6400800" y="1714500"/>
            <a:ext cx="1727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Determination of plasma drug AUC</a:t>
            </a:r>
          </a:p>
        </p:txBody>
      </p:sp>
      <p:sp>
        <p:nvSpPr>
          <p:cNvPr id="40032" name="Text Box 172"/>
          <p:cNvSpPr txBox="1">
            <a:spLocks noChangeArrowheads="1"/>
          </p:cNvSpPr>
          <p:nvPr/>
        </p:nvSpPr>
        <p:spPr bwMode="auto">
          <a:xfrm>
            <a:off x="1930400" y="3829050"/>
            <a:ext cx="2133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Intrapatient dose escalation</a:t>
            </a:r>
          </a:p>
        </p:txBody>
      </p:sp>
      <p:sp>
        <p:nvSpPr>
          <p:cNvPr id="40033" name="Text Box 173"/>
          <p:cNvSpPr txBox="1">
            <a:spLocks noChangeArrowheads="1"/>
          </p:cNvSpPr>
          <p:nvPr/>
        </p:nvSpPr>
        <p:spPr bwMode="auto">
          <a:xfrm>
            <a:off x="1219200" y="57150"/>
            <a:ext cx="71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40034" name="Text Box 174"/>
          <p:cNvSpPr txBox="1">
            <a:spLocks noChangeArrowheads="1"/>
          </p:cNvSpPr>
          <p:nvPr/>
        </p:nvSpPr>
        <p:spPr bwMode="auto">
          <a:xfrm>
            <a:off x="5486400" y="57150"/>
            <a:ext cx="71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B</a:t>
            </a:r>
          </a:p>
        </p:txBody>
      </p:sp>
      <p:sp>
        <p:nvSpPr>
          <p:cNvPr id="40035" name="Text Box 175"/>
          <p:cNvSpPr txBox="1">
            <a:spLocks noChangeArrowheads="1"/>
          </p:cNvSpPr>
          <p:nvPr/>
        </p:nvSpPr>
        <p:spPr bwMode="auto">
          <a:xfrm>
            <a:off x="5486400" y="2228850"/>
            <a:ext cx="71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D</a:t>
            </a:r>
          </a:p>
        </p:txBody>
      </p:sp>
      <p:sp>
        <p:nvSpPr>
          <p:cNvPr id="40036" name="Text Box 176"/>
          <p:cNvSpPr txBox="1">
            <a:spLocks noChangeArrowheads="1"/>
          </p:cNvSpPr>
          <p:nvPr/>
        </p:nvSpPr>
        <p:spPr bwMode="auto">
          <a:xfrm>
            <a:off x="1117600" y="2228850"/>
            <a:ext cx="71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</a:t>
            </a:r>
          </a:p>
        </p:txBody>
      </p:sp>
      <p:sp>
        <p:nvSpPr>
          <p:cNvPr id="40037" name="Text Box 177"/>
          <p:cNvSpPr txBox="1">
            <a:spLocks noChangeArrowheads="1"/>
          </p:cNvSpPr>
          <p:nvPr/>
        </p:nvSpPr>
        <p:spPr bwMode="auto">
          <a:xfrm>
            <a:off x="1117600" y="4400550"/>
            <a:ext cx="71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E</a:t>
            </a:r>
          </a:p>
        </p:txBody>
      </p:sp>
      <p:sp>
        <p:nvSpPr>
          <p:cNvPr id="40038" name="Text Box 178"/>
          <p:cNvSpPr txBox="1">
            <a:spLocks noChangeArrowheads="1"/>
          </p:cNvSpPr>
          <p:nvPr/>
        </p:nvSpPr>
        <p:spPr bwMode="auto">
          <a:xfrm>
            <a:off x="5588000" y="4400550"/>
            <a:ext cx="71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F</a:t>
            </a:r>
          </a:p>
        </p:txBody>
      </p:sp>
      <p:grpSp>
        <p:nvGrpSpPr>
          <p:cNvPr id="40039" name="Group 179"/>
          <p:cNvGrpSpPr>
            <a:grpSpLocks/>
          </p:cNvGrpSpPr>
          <p:nvPr/>
        </p:nvGrpSpPr>
        <p:grpSpPr bwMode="auto">
          <a:xfrm>
            <a:off x="609600" y="4629150"/>
            <a:ext cx="3860800" cy="1828800"/>
            <a:chOff x="624" y="480"/>
            <a:chExt cx="4416" cy="3264"/>
          </a:xfrm>
        </p:grpSpPr>
        <p:sp>
          <p:nvSpPr>
            <p:cNvPr id="40080" name="Line 180"/>
            <p:cNvSpPr>
              <a:spLocks noChangeShapeType="1"/>
            </p:cNvSpPr>
            <p:nvPr/>
          </p:nvSpPr>
          <p:spPr bwMode="auto">
            <a:xfrm flipV="1">
              <a:off x="624" y="480"/>
              <a:ext cx="0" cy="3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Line 181"/>
            <p:cNvSpPr>
              <a:spLocks noChangeShapeType="1"/>
            </p:cNvSpPr>
            <p:nvPr/>
          </p:nvSpPr>
          <p:spPr bwMode="auto">
            <a:xfrm>
              <a:off x="624" y="3744"/>
              <a:ext cx="4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2" name="Rectangle 182"/>
            <p:cNvSpPr>
              <a:spLocks noChangeArrowheads="1"/>
            </p:cNvSpPr>
            <p:nvPr/>
          </p:nvSpPr>
          <p:spPr bwMode="auto">
            <a:xfrm>
              <a:off x="624" y="345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83" name="Rectangle 183"/>
            <p:cNvSpPr>
              <a:spLocks noChangeArrowheads="1"/>
            </p:cNvSpPr>
            <p:nvPr/>
          </p:nvSpPr>
          <p:spPr bwMode="auto">
            <a:xfrm>
              <a:off x="1104" y="288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84" name="Rectangle 184"/>
            <p:cNvSpPr>
              <a:spLocks noChangeArrowheads="1"/>
            </p:cNvSpPr>
            <p:nvPr/>
          </p:nvSpPr>
          <p:spPr bwMode="auto">
            <a:xfrm>
              <a:off x="1584" y="230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85" name="Rectangle 185"/>
            <p:cNvSpPr>
              <a:spLocks noChangeArrowheads="1"/>
            </p:cNvSpPr>
            <p:nvPr/>
          </p:nvSpPr>
          <p:spPr bwMode="auto">
            <a:xfrm>
              <a:off x="206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86" name="Rectangle 186"/>
            <p:cNvSpPr>
              <a:spLocks noChangeArrowheads="1"/>
            </p:cNvSpPr>
            <p:nvPr/>
          </p:nvSpPr>
          <p:spPr bwMode="auto">
            <a:xfrm>
              <a:off x="302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87" name="Rectangle 187"/>
            <p:cNvSpPr>
              <a:spLocks noChangeArrowheads="1"/>
            </p:cNvSpPr>
            <p:nvPr/>
          </p:nvSpPr>
          <p:spPr bwMode="auto">
            <a:xfrm>
              <a:off x="254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88" name="Rectangle 188"/>
            <p:cNvSpPr>
              <a:spLocks noChangeArrowheads="1"/>
            </p:cNvSpPr>
            <p:nvPr/>
          </p:nvSpPr>
          <p:spPr bwMode="auto">
            <a:xfrm>
              <a:off x="3504" y="129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89" name="Rectangle 189"/>
            <p:cNvSpPr>
              <a:spLocks noChangeArrowheads="1"/>
            </p:cNvSpPr>
            <p:nvPr/>
          </p:nvSpPr>
          <p:spPr bwMode="auto">
            <a:xfrm>
              <a:off x="398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90" name="Line 190"/>
            <p:cNvSpPr>
              <a:spLocks noChangeShapeType="1"/>
            </p:cNvSpPr>
            <p:nvPr/>
          </p:nvSpPr>
          <p:spPr bwMode="auto">
            <a:xfrm>
              <a:off x="3744" y="100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1" name="Line 191"/>
            <p:cNvSpPr>
              <a:spLocks noChangeShapeType="1"/>
            </p:cNvSpPr>
            <p:nvPr/>
          </p:nvSpPr>
          <p:spPr bwMode="auto">
            <a:xfrm flipH="1">
              <a:off x="4464" y="187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2" name="Line 192"/>
            <p:cNvSpPr>
              <a:spLocks noChangeShapeType="1"/>
            </p:cNvSpPr>
            <p:nvPr/>
          </p:nvSpPr>
          <p:spPr bwMode="auto">
            <a:xfrm>
              <a:off x="2304" y="14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3" name="Line 193"/>
            <p:cNvSpPr>
              <a:spLocks noChangeShapeType="1"/>
            </p:cNvSpPr>
            <p:nvPr/>
          </p:nvSpPr>
          <p:spPr bwMode="auto">
            <a:xfrm flipH="1">
              <a:off x="1104" y="360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4" name="Oval 194"/>
            <p:cNvSpPr>
              <a:spLocks noChangeArrowheads="1"/>
            </p:cNvSpPr>
            <p:nvPr/>
          </p:nvSpPr>
          <p:spPr bwMode="auto">
            <a:xfrm>
              <a:off x="62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95" name="Oval 195"/>
            <p:cNvSpPr>
              <a:spLocks noChangeArrowheads="1"/>
            </p:cNvSpPr>
            <p:nvPr/>
          </p:nvSpPr>
          <p:spPr bwMode="auto">
            <a:xfrm>
              <a:off x="1104" y="2736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96" name="Oval 196"/>
            <p:cNvSpPr>
              <a:spLocks noChangeArrowheads="1"/>
            </p:cNvSpPr>
            <p:nvPr/>
          </p:nvSpPr>
          <p:spPr bwMode="auto">
            <a:xfrm>
              <a:off x="1584" y="2160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97" name="Oval 197"/>
            <p:cNvSpPr>
              <a:spLocks noChangeArrowheads="1"/>
            </p:cNvSpPr>
            <p:nvPr/>
          </p:nvSpPr>
          <p:spPr bwMode="auto">
            <a:xfrm>
              <a:off x="2544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98" name="Oval 198"/>
            <p:cNvSpPr>
              <a:spLocks noChangeArrowheads="1"/>
            </p:cNvSpPr>
            <p:nvPr/>
          </p:nvSpPr>
          <p:spPr bwMode="auto">
            <a:xfrm>
              <a:off x="3024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99" name="Oval 199"/>
            <p:cNvSpPr>
              <a:spLocks noChangeArrowheads="1"/>
            </p:cNvSpPr>
            <p:nvPr/>
          </p:nvSpPr>
          <p:spPr bwMode="auto">
            <a:xfrm>
              <a:off x="2208" y="2928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100" name="Oval 200"/>
            <p:cNvSpPr>
              <a:spLocks noChangeArrowheads="1"/>
            </p:cNvSpPr>
            <p:nvPr/>
          </p:nvSpPr>
          <p:spPr bwMode="auto">
            <a:xfrm>
              <a:off x="2064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101" name="Oval 201"/>
            <p:cNvSpPr>
              <a:spLocks noChangeArrowheads="1"/>
            </p:cNvSpPr>
            <p:nvPr/>
          </p:nvSpPr>
          <p:spPr bwMode="auto">
            <a:xfrm>
              <a:off x="3504" y="1152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102" name="Oval 202"/>
            <p:cNvSpPr>
              <a:spLocks noChangeArrowheads="1"/>
            </p:cNvSpPr>
            <p:nvPr/>
          </p:nvSpPr>
          <p:spPr bwMode="auto">
            <a:xfrm>
              <a:off x="3984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0040" name="Group 203"/>
          <p:cNvGrpSpPr>
            <a:grpSpLocks/>
          </p:cNvGrpSpPr>
          <p:nvPr/>
        </p:nvGrpSpPr>
        <p:grpSpPr bwMode="auto">
          <a:xfrm>
            <a:off x="4876800" y="4629150"/>
            <a:ext cx="3860800" cy="1828800"/>
            <a:chOff x="624" y="480"/>
            <a:chExt cx="4416" cy="3264"/>
          </a:xfrm>
        </p:grpSpPr>
        <p:sp>
          <p:nvSpPr>
            <p:cNvPr id="40048" name="Line 204"/>
            <p:cNvSpPr>
              <a:spLocks noChangeShapeType="1"/>
            </p:cNvSpPr>
            <p:nvPr/>
          </p:nvSpPr>
          <p:spPr bwMode="auto">
            <a:xfrm flipV="1">
              <a:off x="624" y="480"/>
              <a:ext cx="0" cy="3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9" name="Line 205"/>
            <p:cNvSpPr>
              <a:spLocks noChangeShapeType="1"/>
            </p:cNvSpPr>
            <p:nvPr/>
          </p:nvSpPr>
          <p:spPr bwMode="auto">
            <a:xfrm>
              <a:off x="624" y="3744"/>
              <a:ext cx="44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Rectangle 206"/>
            <p:cNvSpPr>
              <a:spLocks noChangeArrowheads="1"/>
            </p:cNvSpPr>
            <p:nvPr/>
          </p:nvSpPr>
          <p:spPr bwMode="auto">
            <a:xfrm>
              <a:off x="624" y="345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51" name="Rectangle 207"/>
            <p:cNvSpPr>
              <a:spLocks noChangeArrowheads="1"/>
            </p:cNvSpPr>
            <p:nvPr/>
          </p:nvSpPr>
          <p:spPr bwMode="auto">
            <a:xfrm>
              <a:off x="1104" y="2880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52" name="Rectangle 208"/>
            <p:cNvSpPr>
              <a:spLocks noChangeArrowheads="1"/>
            </p:cNvSpPr>
            <p:nvPr/>
          </p:nvSpPr>
          <p:spPr bwMode="auto">
            <a:xfrm>
              <a:off x="1584" y="2304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53" name="Rectangle 209"/>
            <p:cNvSpPr>
              <a:spLocks noChangeArrowheads="1"/>
            </p:cNvSpPr>
            <p:nvPr/>
          </p:nvSpPr>
          <p:spPr bwMode="auto">
            <a:xfrm>
              <a:off x="206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54" name="Rectangle 210"/>
            <p:cNvSpPr>
              <a:spLocks noChangeArrowheads="1"/>
            </p:cNvSpPr>
            <p:nvPr/>
          </p:nvSpPr>
          <p:spPr bwMode="auto">
            <a:xfrm>
              <a:off x="302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55" name="Rectangle 211"/>
            <p:cNvSpPr>
              <a:spLocks noChangeArrowheads="1"/>
            </p:cNvSpPr>
            <p:nvPr/>
          </p:nvSpPr>
          <p:spPr bwMode="auto">
            <a:xfrm>
              <a:off x="254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56" name="Rectangle 212"/>
            <p:cNvSpPr>
              <a:spLocks noChangeArrowheads="1"/>
            </p:cNvSpPr>
            <p:nvPr/>
          </p:nvSpPr>
          <p:spPr bwMode="auto">
            <a:xfrm>
              <a:off x="3504" y="1296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57" name="Rectangle 213"/>
            <p:cNvSpPr>
              <a:spLocks noChangeArrowheads="1"/>
            </p:cNvSpPr>
            <p:nvPr/>
          </p:nvSpPr>
          <p:spPr bwMode="auto">
            <a:xfrm>
              <a:off x="3984" y="1728"/>
              <a:ext cx="480" cy="2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CA" sz="2000" b="1">
                <a:latin typeface="Arial" charset="0"/>
              </a:endParaRPr>
            </a:p>
          </p:txBody>
        </p:sp>
        <p:sp>
          <p:nvSpPr>
            <p:cNvPr id="40058" name="Line 214"/>
            <p:cNvSpPr>
              <a:spLocks noChangeShapeType="1"/>
            </p:cNvSpPr>
            <p:nvPr/>
          </p:nvSpPr>
          <p:spPr bwMode="auto">
            <a:xfrm>
              <a:off x="3744" y="100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Line 215"/>
            <p:cNvSpPr>
              <a:spLocks noChangeShapeType="1"/>
            </p:cNvSpPr>
            <p:nvPr/>
          </p:nvSpPr>
          <p:spPr bwMode="auto">
            <a:xfrm flipH="1">
              <a:off x="4464" y="187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0" name="Line 216"/>
            <p:cNvSpPr>
              <a:spLocks noChangeShapeType="1"/>
            </p:cNvSpPr>
            <p:nvPr/>
          </p:nvSpPr>
          <p:spPr bwMode="auto">
            <a:xfrm>
              <a:off x="2304" y="14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1" name="Line 217"/>
            <p:cNvSpPr>
              <a:spLocks noChangeShapeType="1"/>
            </p:cNvSpPr>
            <p:nvPr/>
          </p:nvSpPr>
          <p:spPr bwMode="auto">
            <a:xfrm flipH="1">
              <a:off x="1104" y="360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Oval 218"/>
            <p:cNvSpPr>
              <a:spLocks noChangeArrowheads="1"/>
            </p:cNvSpPr>
            <p:nvPr/>
          </p:nvSpPr>
          <p:spPr bwMode="auto">
            <a:xfrm>
              <a:off x="62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63" name="Oval 219"/>
            <p:cNvSpPr>
              <a:spLocks noChangeArrowheads="1"/>
            </p:cNvSpPr>
            <p:nvPr/>
          </p:nvSpPr>
          <p:spPr bwMode="auto">
            <a:xfrm>
              <a:off x="1104" y="2736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64" name="Oval 220"/>
            <p:cNvSpPr>
              <a:spLocks noChangeArrowheads="1"/>
            </p:cNvSpPr>
            <p:nvPr/>
          </p:nvSpPr>
          <p:spPr bwMode="auto">
            <a:xfrm>
              <a:off x="1584" y="2160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65" name="Oval 221"/>
            <p:cNvSpPr>
              <a:spLocks noChangeArrowheads="1"/>
            </p:cNvSpPr>
            <p:nvPr/>
          </p:nvSpPr>
          <p:spPr bwMode="auto">
            <a:xfrm>
              <a:off x="2544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66" name="Oval 222"/>
            <p:cNvSpPr>
              <a:spLocks noChangeArrowheads="1"/>
            </p:cNvSpPr>
            <p:nvPr/>
          </p:nvSpPr>
          <p:spPr bwMode="auto">
            <a:xfrm>
              <a:off x="3024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67" name="Rectangle 223"/>
            <p:cNvSpPr>
              <a:spLocks noChangeArrowheads="1"/>
            </p:cNvSpPr>
            <p:nvPr/>
          </p:nvSpPr>
          <p:spPr bwMode="auto">
            <a:xfrm>
              <a:off x="960" y="3312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68" name="Rectangle 224"/>
            <p:cNvSpPr>
              <a:spLocks noChangeArrowheads="1"/>
            </p:cNvSpPr>
            <p:nvPr/>
          </p:nvSpPr>
          <p:spPr bwMode="auto">
            <a:xfrm>
              <a:off x="1440" y="2736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69" name="Rectangle 225"/>
            <p:cNvSpPr>
              <a:spLocks noChangeArrowheads="1"/>
            </p:cNvSpPr>
            <p:nvPr/>
          </p:nvSpPr>
          <p:spPr bwMode="auto">
            <a:xfrm>
              <a:off x="1920" y="2160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0" name="Rectangle 226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1" name="Rectangle 227"/>
            <p:cNvSpPr>
              <a:spLocks noChangeArrowheads="1"/>
            </p:cNvSpPr>
            <p:nvPr/>
          </p:nvSpPr>
          <p:spPr bwMode="auto">
            <a:xfrm>
              <a:off x="3360" y="1584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2" name="Oval 228"/>
            <p:cNvSpPr>
              <a:spLocks noChangeArrowheads="1"/>
            </p:cNvSpPr>
            <p:nvPr/>
          </p:nvSpPr>
          <p:spPr bwMode="auto">
            <a:xfrm>
              <a:off x="2208" y="2736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3" name="Rectangle 229"/>
            <p:cNvSpPr>
              <a:spLocks noChangeArrowheads="1"/>
            </p:cNvSpPr>
            <p:nvPr/>
          </p:nvSpPr>
          <p:spPr bwMode="auto">
            <a:xfrm>
              <a:off x="2208" y="3264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4" name="Oval 230"/>
            <p:cNvSpPr>
              <a:spLocks noChangeArrowheads="1"/>
            </p:cNvSpPr>
            <p:nvPr/>
          </p:nvSpPr>
          <p:spPr bwMode="auto">
            <a:xfrm>
              <a:off x="2064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5" name="Oval 231"/>
            <p:cNvSpPr>
              <a:spLocks noChangeArrowheads="1"/>
            </p:cNvSpPr>
            <p:nvPr/>
          </p:nvSpPr>
          <p:spPr bwMode="auto">
            <a:xfrm>
              <a:off x="3984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6" name="Oval 232"/>
            <p:cNvSpPr>
              <a:spLocks noChangeArrowheads="1"/>
            </p:cNvSpPr>
            <p:nvPr/>
          </p:nvSpPr>
          <p:spPr bwMode="auto">
            <a:xfrm>
              <a:off x="3504" y="1152"/>
              <a:ext cx="144" cy="14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7" name="Rectangle 233"/>
            <p:cNvSpPr>
              <a:spLocks noChangeArrowheads="1"/>
            </p:cNvSpPr>
            <p:nvPr/>
          </p:nvSpPr>
          <p:spPr bwMode="auto">
            <a:xfrm>
              <a:off x="2400" y="1584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8" name="Rectangle 234"/>
            <p:cNvSpPr>
              <a:spLocks noChangeArrowheads="1"/>
            </p:cNvSpPr>
            <p:nvPr/>
          </p:nvSpPr>
          <p:spPr bwMode="auto">
            <a:xfrm>
              <a:off x="4320" y="1584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079" name="Rectangle 235"/>
            <p:cNvSpPr>
              <a:spLocks noChangeArrowheads="1"/>
            </p:cNvSpPr>
            <p:nvPr/>
          </p:nvSpPr>
          <p:spPr bwMode="auto">
            <a:xfrm>
              <a:off x="3840" y="1152"/>
              <a:ext cx="14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46668" name="Text Box 236"/>
          <p:cNvSpPr txBox="1">
            <a:spLocks noChangeArrowheads="1"/>
          </p:cNvSpPr>
          <p:nvPr/>
        </p:nvSpPr>
        <p:spPr bwMode="auto">
          <a:xfrm>
            <a:off x="5000625" y="6572250"/>
            <a:ext cx="391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Lucida Sans Unicode" pitchFamily="34" charset="0"/>
              </a:rPr>
              <a:t>Le Tourneau, Lee, Siu, JNCI</a:t>
            </a:r>
          </a:p>
        </p:txBody>
      </p:sp>
      <p:sp>
        <p:nvSpPr>
          <p:cNvPr id="146669" name="Text Box 237"/>
          <p:cNvSpPr txBox="1">
            <a:spLocks noChangeArrowheads="1"/>
          </p:cNvSpPr>
          <p:nvPr/>
        </p:nvSpPr>
        <p:spPr bwMode="auto">
          <a:xfrm>
            <a:off x="1676400" y="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Lucida Sans Unicode" pitchFamily="34" charset="0"/>
              </a:rPr>
              <a:t>3+3 design</a:t>
            </a:r>
          </a:p>
        </p:txBody>
      </p:sp>
      <p:sp>
        <p:nvSpPr>
          <p:cNvPr id="146670" name="Text Box 238"/>
          <p:cNvSpPr txBox="1">
            <a:spLocks noChangeArrowheads="1"/>
          </p:cNvSpPr>
          <p:nvPr/>
        </p:nvSpPr>
        <p:spPr bwMode="auto">
          <a:xfrm>
            <a:off x="5867400" y="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Lucida Sans Unicode" pitchFamily="34" charset="0"/>
              </a:rPr>
              <a:t>PK guided escalation</a:t>
            </a:r>
          </a:p>
        </p:txBody>
      </p:sp>
      <p:sp>
        <p:nvSpPr>
          <p:cNvPr id="146671" name="Text Box 239"/>
          <p:cNvSpPr txBox="1">
            <a:spLocks noChangeArrowheads="1"/>
          </p:cNvSpPr>
          <p:nvPr/>
        </p:nvSpPr>
        <p:spPr bwMode="auto">
          <a:xfrm>
            <a:off x="1600200" y="228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Lucida Sans Unicode" pitchFamily="34" charset="0"/>
              </a:rPr>
              <a:t>Accelerated titration</a:t>
            </a:r>
          </a:p>
        </p:txBody>
      </p:sp>
      <p:sp>
        <p:nvSpPr>
          <p:cNvPr id="146672" name="Text Box 240"/>
          <p:cNvSpPr txBox="1">
            <a:spLocks noChangeArrowheads="1"/>
          </p:cNvSpPr>
          <p:nvPr/>
        </p:nvSpPr>
        <p:spPr bwMode="auto">
          <a:xfrm>
            <a:off x="5867400" y="228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Lucida Sans Unicode" pitchFamily="34" charset="0"/>
              </a:rPr>
              <a:t>Up-and-down</a:t>
            </a:r>
          </a:p>
        </p:txBody>
      </p:sp>
      <p:sp>
        <p:nvSpPr>
          <p:cNvPr id="146673" name="Text Box 241"/>
          <p:cNvSpPr txBox="1">
            <a:spLocks noChangeArrowheads="1"/>
          </p:cNvSpPr>
          <p:nvPr/>
        </p:nvSpPr>
        <p:spPr bwMode="auto">
          <a:xfrm>
            <a:off x="1524000" y="4495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Lucida Sans Unicode" pitchFamily="34" charset="0"/>
              </a:rPr>
              <a:t>mCRM</a:t>
            </a:r>
          </a:p>
        </p:txBody>
      </p:sp>
      <p:sp>
        <p:nvSpPr>
          <p:cNvPr id="146674" name="Text Box 242"/>
          <p:cNvSpPr txBox="1">
            <a:spLocks noChangeArrowheads="1"/>
          </p:cNvSpPr>
          <p:nvPr/>
        </p:nvSpPr>
        <p:spPr bwMode="auto">
          <a:xfrm>
            <a:off x="5943600" y="4495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Lucida Sans Unicode" pitchFamily="34" charset="0"/>
              </a:rPr>
              <a:t>EWOC</a:t>
            </a:r>
          </a:p>
        </p:txBody>
      </p:sp>
    </p:spTree>
    <p:extLst>
      <p:ext uri="{BB962C8B-B14F-4D97-AF65-F5344CB8AC3E}">
        <p14:creationId xmlns:p14="http://schemas.microsoft.com/office/powerpoint/2010/main" val="30956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8229600" cy="4572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000000"/>
              </a:buClr>
            </a:pPr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Primary objective: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Identify dose-limiting toxicities (DLTs) and the recommended phase II dose(s) (RP2D)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buClr>
                <a:srgbClr val="000000"/>
              </a:buClr>
            </a:pP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000000"/>
              </a:buClr>
            </a:pPr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Secondary objectives: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Define toxicity profile of new therapy(s) in the schedule under evaluation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Pharmacokinetics (PK) 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Pharmacodynamic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(PD) effects in tumor and/or surrogate tissues 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Antitumor activity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Standard Objectives </a:t>
            </a:r>
            <a:r>
              <a:rPr lang="en-US" sz="3200" b="1" dirty="0">
                <a:solidFill>
                  <a:srgbClr val="000000"/>
                </a:solidFill>
              </a:rPr>
              <a:t>of a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</a:t>
            </a:r>
          </a:p>
        </p:txBody>
      </p:sp>
    </p:spTree>
    <p:extLst>
      <p:ext uri="{BB962C8B-B14F-4D97-AF65-F5344CB8AC3E}">
        <p14:creationId xmlns:p14="http://schemas.microsoft.com/office/powerpoint/2010/main" val="14399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981200"/>
            <a:ext cx="6915150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At what dose do you start?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What type of patients?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How many patients per cohort?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b="1" smtClean="0">
                <a:solidFill>
                  <a:srgbClr val="000000"/>
                </a:solidFill>
                <a:latin typeface="Arial" charset="0"/>
              </a:rPr>
              <a:t>How quickly do you escalate?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What are the endpoints?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1Trials</a:t>
            </a:r>
            <a:r>
              <a:rPr lang="en-US" sz="3200" b="1" dirty="0">
                <a:solidFill>
                  <a:srgbClr val="000000"/>
                </a:solidFill>
              </a:rPr>
              <a:t>: Fundamental Questions</a:t>
            </a:r>
          </a:p>
        </p:txBody>
      </p:sp>
    </p:spTree>
    <p:extLst>
      <p:ext uri="{BB962C8B-B14F-4D97-AF65-F5344CB8AC3E}">
        <p14:creationId xmlns:p14="http://schemas.microsoft.com/office/powerpoint/2010/main" val="9933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28750"/>
            <a:ext cx="8112125" cy="4114800"/>
          </a:xfrm>
        </p:spPr>
        <p:txBody>
          <a:bodyPr>
            <a:normAutofit/>
          </a:bodyPr>
          <a:lstStyle/>
          <a:p>
            <a:pPr marL="292100" indent="-292100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Begin with a safe starting dose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Minimize the number of pts treated at sub-toxic (and thus maybe sub-therapeutic) doses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rgbClr val="000000"/>
              </a:buClr>
            </a:pPr>
            <a:endParaRPr lang="en-US" sz="2500" dirty="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900" dirty="0" smtClean="0">
                <a:solidFill>
                  <a:srgbClr val="000000"/>
                </a:solidFill>
                <a:latin typeface="Arial" charset="0"/>
              </a:rPr>
              <a:t>Escalate dose rapidly in the absence of toxicity</a:t>
            </a:r>
            <a:br>
              <a:rPr lang="en-US" sz="2900" dirty="0" smtClean="0">
                <a:solidFill>
                  <a:srgbClr val="000000"/>
                </a:solidFill>
                <a:latin typeface="Arial" charset="0"/>
              </a:rPr>
            </a:br>
            <a:endParaRPr lang="en-US" sz="2900" dirty="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Escalate dose slowly in the presence of toxicity</a:t>
            </a:r>
            <a:endParaRPr lang="en-US" sz="25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 Basic Principles</a:t>
            </a:r>
          </a:p>
        </p:txBody>
      </p:sp>
    </p:spTree>
    <p:extLst>
      <p:ext uri="{BB962C8B-B14F-4D97-AF65-F5344CB8AC3E}">
        <p14:creationId xmlns:p14="http://schemas.microsoft.com/office/powerpoint/2010/main" val="9964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00188"/>
            <a:ext cx="7834313" cy="35052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The higher the dose, the greater the likelihood of efficacy</a:t>
            </a:r>
          </a:p>
          <a:p>
            <a:pPr eaLnBrk="1" hangingPunct="1">
              <a:buClr>
                <a:srgbClr val="000000"/>
              </a:buClr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Dose-related acute toxicity regarded as a surrogate for efficacy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Highest safe dose is dose most likely to be efficacious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This dose-effect assumption is primarily for cytotoxic agents and may not apply to molecularly targeted agents </a:t>
            </a: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 Assumption</a:t>
            </a:r>
          </a:p>
        </p:txBody>
      </p:sp>
    </p:spTree>
    <p:extLst>
      <p:ext uri="{BB962C8B-B14F-4D97-AF65-F5344CB8AC3E}">
        <p14:creationId xmlns:p14="http://schemas.microsoft.com/office/powerpoint/2010/main" val="30060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000250"/>
            <a:ext cx="7346950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At what dose do you start?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What type of patients?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How many patients per cohort?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808080"/>
                </a:solidFill>
                <a:latin typeface="Arial" charset="0"/>
              </a:rPr>
              <a:t>How quickly do you escalate?</a:t>
            </a:r>
          </a:p>
          <a:p>
            <a:pPr eaLnBrk="1" hangingPunct="1">
              <a:buClr>
                <a:srgbClr val="000000"/>
              </a:buClr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What are the endpoints?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0" y="70336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Trials: Fundamental Questions</a:t>
            </a:r>
          </a:p>
        </p:txBody>
      </p:sp>
    </p:spTree>
    <p:extLst>
      <p:ext uri="{BB962C8B-B14F-4D97-AF65-F5344CB8AC3E}">
        <p14:creationId xmlns:p14="http://schemas.microsoft.com/office/powerpoint/2010/main" val="35801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Safety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tolerability-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DLT and other toxicity 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Pharmacokinetics (PK)</a:t>
            </a:r>
          </a:p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Pharmacodynamics (PD)</a:t>
            </a:r>
          </a:p>
          <a:p>
            <a:pPr marL="742950" lvl="1" indent="-285750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Biological correlates, imaging endpoints</a:t>
            </a:r>
          </a:p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Preliminary antitumor activity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Note that efficacy is generally determined in a phase 3 setting; compared to standard of care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0" y="75228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Endpoints in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</a:t>
            </a:r>
          </a:p>
        </p:txBody>
      </p:sp>
    </p:spTree>
    <p:extLst>
      <p:ext uri="{BB962C8B-B14F-4D97-AF65-F5344CB8AC3E}">
        <p14:creationId xmlns:p14="http://schemas.microsoft.com/office/powerpoint/2010/main" val="2638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381000" y="1420092"/>
            <a:ext cx="8458200" cy="4525963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2400" dirty="0" smtClean="0">
                <a:solidFill>
                  <a:srgbClr val="336699"/>
                </a:solidFill>
                <a:latin typeface="Arial" charset="0"/>
              </a:rPr>
              <a:t>General requirement for long-term administration: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pharmacology and formulation critical 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(PLX 4032)</a:t>
            </a:r>
            <a:endParaRPr lang="en-US" sz="24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2400" dirty="0" smtClean="0">
                <a:solidFill>
                  <a:srgbClr val="336699"/>
                </a:solidFill>
                <a:latin typeface="Arial" charset="0"/>
              </a:rPr>
              <a:t>Determining the optimal dose in phase I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MTD versus OBD</a:t>
            </a:r>
          </a:p>
          <a:p>
            <a:pPr marL="742950" lvl="1" indent="-285750"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Do we need or can we determine the MTD with targeted agents? (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Pharmaco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-economic dose,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Pharmaco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-tolerable dose)</a:t>
            </a:r>
            <a:endParaRPr lang="en-US" sz="24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2400" dirty="0" smtClean="0">
                <a:solidFill>
                  <a:srgbClr val="336699"/>
                </a:solidFill>
                <a:latin typeface="Arial" charset="0"/>
              </a:rPr>
              <a:t>Absent or low-level tumor regression as single agents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challenging for making go / no-go decisions</a:t>
            </a:r>
          </a:p>
          <a:p>
            <a:pPr>
              <a:buClr>
                <a:srgbClr val="000000"/>
              </a:buClr>
            </a:pPr>
            <a:r>
              <a:rPr lang="en-US" sz="2400" dirty="0" smtClean="0">
                <a:solidFill>
                  <a:srgbClr val="336699"/>
                </a:solidFill>
                <a:latin typeface="Arial" charset="0"/>
              </a:rPr>
              <a:t>Need for large randomized trials to definitively assess clinical benefit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need to maximize chance of success in phase III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Clinical Development of Molecularly Targeted Agents: Known Challenges</a:t>
            </a:r>
          </a:p>
        </p:txBody>
      </p:sp>
    </p:spTree>
    <p:extLst>
      <p:ext uri="{BB962C8B-B14F-4D97-AF65-F5344CB8AC3E}">
        <p14:creationId xmlns:p14="http://schemas.microsoft.com/office/powerpoint/2010/main" val="23531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8804"/>
            <a:ext cx="8686800" cy="6379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Biomarkers: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functional definitions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4096070"/>
            <a:ext cx="4038600" cy="229510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u="sng" dirty="0" smtClean="0">
                <a:solidFill>
                  <a:srgbClr val="336699"/>
                </a:solidFill>
              </a:rPr>
              <a:t>Prognostic Markers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</a:rPr>
              <a:t>Correlate with disease outcome regardless of intervention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e.g. Clinical: stage, PS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e.g. Lab: LDH in non-Hodgkin’s lymphoma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3231" y="1115292"/>
            <a:ext cx="4071937" cy="295799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u="sng" dirty="0" smtClean="0">
                <a:solidFill>
                  <a:srgbClr val="336699"/>
                </a:solidFill>
              </a:rPr>
              <a:t>Predictive Markers</a:t>
            </a:r>
            <a:endParaRPr lang="en-US" sz="1800" dirty="0" smtClean="0">
              <a:solidFill>
                <a:srgbClr val="3366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</a:rPr>
              <a:t>Predict outcome with specific therapy - match drugs with appropriate </a:t>
            </a:r>
            <a:r>
              <a:rPr lang="en-US" sz="1800" dirty="0" err="1" smtClean="0">
                <a:solidFill>
                  <a:srgbClr val="C00000"/>
                </a:solidFill>
              </a:rPr>
              <a:t>pts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e.g. KRAS mutations and anti-EGFR monoclonal antibodies in colorectal cancer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125980" y="1132902"/>
            <a:ext cx="3403600" cy="246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marL="282575" indent="-282575" algn="ctr" defTabSz="820738">
              <a:spcBef>
                <a:spcPct val="50000"/>
              </a:spcBef>
              <a:defRPr/>
            </a:pPr>
            <a:r>
              <a:rPr lang="en-US" u="sng" dirty="0" err="1" smtClean="0">
                <a:solidFill>
                  <a:srgbClr val="336699"/>
                </a:solidFill>
                <a:latin typeface="+mn-lt"/>
              </a:rPr>
              <a:t>Pharmaco</a:t>
            </a:r>
            <a:r>
              <a:rPr lang="en-US" u="sng" dirty="0" smtClean="0">
                <a:solidFill>
                  <a:srgbClr val="336699"/>
                </a:solidFill>
                <a:latin typeface="+mn-lt"/>
              </a:rPr>
              <a:t>-dynamic </a:t>
            </a:r>
            <a:r>
              <a:rPr lang="en-US" u="sng" dirty="0">
                <a:solidFill>
                  <a:srgbClr val="336699"/>
                </a:solidFill>
                <a:latin typeface="+mn-lt"/>
              </a:rPr>
              <a:t>Markers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Confirm biological activity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e.g. </a:t>
            </a:r>
            <a:r>
              <a:rPr lang="en-US" dirty="0">
                <a:latin typeface="+mn-lt"/>
                <a:sym typeface="Symbol" pitchFamily="18" charset="2"/>
              </a:rPr>
              <a:t> </a:t>
            </a:r>
            <a:r>
              <a:rPr lang="en-US" dirty="0" err="1">
                <a:latin typeface="+mn-lt"/>
                <a:sym typeface="Symbol" pitchFamily="18" charset="2"/>
              </a:rPr>
              <a:t>pERK</a:t>
            </a:r>
            <a:r>
              <a:rPr lang="en-US" dirty="0">
                <a:latin typeface="+mn-lt"/>
                <a:sym typeface="Symbol" pitchFamily="18" charset="2"/>
              </a:rPr>
              <a:t> with a targeted agent (such as a MEK inhibitor)</a:t>
            </a:r>
            <a:endParaRPr lang="en-US" u="sng" dirty="0">
              <a:latin typeface="+mn-lt"/>
              <a:sym typeface="Symbol" pitchFamily="18" charset="2"/>
            </a:endParaRPr>
          </a:p>
          <a:p>
            <a:pPr marL="282575" indent="-282575" algn="ctr" defTabSz="820738">
              <a:spcBef>
                <a:spcPct val="50000"/>
              </a:spcBef>
              <a:defRPr/>
            </a:pPr>
            <a:endParaRPr lang="en-US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2575" indent="-282575" algn="ctr" defTabSz="820738">
              <a:spcBef>
                <a:spcPct val="50000"/>
              </a:spcBef>
              <a:defRPr/>
            </a:pPr>
            <a:endParaRPr lang="en-US" sz="2500" b="1" u="sn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8804"/>
            <a:ext cx="8686800" cy="6379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Biomarkers: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regulatory definitions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992" y="953928"/>
            <a:ext cx="3625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ctr" defTabSz="820738">
              <a:spcBef>
                <a:spcPct val="50000"/>
              </a:spcBef>
              <a:defRPr/>
            </a:pPr>
            <a:r>
              <a:rPr lang="en-US" u="sng" dirty="0" smtClean="0">
                <a:solidFill>
                  <a:srgbClr val="336699"/>
                </a:solidFill>
              </a:rPr>
              <a:t>Integral Markers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Used for patient selection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Used to determine patient treatment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Performed in CLIA environment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 smtClean="0"/>
              <a:t>e.g. </a:t>
            </a:r>
            <a:r>
              <a:rPr lang="en-US" dirty="0" smtClean="0">
                <a:sym typeface="Symbol" pitchFamily="18" charset="2"/>
              </a:rPr>
              <a:t>mutated </a:t>
            </a:r>
            <a:r>
              <a:rPr lang="en-US" dirty="0" err="1" smtClean="0">
                <a:sym typeface="Symbol" pitchFamily="18" charset="2"/>
              </a:rPr>
              <a:t>BRaf</a:t>
            </a:r>
            <a:r>
              <a:rPr lang="en-US" dirty="0" smtClean="0">
                <a:sym typeface="Symbol" pitchFamily="18" charset="2"/>
              </a:rPr>
              <a:t> (V600) with a targeted agent (</a:t>
            </a:r>
            <a:r>
              <a:rPr lang="en-US" dirty="0" err="1" smtClean="0">
                <a:sym typeface="Symbol" pitchFamily="18" charset="2"/>
              </a:rPr>
              <a:t>dabrafinib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err="1" smtClean="0">
                <a:sym typeface="Symbol" pitchFamily="18" charset="2"/>
              </a:rPr>
              <a:t>vemurafinib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u="sng" dirty="0">
              <a:sym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64" y="3863308"/>
            <a:ext cx="34591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ctr" defTabSz="820738">
              <a:spcBef>
                <a:spcPct val="50000"/>
              </a:spcBef>
              <a:defRPr/>
            </a:pPr>
            <a:r>
              <a:rPr lang="en-US" u="sng" dirty="0" smtClean="0">
                <a:solidFill>
                  <a:srgbClr val="336699"/>
                </a:solidFill>
              </a:rPr>
              <a:t>Integrated </a:t>
            </a:r>
            <a:r>
              <a:rPr lang="en-US" u="sng" dirty="0">
                <a:solidFill>
                  <a:srgbClr val="336699"/>
                </a:solidFill>
              </a:rPr>
              <a:t>Markers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</a:rPr>
              <a:t>Used for patient </a:t>
            </a:r>
            <a:r>
              <a:rPr lang="en-US" dirty="0" smtClean="0">
                <a:solidFill>
                  <a:srgbClr val="C00000"/>
                </a:solidFill>
              </a:rPr>
              <a:t>description</a:t>
            </a:r>
            <a:endParaRPr lang="en-US" dirty="0">
              <a:solidFill>
                <a:srgbClr val="C00000"/>
              </a:solidFill>
            </a:endParaRP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Provide evidence of pathway activation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CLIA ready</a:t>
            </a:r>
            <a:endParaRPr lang="en-US" dirty="0">
              <a:solidFill>
                <a:srgbClr val="C00000"/>
              </a:solidFill>
            </a:endParaRP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/>
              <a:t>e.g. </a:t>
            </a:r>
            <a:r>
              <a:rPr lang="en-US" dirty="0" smtClean="0">
                <a:sym typeface="Symbol" pitchFamily="18" charset="2"/>
              </a:rPr>
              <a:t>study of biomarkers for </a:t>
            </a:r>
            <a:r>
              <a:rPr lang="en-US" dirty="0" err="1" smtClean="0">
                <a:sym typeface="Symbol" pitchFamily="18" charset="2"/>
              </a:rPr>
              <a:t>Ras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dirty="0" err="1" smtClean="0">
                <a:sym typeface="Symbol" pitchFamily="18" charset="2"/>
              </a:rPr>
              <a:t>Raf</a:t>
            </a:r>
            <a:r>
              <a:rPr lang="en-US" dirty="0" smtClean="0">
                <a:sym typeface="Symbol" pitchFamily="18" charset="2"/>
              </a:rPr>
              <a:t>/MEK signaling</a:t>
            </a:r>
            <a:endParaRPr lang="en-US" u="sng" dirty="0"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2080" y="889316"/>
            <a:ext cx="35976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ctr" defTabSz="820738">
              <a:spcBef>
                <a:spcPct val="50000"/>
              </a:spcBef>
              <a:defRPr/>
            </a:pPr>
            <a:r>
              <a:rPr lang="en-US" u="sng" dirty="0" smtClean="0">
                <a:solidFill>
                  <a:srgbClr val="336699"/>
                </a:solidFill>
              </a:rPr>
              <a:t>Exploratory </a:t>
            </a:r>
            <a:r>
              <a:rPr lang="en-US" u="sng" dirty="0">
                <a:solidFill>
                  <a:srgbClr val="336699"/>
                </a:solidFill>
              </a:rPr>
              <a:t>Markers</a:t>
            </a: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Descriptive biomarkers</a:t>
            </a:r>
            <a:endParaRPr lang="en-US" dirty="0">
              <a:solidFill>
                <a:srgbClr val="C00000"/>
              </a:solidFill>
            </a:endParaRP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C00000"/>
                </a:solidFill>
              </a:rPr>
              <a:t>Not validated or fit for purpose</a:t>
            </a:r>
            <a:endParaRPr lang="en-US" dirty="0">
              <a:solidFill>
                <a:srgbClr val="C00000"/>
              </a:solidFill>
            </a:endParaRPr>
          </a:p>
          <a:p>
            <a:pPr marL="282575" indent="-282575" defTabSz="820738"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dirty="0"/>
              <a:t>e.g. </a:t>
            </a:r>
            <a:r>
              <a:rPr lang="en-US" dirty="0">
                <a:sym typeface="Symbol" pitchFamily="18" charset="2"/>
              </a:rPr>
              <a:t>study of </a:t>
            </a:r>
            <a:r>
              <a:rPr lang="en-US" dirty="0" smtClean="0">
                <a:sym typeface="Symbol" pitchFamily="18" charset="2"/>
              </a:rPr>
              <a:t>cross talk between </a:t>
            </a:r>
            <a:r>
              <a:rPr lang="en-US" dirty="0" err="1" smtClean="0">
                <a:sym typeface="Symbol" pitchFamily="18" charset="2"/>
              </a:rPr>
              <a:t>Ras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dirty="0" err="1" smtClean="0">
                <a:sym typeface="Symbol" pitchFamily="18" charset="2"/>
              </a:rPr>
              <a:t>Raf</a:t>
            </a:r>
            <a:r>
              <a:rPr lang="en-US" dirty="0" smtClean="0">
                <a:sym typeface="Symbol" pitchFamily="18" charset="2"/>
              </a:rPr>
              <a:t>/MEK  and PI3K signaling cascades</a:t>
            </a:r>
            <a:endParaRPr lang="en-US" u="sng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01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Conventional cytotoxic drugs have led to predictable effects on proliferating tissues (neutropenia,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mucositis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diarrhea), thus enabling dose selection and confirming mechanisms of action</a:t>
            </a:r>
          </a:p>
          <a:p>
            <a:pPr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Targeted biological agents may or may not have predictable effects on normal tissues and often enter the clinic needing evidence/proof of mechanisms in patients</a:t>
            </a:r>
          </a:p>
          <a:p>
            <a:pPr marL="742950" lvl="1" indent="-28575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On target vs off-target effects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Biological Correlative Studies: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 Why Do We Need Them?</a:t>
            </a:r>
          </a:p>
        </p:txBody>
      </p:sp>
    </p:spTree>
    <p:extLst>
      <p:ext uri="{BB962C8B-B14F-4D97-AF65-F5344CB8AC3E}">
        <p14:creationId xmlns:p14="http://schemas.microsoft.com/office/powerpoint/2010/main" val="21090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0952"/>
            <a:ext cx="8642838" cy="4495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336699"/>
                </a:solidFill>
                <a:latin typeface="Arial" charset="0"/>
              </a:rPr>
              <a:t>Should be driven by sound scientific rationale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336699"/>
                </a:solidFill>
                <a:latin typeface="Arial" charset="0"/>
              </a:rPr>
              <a:t>Phase I: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Proof-of-mechanism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Exploratory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Establish optimal biological dose and/or schedule in some trials (especially if little or no toxicity expected)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Often more practical to perform at an expanded cohort at the recommended phase 2 dose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Use of Lab Correlates in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7145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SzTx/>
            </a:pPr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First evaluation of a new cancer therapy in humans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Tx/>
            </a:pPr>
            <a:endParaRPr lang="en-US" sz="2400" b="1" dirty="0" smtClean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Clr>
                <a:srgbClr val="000000"/>
              </a:buClr>
            </a:pPr>
            <a:r>
              <a:rPr lang="en-CA" sz="2400" dirty="0" smtClean="0">
                <a:solidFill>
                  <a:srgbClr val="336699"/>
                </a:solidFill>
                <a:latin typeface="Arial" charset="0"/>
              </a:rPr>
              <a:t>First-in-human, first-in-kind </a:t>
            </a: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(e.g. the first compound ever evaluated in humans against a new molecular target), single-agent</a:t>
            </a:r>
          </a:p>
          <a:p>
            <a:pPr lvl="1" eaLnBrk="1" hangingPunct="1">
              <a:buClr>
                <a:srgbClr val="000000"/>
              </a:buClr>
            </a:pPr>
            <a:endParaRPr lang="en-CA" sz="2400" dirty="0" smtClean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Clr>
                <a:srgbClr val="000000"/>
              </a:buClr>
            </a:pPr>
            <a:r>
              <a:rPr lang="en-CA" sz="2400" dirty="0" smtClean="0">
                <a:solidFill>
                  <a:srgbClr val="336699"/>
                </a:solidFill>
                <a:latin typeface="Arial" charset="0"/>
              </a:rPr>
              <a:t>First-in-human, but not first-in-kind </a:t>
            </a: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(i.e. others agents of the same class have entered human testing), single-agent</a:t>
            </a:r>
            <a:endParaRPr lang="en-US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Definition(s) of a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</a:t>
            </a:r>
          </a:p>
        </p:txBody>
      </p:sp>
    </p:spTree>
    <p:extLst>
      <p:ext uri="{BB962C8B-B14F-4D97-AF65-F5344CB8AC3E}">
        <p14:creationId xmlns:p14="http://schemas.microsoft.com/office/powerpoint/2010/main" val="625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193800" y="3432175"/>
          <a:ext cx="6477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265238" y="698500"/>
          <a:ext cx="644842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196975" y="4687888"/>
            <a:ext cx="5867400" cy="4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196975" y="5526088"/>
            <a:ext cx="5867400" cy="46037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0902" name="Rectangle 3"/>
          <p:cNvSpPr>
            <a:spLocks noChangeArrowheads="1"/>
          </p:cNvSpPr>
          <p:nvPr/>
        </p:nvSpPr>
        <p:spPr bwMode="auto">
          <a:xfrm>
            <a:off x="228600" y="7620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PAR Levels in Tumors of Predose vs. Postdose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80903" name="Footer Placeholder 1"/>
          <p:cNvSpPr txBox="1">
            <a:spLocks noGrp="1"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NCTVL</a:t>
            </a:r>
          </a:p>
        </p:txBody>
      </p:sp>
    </p:spTree>
    <p:extLst>
      <p:ext uri="{BB962C8B-B14F-4D97-AF65-F5344CB8AC3E}">
        <p14:creationId xmlns:p14="http://schemas.microsoft.com/office/powerpoint/2010/main" val="40573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447800"/>
            <a:ext cx="8458200" cy="4525963"/>
          </a:xfrm>
        </p:spPr>
        <p:txBody>
          <a:bodyPr/>
          <a:lstStyle/>
          <a:p>
            <a:pPr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Patient Pre-selection</a:t>
            </a:r>
          </a:p>
          <a:p>
            <a:pPr marL="742950" lvl="1" indent="-285750">
              <a:buClr>
                <a:srgbClr val="00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Other than typical Inclusion/Exclusion Criteria</a:t>
            </a:r>
          </a:p>
          <a:p>
            <a:pPr marL="742950" lvl="1" indent="-285750">
              <a:buClr>
                <a:srgbClr val="00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Molecular Profiling</a:t>
            </a:r>
          </a:p>
          <a:p>
            <a:pPr marL="742950" lvl="1" indent="-285750">
              <a:buClr>
                <a:srgbClr val="00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What about other targets?</a:t>
            </a:r>
          </a:p>
          <a:p>
            <a:pPr>
              <a:buClr>
                <a:srgbClr val="000000"/>
              </a:buClr>
            </a:pP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Clinical Development of Molecularly Targeted Agents: Known Challenges</a:t>
            </a:r>
          </a:p>
        </p:txBody>
      </p:sp>
    </p:spTree>
    <p:extLst>
      <p:ext uri="{BB962C8B-B14F-4D97-AF65-F5344CB8AC3E}">
        <p14:creationId xmlns:p14="http://schemas.microsoft.com/office/powerpoint/2010/main" val="18773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5"/>
          <p:cNvSpPr>
            <a:spLocks/>
          </p:cNvSpPr>
          <p:nvPr/>
        </p:nvSpPr>
        <p:spPr bwMode="auto">
          <a:xfrm>
            <a:off x="1262063" y="1530350"/>
            <a:ext cx="7305674" cy="2774950"/>
          </a:xfrm>
          <a:custGeom>
            <a:avLst/>
            <a:gdLst>
              <a:gd name="T0" fmla="*/ 0 w 1373"/>
              <a:gd name="T1" fmla="*/ 0 h 521"/>
              <a:gd name="T2" fmla="*/ 0 w 1373"/>
              <a:gd name="T3" fmla="*/ 0 h 521"/>
              <a:gd name="T4" fmla="*/ 0 w 1373"/>
              <a:gd name="T5" fmla="*/ 0 h 521"/>
              <a:gd name="T6" fmla="*/ 0 w 1373"/>
              <a:gd name="T7" fmla="*/ 0 h 521"/>
              <a:gd name="T8" fmla="*/ 0 w 1373"/>
              <a:gd name="T9" fmla="*/ 0 h 521"/>
              <a:gd name="T10" fmla="*/ 0 w 1373"/>
              <a:gd name="T11" fmla="*/ 0 h 521"/>
              <a:gd name="T12" fmla="*/ 0 w 1373"/>
              <a:gd name="T13" fmla="*/ 0 h 521"/>
              <a:gd name="T14" fmla="*/ 367944 w 1373"/>
              <a:gd name="T15" fmla="*/ 0 h 521"/>
              <a:gd name="T16" fmla="*/ 367944 w 1373"/>
              <a:gd name="T17" fmla="*/ 175865 h 521"/>
              <a:gd name="T18" fmla="*/ 677230 w 1373"/>
              <a:gd name="T19" fmla="*/ 175865 h 521"/>
              <a:gd name="T20" fmla="*/ 677230 w 1373"/>
              <a:gd name="T21" fmla="*/ 346401 h 521"/>
              <a:gd name="T22" fmla="*/ 917193 w 1373"/>
              <a:gd name="T23" fmla="*/ 346401 h 521"/>
              <a:gd name="T24" fmla="*/ 917193 w 1373"/>
              <a:gd name="T25" fmla="*/ 522266 h 521"/>
              <a:gd name="T26" fmla="*/ 927858 w 1373"/>
              <a:gd name="T27" fmla="*/ 522266 h 521"/>
              <a:gd name="T28" fmla="*/ 927858 w 1373"/>
              <a:gd name="T29" fmla="*/ 692802 h 521"/>
              <a:gd name="T30" fmla="*/ 1109164 w 1373"/>
              <a:gd name="T31" fmla="*/ 692802 h 521"/>
              <a:gd name="T32" fmla="*/ 1109164 w 1373"/>
              <a:gd name="T33" fmla="*/ 868667 h 521"/>
              <a:gd name="T34" fmla="*/ 1269140 w 1373"/>
              <a:gd name="T35" fmla="*/ 868667 h 521"/>
              <a:gd name="T36" fmla="*/ 1269140 w 1373"/>
              <a:gd name="T37" fmla="*/ 1044532 h 521"/>
              <a:gd name="T38" fmla="*/ 1647749 w 1373"/>
              <a:gd name="T39" fmla="*/ 1044532 h 521"/>
              <a:gd name="T40" fmla="*/ 1647749 w 1373"/>
              <a:gd name="T41" fmla="*/ 1215068 h 521"/>
              <a:gd name="T42" fmla="*/ 1909042 w 1373"/>
              <a:gd name="T43" fmla="*/ 1215068 h 521"/>
              <a:gd name="T44" fmla="*/ 1909042 w 1373"/>
              <a:gd name="T45" fmla="*/ 1390933 h 521"/>
              <a:gd name="T46" fmla="*/ 1989030 w 1373"/>
              <a:gd name="T47" fmla="*/ 1390933 h 521"/>
              <a:gd name="T48" fmla="*/ 1989030 w 1373"/>
              <a:gd name="T49" fmla="*/ 1561469 h 521"/>
              <a:gd name="T50" fmla="*/ 2069018 w 1373"/>
              <a:gd name="T51" fmla="*/ 1561469 h 521"/>
              <a:gd name="T52" fmla="*/ 2069018 w 1373"/>
              <a:gd name="T53" fmla="*/ 1737334 h 521"/>
              <a:gd name="T54" fmla="*/ 2410299 w 1373"/>
              <a:gd name="T55" fmla="*/ 1737334 h 521"/>
              <a:gd name="T56" fmla="*/ 2410299 w 1373"/>
              <a:gd name="T57" fmla="*/ 1907870 h 521"/>
              <a:gd name="T58" fmla="*/ 2591604 w 1373"/>
              <a:gd name="T59" fmla="*/ 1907870 h 521"/>
              <a:gd name="T60" fmla="*/ 2591604 w 1373"/>
              <a:gd name="T61" fmla="*/ 2083735 h 521"/>
              <a:gd name="T62" fmla="*/ 2959549 w 1373"/>
              <a:gd name="T63" fmla="*/ 2083735 h 521"/>
              <a:gd name="T64" fmla="*/ 2959549 w 1373"/>
              <a:gd name="T65" fmla="*/ 2259600 h 521"/>
              <a:gd name="T66" fmla="*/ 3039537 w 1373"/>
              <a:gd name="T67" fmla="*/ 2259600 h 521"/>
              <a:gd name="T68" fmla="*/ 3039537 w 1373"/>
              <a:gd name="T69" fmla="*/ 2430136 h 521"/>
              <a:gd name="T70" fmla="*/ 3370153 w 1373"/>
              <a:gd name="T71" fmla="*/ 2430136 h 521"/>
              <a:gd name="T72" fmla="*/ 3370153 w 1373"/>
              <a:gd name="T73" fmla="*/ 2606001 h 521"/>
              <a:gd name="T74" fmla="*/ 4090043 w 1373"/>
              <a:gd name="T75" fmla="*/ 2606001 h 521"/>
              <a:gd name="T76" fmla="*/ 4090043 w 1373"/>
              <a:gd name="T77" fmla="*/ 2776537 h 521"/>
              <a:gd name="T78" fmla="*/ 5343184 w 1373"/>
              <a:gd name="T79" fmla="*/ 2776537 h 521"/>
              <a:gd name="T80" fmla="*/ 5343184 w 1373"/>
              <a:gd name="T81" fmla="*/ 2776537 h 521"/>
              <a:gd name="T82" fmla="*/ 5359182 w 1373"/>
              <a:gd name="T83" fmla="*/ 2776537 h 521"/>
              <a:gd name="T84" fmla="*/ 5359182 w 1373"/>
              <a:gd name="T85" fmla="*/ 2776537 h 521"/>
              <a:gd name="T86" fmla="*/ 7305552 w 1373"/>
              <a:gd name="T87" fmla="*/ 2776537 h 521"/>
              <a:gd name="T88" fmla="*/ 7305552 w 1373"/>
              <a:gd name="T89" fmla="*/ 2776537 h 521"/>
              <a:gd name="T90" fmla="*/ 7321550 w 1373"/>
              <a:gd name="T91" fmla="*/ 2776537 h 521"/>
              <a:gd name="T92" fmla="*/ 7321550 w 1373"/>
              <a:gd name="T93" fmla="*/ 2776537 h 5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73"/>
              <a:gd name="T142" fmla="*/ 0 h 521"/>
              <a:gd name="T143" fmla="*/ 1373 w 1373"/>
              <a:gd name="T144" fmla="*/ 521 h 5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73" h="521">
                <a:moveTo>
                  <a:pt x="0" y="0"/>
                </a:moveTo>
                <a:lnTo>
                  <a:pt x="0" y="0"/>
                </a:lnTo>
                <a:lnTo>
                  <a:pt x="69" y="0"/>
                </a:lnTo>
                <a:lnTo>
                  <a:pt x="69" y="33"/>
                </a:lnTo>
                <a:lnTo>
                  <a:pt x="127" y="33"/>
                </a:lnTo>
                <a:lnTo>
                  <a:pt x="127" y="65"/>
                </a:lnTo>
                <a:lnTo>
                  <a:pt x="172" y="65"/>
                </a:lnTo>
                <a:lnTo>
                  <a:pt x="172" y="98"/>
                </a:lnTo>
                <a:lnTo>
                  <a:pt x="174" y="98"/>
                </a:lnTo>
                <a:lnTo>
                  <a:pt x="174" y="130"/>
                </a:lnTo>
                <a:lnTo>
                  <a:pt x="208" y="130"/>
                </a:lnTo>
                <a:lnTo>
                  <a:pt x="208" y="163"/>
                </a:lnTo>
                <a:lnTo>
                  <a:pt x="238" y="163"/>
                </a:lnTo>
                <a:lnTo>
                  <a:pt x="238" y="196"/>
                </a:lnTo>
                <a:lnTo>
                  <a:pt x="309" y="196"/>
                </a:lnTo>
                <a:lnTo>
                  <a:pt x="309" y="228"/>
                </a:lnTo>
                <a:lnTo>
                  <a:pt x="358" y="228"/>
                </a:lnTo>
                <a:lnTo>
                  <a:pt x="358" y="261"/>
                </a:lnTo>
                <a:lnTo>
                  <a:pt x="373" y="261"/>
                </a:lnTo>
                <a:lnTo>
                  <a:pt x="373" y="293"/>
                </a:lnTo>
                <a:lnTo>
                  <a:pt x="388" y="293"/>
                </a:lnTo>
                <a:lnTo>
                  <a:pt x="388" y="326"/>
                </a:lnTo>
                <a:lnTo>
                  <a:pt x="452" y="326"/>
                </a:lnTo>
                <a:lnTo>
                  <a:pt x="452" y="358"/>
                </a:lnTo>
                <a:lnTo>
                  <a:pt x="486" y="358"/>
                </a:lnTo>
                <a:lnTo>
                  <a:pt x="486" y="391"/>
                </a:lnTo>
                <a:lnTo>
                  <a:pt x="555" y="391"/>
                </a:lnTo>
                <a:lnTo>
                  <a:pt x="555" y="424"/>
                </a:lnTo>
                <a:lnTo>
                  <a:pt x="570" y="424"/>
                </a:lnTo>
                <a:lnTo>
                  <a:pt x="570" y="456"/>
                </a:lnTo>
                <a:lnTo>
                  <a:pt x="632" y="456"/>
                </a:lnTo>
                <a:lnTo>
                  <a:pt x="632" y="489"/>
                </a:lnTo>
                <a:lnTo>
                  <a:pt x="767" y="489"/>
                </a:lnTo>
                <a:lnTo>
                  <a:pt x="767" y="521"/>
                </a:lnTo>
                <a:lnTo>
                  <a:pt x="1002" y="521"/>
                </a:lnTo>
                <a:lnTo>
                  <a:pt x="1005" y="521"/>
                </a:lnTo>
                <a:lnTo>
                  <a:pt x="1370" y="521"/>
                </a:lnTo>
                <a:lnTo>
                  <a:pt x="1373" y="521"/>
                </a:lnTo>
              </a:path>
            </a:pathLst>
          </a:custGeom>
          <a:noFill/>
          <a:ln w="254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Freeform 16"/>
          <p:cNvSpPr>
            <a:spLocks/>
          </p:cNvSpPr>
          <p:nvPr/>
        </p:nvSpPr>
        <p:spPr bwMode="auto">
          <a:xfrm>
            <a:off x="1262064" y="1528763"/>
            <a:ext cx="7305674" cy="1955800"/>
          </a:xfrm>
          <a:custGeom>
            <a:avLst/>
            <a:gdLst>
              <a:gd name="T0" fmla="*/ 0 w 1370"/>
              <a:gd name="T1" fmla="*/ 0 h 367"/>
              <a:gd name="T2" fmla="*/ 0 w 1370"/>
              <a:gd name="T3" fmla="*/ 0 h 367"/>
              <a:gd name="T4" fmla="*/ 0 w 1370"/>
              <a:gd name="T5" fmla="*/ 0 h 367"/>
              <a:gd name="T6" fmla="*/ 0 w 1370"/>
              <a:gd name="T7" fmla="*/ 0 h 367"/>
              <a:gd name="T8" fmla="*/ 0 w 1370"/>
              <a:gd name="T9" fmla="*/ 0 h 367"/>
              <a:gd name="T10" fmla="*/ 0 w 1370"/>
              <a:gd name="T11" fmla="*/ 0 h 367"/>
              <a:gd name="T12" fmla="*/ 0 w 1370"/>
              <a:gd name="T13" fmla="*/ 0 h 367"/>
              <a:gd name="T14" fmla="*/ 479935 w 1370"/>
              <a:gd name="T15" fmla="*/ 0 h 367"/>
              <a:gd name="T16" fmla="*/ 479935 w 1370"/>
              <a:gd name="T17" fmla="*/ 394358 h 367"/>
              <a:gd name="T18" fmla="*/ 1887744 w 1370"/>
              <a:gd name="T19" fmla="*/ 394358 h 367"/>
              <a:gd name="T20" fmla="*/ 1887744 w 1370"/>
              <a:gd name="T21" fmla="*/ 783386 h 367"/>
              <a:gd name="T22" fmla="*/ 2767625 w 1370"/>
              <a:gd name="T23" fmla="*/ 783386 h 367"/>
              <a:gd name="T24" fmla="*/ 2767625 w 1370"/>
              <a:gd name="T25" fmla="*/ 1172414 h 367"/>
              <a:gd name="T26" fmla="*/ 3167570 w 1370"/>
              <a:gd name="T27" fmla="*/ 1172414 h 367"/>
              <a:gd name="T28" fmla="*/ 3167570 w 1370"/>
              <a:gd name="T29" fmla="*/ 1561443 h 367"/>
              <a:gd name="T30" fmla="*/ 4420733 w 1370"/>
              <a:gd name="T31" fmla="*/ 1561443 h 367"/>
              <a:gd name="T32" fmla="*/ 4420733 w 1370"/>
              <a:gd name="T33" fmla="*/ 1955800 h 367"/>
              <a:gd name="T34" fmla="*/ 7305675 w 1370"/>
              <a:gd name="T35" fmla="*/ 1955800 h 367"/>
              <a:gd name="T36" fmla="*/ 7305675 w 1370"/>
              <a:gd name="T37" fmla="*/ 1955800 h 367"/>
              <a:gd name="T38" fmla="*/ 7305675 w 1370"/>
              <a:gd name="T39" fmla="*/ 1955800 h 367"/>
              <a:gd name="T40" fmla="*/ 7305675 w 1370"/>
              <a:gd name="T41" fmla="*/ 1955800 h 3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70"/>
              <a:gd name="T64" fmla="*/ 0 h 367"/>
              <a:gd name="T65" fmla="*/ 1370 w 1370"/>
              <a:gd name="T66" fmla="*/ 367 h 3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70" h="367">
                <a:moveTo>
                  <a:pt x="0" y="0"/>
                </a:moveTo>
                <a:lnTo>
                  <a:pt x="0" y="0"/>
                </a:lnTo>
                <a:lnTo>
                  <a:pt x="90" y="0"/>
                </a:lnTo>
                <a:lnTo>
                  <a:pt x="90" y="74"/>
                </a:lnTo>
                <a:lnTo>
                  <a:pt x="354" y="74"/>
                </a:lnTo>
                <a:lnTo>
                  <a:pt x="354" y="147"/>
                </a:lnTo>
                <a:lnTo>
                  <a:pt x="519" y="147"/>
                </a:lnTo>
                <a:lnTo>
                  <a:pt x="519" y="220"/>
                </a:lnTo>
                <a:lnTo>
                  <a:pt x="594" y="220"/>
                </a:lnTo>
                <a:lnTo>
                  <a:pt x="594" y="293"/>
                </a:lnTo>
                <a:lnTo>
                  <a:pt x="829" y="293"/>
                </a:lnTo>
                <a:lnTo>
                  <a:pt x="829" y="367"/>
                </a:lnTo>
                <a:lnTo>
                  <a:pt x="1370" y="367"/>
                </a:lnTo>
              </a:path>
            </a:pathLst>
          </a:custGeom>
          <a:noFill/>
          <a:ln w="2540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17"/>
          <p:cNvSpPr>
            <a:spLocks noChangeShapeType="1"/>
          </p:cNvSpPr>
          <p:nvPr/>
        </p:nvSpPr>
        <p:spPr bwMode="auto">
          <a:xfrm flipV="1">
            <a:off x="6621463" y="4248150"/>
            <a:ext cx="1587" cy="57150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18"/>
          <p:cNvSpPr>
            <a:spLocks noChangeShapeType="1"/>
          </p:cNvSpPr>
          <p:nvPr/>
        </p:nvSpPr>
        <p:spPr bwMode="auto">
          <a:xfrm flipV="1">
            <a:off x="8583613" y="4248150"/>
            <a:ext cx="1587" cy="57150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19"/>
          <p:cNvSpPr>
            <a:spLocks noChangeShapeType="1"/>
          </p:cNvSpPr>
          <p:nvPr/>
        </p:nvSpPr>
        <p:spPr bwMode="auto">
          <a:xfrm flipV="1">
            <a:off x="8567738" y="3421063"/>
            <a:ext cx="1587" cy="63500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20"/>
          <p:cNvSpPr>
            <a:spLocks noChangeShapeType="1"/>
          </p:cNvSpPr>
          <p:nvPr/>
        </p:nvSpPr>
        <p:spPr bwMode="auto">
          <a:xfrm flipV="1">
            <a:off x="1117600" y="1389063"/>
            <a:ext cx="1588" cy="3406775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21"/>
          <p:cNvSpPr>
            <a:spLocks noChangeShapeType="1"/>
          </p:cNvSpPr>
          <p:nvPr/>
        </p:nvSpPr>
        <p:spPr bwMode="auto">
          <a:xfrm flipH="1">
            <a:off x="1031875" y="4652963"/>
            <a:ext cx="85725" cy="1587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22"/>
          <p:cNvSpPr>
            <a:spLocks noChangeArrowheads="1"/>
          </p:cNvSpPr>
          <p:nvPr/>
        </p:nvSpPr>
        <p:spPr bwMode="auto">
          <a:xfrm rot="-5400000">
            <a:off x="605631" y="4498182"/>
            <a:ext cx="5429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0.00</a:t>
            </a:r>
            <a:endParaRPr lang="en-US">
              <a:latin typeface="Calibri" pitchFamily="34" charset="0"/>
            </a:endParaRPr>
          </a:p>
        </p:txBody>
      </p:sp>
      <p:sp>
        <p:nvSpPr>
          <p:cNvPr id="2058" name="Line 23"/>
          <p:cNvSpPr>
            <a:spLocks noChangeShapeType="1"/>
          </p:cNvSpPr>
          <p:nvPr/>
        </p:nvSpPr>
        <p:spPr bwMode="auto">
          <a:xfrm flipH="1">
            <a:off x="1031875" y="3873500"/>
            <a:ext cx="85725" cy="1588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Rectangle 24"/>
          <p:cNvSpPr>
            <a:spLocks noChangeArrowheads="1"/>
          </p:cNvSpPr>
          <p:nvPr/>
        </p:nvSpPr>
        <p:spPr bwMode="auto">
          <a:xfrm rot="-5400000">
            <a:off x="605631" y="3718720"/>
            <a:ext cx="5429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0.25</a:t>
            </a:r>
            <a:endParaRPr lang="en-US">
              <a:latin typeface="Calibri" pitchFamily="34" charset="0"/>
            </a:endParaRPr>
          </a:p>
        </p:txBody>
      </p:sp>
      <p:sp>
        <p:nvSpPr>
          <p:cNvPr id="2060" name="Line 25"/>
          <p:cNvSpPr>
            <a:spLocks noChangeShapeType="1"/>
          </p:cNvSpPr>
          <p:nvPr/>
        </p:nvSpPr>
        <p:spPr bwMode="auto">
          <a:xfrm flipH="1">
            <a:off x="1031875" y="3090863"/>
            <a:ext cx="85725" cy="1587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Rectangle 26"/>
          <p:cNvSpPr>
            <a:spLocks noChangeArrowheads="1"/>
          </p:cNvSpPr>
          <p:nvPr/>
        </p:nvSpPr>
        <p:spPr bwMode="auto">
          <a:xfrm rot="-5400000">
            <a:off x="607219" y="2936081"/>
            <a:ext cx="5429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0.50</a:t>
            </a:r>
            <a:endParaRPr lang="en-US">
              <a:latin typeface="Calibri" pitchFamily="34" charset="0"/>
            </a:endParaRPr>
          </a:p>
        </p:txBody>
      </p:sp>
      <p:sp>
        <p:nvSpPr>
          <p:cNvPr id="2062" name="Line 27"/>
          <p:cNvSpPr>
            <a:spLocks noChangeShapeType="1"/>
          </p:cNvSpPr>
          <p:nvPr/>
        </p:nvSpPr>
        <p:spPr bwMode="auto">
          <a:xfrm flipH="1">
            <a:off x="1031875" y="2311400"/>
            <a:ext cx="85725" cy="1588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Rectangle 28"/>
          <p:cNvSpPr>
            <a:spLocks noChangeArrowheads="1"/>
          </p:cNvSpPr>
          <p:nvPr/>
        </p:nvSpPr>
        <p:spPr bwMode="auto">
          <a:xfrm rot="-5400000">
            <a:off x="607219" y="2155031"/>
            <a:ext cx="5429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0.75</a:t>
            </a:r>
            <a:endParaRPr lang="en-US">
              <a:latin typeface="Calibri" pitchFamily="34" charset="0"/>
            </a:endParaRPr>
          </a:p>
        </p:txBody>
      </p:sp>
      <p:sp>
        <p:nvSpPr>
          <p:cNvPr id="2064" name="Line 29"/>
          <p:cNvSpPr>
            <a:spLocks noChangeShapeType="1"/>
          </p:cNvSpPr>
          <p:nvPr/>
        </p:nvSpPr>
        <p:spPr bwMode="auto">
          <a:xfrm flipH="1">
            <a:off x="1031875" y="1528763"/>
            <a:ext cx="85725" cy="1587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Rectangle 30"/>
          <p:cNvSpPr>
            <a:spLocks noChangeArrowheads="1"/>
          </p:cNvSpPr>
          <p:nvPr/>
        </p:nvSpPr>
        <p:spPr bwMode="auto">
          <a:xfrm rot="-5400000">
            <a:off x="607219" y="1373981"/>
            <a:ext cx="5429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1.00</a:t>
            </a:r>
            <a:endParaRPr lang="en-US">
              <a:latin typeface="Calibri" pitchFamily="34" charset="0"/>
            </a:endParaRPr>
          </a:p>
        </p:txBody>
      </p:sp>
      <p:sp>
        <p:nvSpPr>
          <p:cNvPr id="2066" name="Line 31"/>
          <p:cNvSpPr>
            <a:spLocks noChangeShapeType="1"/>
          </p:cNvSpPr>
          <p:nvPr/>
        </p:nvSpPr>
        <p:spPr bwMode="auto">
          <a:xfrm>
            <a:off x="1117600" y="4795838"/>
            <a:ext cx="7604125" cy="1587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32"/>
          <p:cNvSpPr>
            <a:spLocks noChangeShapeType="1"/>
          </p:cNvSpPr>
          <p:nvPr/>
        </p:nvSpPr>
        <p:spPr bwMode="auto">
          <a:xfrm>
            <a:off x="1262063" y="4795838"/>
            <a:ext cx="1587" cy="85725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Rectangle 33"/>
          <p:cNvSpPr>
            <a:spLocks noChangeArrowheads="1"/>
          </p:cNvSpPr>
          <p:nvPr/>
        </p:nvSpPr>
        <p:spPr bwMode="auto">
          <a:xfrm>
            <a:off x="1198563" y="4929188"/>
            <a:ext cx="12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>
              <a:latin typeface="Calibri" pitchFamily="34" charset="0"/>
            </a:endParaRPr>
          </a:p>
        </p:txBody>
      </p:sp>
      <p:sp>
        <p:nvSpPr>
          <p:cNvPr id="2069" name="Line 34"/>
          <p:cNvSpPr>
            <a:spLocks noChangeShapeType="1"/>
          </p:cNvSpPr>
          <p:nvPr/>
        </p:nvSpPr>
        <p:spPr bwMode="auto">
          <a:xfrm>
            <a:off x="4914900" y="4795838"/>
            <a:ext cx="1588" cy="85725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Rectangle 35"/>
          <p:cNvSpPr>
            <a:spLocks noChangeArrowheads="1"/>
          </p:cNvSpPr>
          <p:nvPr/>
        </p:nvSpPr>
        <p:spPr bwMode="auto">
          <a:xfrm>
            <a:off x="4786313" y="4929188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12</a:t>
            </a:r>
            <a:endParaRPr lang="en-US">
              <a:latin typeface="Calibri" pitchFamily="34" charset="0"/>
            </a:endParaRPr>
          </a:p>
        </p:txBody>
      </p:sp>
      <p:sp>
        <p:nvSpPr>
          <p:cNvPr id="2071" name="Line 36"/>
          <p:cNvSpPr>
            <a:spLocks noChangeShapeType="1"/>
          </p:cNvSpPr>
          <p:nvPr/>
        </p:nvSpPr>
        <p:spPr bwMode="auto">
          <a:xfrm>
            <a:off x="8567738" y="4795838"/>
            <a:ext cx="1587" cy="85725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Rectangle 37"/>
          <p:cNvSpPr>
            <a:spLocks noChangeArrowheads="1"/>
          </p:cNvSpPr>
          <p:nvPr/>
        </p:nvSpPr>
        <p:spPr bwMode="auto">
          <a:xfrm>
            <a:off x="8439150" y="4929188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24</a:t>
            </a:r>
            <a:endParaRPr lang="en-US">
              <a:latin typeface="Calibri" pitchFamily="34" charset="0"/>
            </a:endParaRPr>
          </a:p>
        </p:txBody>
      </p:sp>
      <p:sp>
        <p:nvSpPr>
          <p:cNvPr id="2073" name="Rectangle 44"/>
          <p:cNvSpPr>
            <a:spLocks noChangeArrowheads="1"/>
          </p:cNvSpPr>
          <p:nvPr/>
        </p:nvSpPr>
        <p:spPr bwMode="auto">
          <a:xfrm rot="-5400000">
            <a:off x="-494506" y="2967831"/>
            <a:ext cx="184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Proportion Surviving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074" name="Rectangle 48"/>
          <p:cNvSpPr>
            <a:spLocks noChangeArrowheads="1"/>
          </p:cNvSpPr>
          <p:nvPr/>
        </p:nvSpPr>
        <p:spPr bwMode="auto">
          <a:xfrm>
            <a:off x="809625" y="381000"/>
            <a:ext cx="764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1E2D53"/>
                </a:solidFill>
                <a:latin typeface="Calibri" pitchFamily="34" charset="0"/>
              </a:rPr>
              <a:t>Kaplan-Meier Survival Estimates for Subjects on J0658 (N=26)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75" name="Rectangle 45"/>
          <p:cNvSpPr>
            <a:spLocks noChangeArrowheads="1"/>
          </p:cNvSpPr>
          <p:nvPr/>
        </p:nvSpPr>
        <p:spPr bwMode="auto">
          <a:xfrm>
            <a:off x="1400175" y="838200"/>
            <a:ext cx="66690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 ≥2 Methylated Genes, All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</a:rPr>
              <a:t>Demethylating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 (Methylation Signature)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76" name="Rectangle 47"/>
          <p:cNvSpPr>
            <a:spLocks noChangeArrowheads="1"/>
          </p:cNvSpPr>
          <p:nvPr/>
        </p:nvSpPr>
        <p:spPr bwMode="auto">
          <a:xfrm>
            <a:off x="3792538" y="5316538"/>
            <a:ext cx="2379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Months From Start of Study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077" name="TextBox 50"/>
          <p:cNvSpPr txBox="1">
            <a:spLocks noChangeArrowheads="1"/>
          </p:cNvSpPr>
          <p:nvPr/>
        </p:nvSpPr>
        <p:spPr bwMode="auto">
          <a:xfrm>
            <a:off x="76200" y="5510213"/>
            <a:ext cx="8915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u="sng"/>
              <a:t>Number at Risk (Percent Survived)</a:t>
            </a:r>
            <a:r>
              <a:rPr lang="en-US" sz="1400"/>
              <a:t>:</a:t>
            </a:r>
          </a:p>
          <a:p>
            <a:r>
              <a:rPr lang="en-US" sz="1400">
                <a:solidFill>
                  <a:srgbClr val="C00000"/>
                </a:solidFill>
              </a:rPr>
              <a:t>Signature +</a:t>
            </a:r>
            <a:r>
              <a:rPr lang="en-US" sz="1400"/>
              <a:t>:  8  (100)                                                          4 (50.0)                                                            3 (37.5)</a:t>
            </a:r>
          </a:p>
          <a:p>
            <a:r>
              <a:rPr lang="en-US" sz="1400">
                <a:solidFill>
                  <a:srgbClr val="0070C0"/>
                </a:solidFill>
              </a:rPr>
              <a:t>Signature </a:t>
            </a:r>
            <a:r>
              <a:rPr lang="en-US" sz="1400">
                <a:solidFill>
                  <a:srgbClr val="0070C0"/>
                </a:solidFill>
                <a:sym typeface="Symbol" pitchFamily="18" charset="2"/>
              </a:rPr>
              <a:t></a:t>
            </a:r>
            <a:r>
              <a:rPr lang="en-US" sz="1400"/>
              <a:t>: 18 (100)                                                          3 (16.7)                                                            1 (11.1)</a:t>
            </a:r>
          </a:p>
        </p:txBody>
      </p:sp>
      <p:sp>
        <p:nvSpPr>
          <p:cNvPr id="2078" name="TextBox 51"/>
          <p:cNvSpPr txBox="1">
            <a:spLocks noChangeArrowheads="1"/>
          </p:cNvSpPr>
          <p:nvPr/>
        </p:nvSpPr>
        <p:spPr bwMode="auto">
          <a:xfrm>
            <a:off x="1219200" y="4200525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/>
              <a:t>              Methylation Signature +</a:t>
            </a:r>
          </a:p>
          <a:p>
            <a:r>
              <a:rPr lang="en-US" sz="1400"/>
              <a:t>              Methylation Signature </a:t>
            </a:r>
            <a:r>
              <a:rPr lang="en-US" sz="1400">
                <a:sym typeface="Symbol" pitchFamily="18" charset="2"/>
              </a:rPr>
              <a:t></a:t>
            </a:r>
            <a:endParaRPr lang="en-US" sz="1400"/>
          </a:p>
        </p:txBody>
      </p:sp>
      <p:sp>
        <p:nvSpPr>
          <p:cNvPr id="2079" name="Line 41"/>
          <p:cNvSpPr>
            <a:spLocks noChangeShapeType="1"/>
          </p:cNvSpPr>
          <p:nvPr/>
        </p:nvSpPr>
        <p:spPr bwMode="auto">
          <a:xfrm>
            <a:off x="1322388" y="4570413"/>
            <a:ext cx="506412" cy="1587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41"/>
          <p:cNvSpPr>
            <a:spLocks noChangeShapeType="1"/>
          </p:cNvSpPr>
          <p:nvPr/>
        </p:nvSpPr>
        <p:spPr bwMode="auto">
          <a:xfrm>
            <a:off x="1322388" y="4343400"/>
            <a:ext cx="506412" cy="15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TextBox 50"/>
          <p:cNvSpPr txBox="1">
            <a:spLocks noChangeArrowheads="1"/>
          </p:cNvSpPr>
          <p:nvPr/>
        </p:nvSpPr>
        <p:spPr bwMode="auto">
          <a:xfrm>
            <a:off x="5029200" y="1386832"/>
            <a:ext cx="381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u="sng" dirty="0"/>
              <a:t>Median survival (</a:t>
            </a:r>
            <a:r>
              <a:rPr lang="en-US" sz="1400" u="sng" dirty="0" err="1"/>
              <a:t>mths</a:t>
            </a:r>
            <a:r>
              <a:rPr lang="en-US" sz="1400" u="sng" dirty="0"/>
              <a:t>); IQR (25% </a:t>
            </a:r>
            <a:r>
              <a:rPr lang="en-US" sz="1400" u="sng" dirty="0">
                <a:sym typeface="Symbol" pitchFamily="18" charset="2"/>
              </a:rPr>
              <a:t> 75%)</a:t>
            </a:r>
            <a:endParaRPr lang="en-US" sz="1400" u="sng" dirty="0"/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C00000"/>
                </a:solidFill>
              </a:rPr>
              <a:t>Methylation Signature +</a:t>
            </a:r>
            <a:r>
              <a:rPr lang="en-US" sz="1400" dirty="0"/>
              <a:t>:    10.42  (6.21 </a:t>
            </a:r>
            <a:r>
              <a:rPr lang="en-US" sz="1400" dirty="0">
                <a:sym typeface="Symbol" pitchFamily="18" charset="2"/>
              </a:rPr>
              <a:t></a:t>
            </a:r>
            <a:r>
              <a:rPr lang="en-US" sz="1400" dirty="0"/>
              <a:t> NYR*)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Methylation Signature </a:t>
            </a:r>
            <a:r>
              <a:rPr lang="en-US" sz="1400" dirty="0">
                <a:solidFill>
                  <a:srgbClr val="0070C0"/>
                </a:solidFill>
                <a:sym typeface="Symbol" pitchFamily="18" charset="2"/>
              </a:rPr>
              <a:t></a:t>
            </a:r>
            <a:r>
              <a:rPr lang="en-US" sz="1400" dirty="0"/>
              <a:t> :      6.54  (3.65 </a:t>
            </a:r>
            <a:r>
              <a:rPr lang="en-US" sz="1400" dirty="0">
                <a:sym typeface="Symbol" pitchFamily="18" charset="2"/>
              </a:rPr>
              <a:t></a:t>
            </a:r>
            <a:r>
              <a:rPr lang="en-US" sz="1400" dirty="0"/>
              <a:t> 9.99)</a:t>
            </a:r>
          </a:p>
        </p:txBody>
      </p:sp>
      <p:sp>
        <p:nvSpPr>
          <p:cNvPr id="2082" name="TextBox 49"/>
          <p:cNvSpPr txBox="1">
            <a:spLocks noChangeArrowheads="1"/>
          </p:cNvSpPr>
          <p:nvPr/>
        </p:nvSpPr>
        <p:spPr bwMode="auto">
          <a:xfrm>
            <a:off x="7010400" y="1133103"/>
            <a:ext cx="1752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dirty="0"/>
              <a:t>Log rank p=0.090</a:t>
            </a:r>
          </a:p>
        </p:txBody>
      </p:sp>
      <p:sp>
        <p:nvSpPr>
          <p:cNvPr id="2083" name="TextBox 56"/>
          <p:cNvSpPr txBox="1">
            <a:spLocks noChangeArrowheads="1"/>
          </p:cNvSpPr>
          <p:nvPr/>
        </p:nvSpPr>
        <p:spPr bwMode="auto">
          <a:xfrm>
            <a:off x="76200" y="6400800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/>
              <a:t>*NYR; not yet reached</a:t>
            </a:r>
          </a:p>
        </p:txBody>
      </p:sp>
      <p:sp>
        <p:nvSpPr>
          <p:cNvPr id="2084" name="Text Box 15"/>
          <p:cNvSpPr txBox="1">
            <a:spLocks noChangeArrowheads="1"/>
          </p:cNvSpPr>
          <p:nvPr/>
        </p:nvSpPr>
        <p:spPr bwMode="auto">
          <a:xfrm>
            <a:off x="2133600" y="6396038"/>
            <a:ext cx="7010400" cy="46196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Brock, Wrangle, Herman, Rudin and team colleagues</a:t>
            </a:r>
          </a:p>
        </p:txBody>
      </p:sp>
      <p:pic>
        <p:nvPicPr>
          <p:cNvPr id="2085" name="Picture 2" descr="http://t1.gstatic.com/images?q=tbn:9bE1vBeYgwtVnM: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5505450"/>
            <a:ext cx="15589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72340" y="2106514"/>
            <a:ext cx="3327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Juergens</a:t>
            </a:r>
            <a:r>
              <a:rPr lang="en-US" sz="1200" dirty="0"/>
              <a:t> et al. 2011 Cancer </a:t>
            </a:r>
            <a:r>
              <a:rPr lang="en-US" sz="1200" dirty="0" err="1"/>
              <a:t>Discov</a:t>
            </a:r>
            <a:r>
              <a:rPr lang="en-US" sz="1200" dirty="0"/>
              <a:t> 1(7):598</a:t>
            </a:r>
          </a:p>
          <a:p>
            <a:r>
              <a:rPr lang="en-US" sz="1200" dirty="0" err="1"/>
              <a:t>Azacitidine</a:t>
            </a:r>
            <a:r>
              <a:rPr lang="en-US" sz="1200" dirty="0"/>
              <a:t>:  40 mg/m2/d days 1-6 and 8-10</a:t>
            </a:r>
          </a:p>
          <a:p>
            <a:r>
              <a:rPr lang="en-US" sz="1200" dirty="0" err="1"/>
              <a:t>Entinostat</a:t>
            </a:r>
            <a:r>
              <a:rPr lang="en-US" sz="1200" dirty="0"/>
              <a:t>:  7 mg days 3 and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6942507" y="2690336"/>
            <a:ext cx="17891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CR           1</a:t>
            </a:r>
          </a:p>
          <a:p>
            <a:r>
              <a:rPr lang="en-US" sz="900" b="1" dirty="0"/>
              <a:t>PR           1</a:t>
            </a:r>
          </a:p>
          <a:p>
            <a:r>
              <a:rPr lang="en-US" sz="900" b="1" dirty="0"/>
              <a:t>SD           10</a:t>
            </a:r>
          </a:p>
          <a:p>
            <a:r>
              <a:rPr lang="en-US" sz="900" b="1" dirty="0"/>
              <a:t>PD          22</a:t>
            </a:r>
          </a:p>
          <a:p>
            <a:r>
              <a:rPr lang="en-US" sz="900" b="1" dirty="0"/>
              <a:t>NE          11 (5 with early PD)</a:t>
            </a:r>
          </a:p>
        </p:txBody>
      </p:sp>
    </p:spTree>
    <p:extLst>
      <p:ext uri="{BB962C8B-B14F-4D97-AF65-F5344CB8AC3E}">
        <p14:creationId xmlns:p14="http://schemas.microsoft.com/office/powerpoint/2010/main" val="6956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0" dirty="0" smtClean="0">
                <a:solidFill>
                  <a:schemeClr val="tx1"/>
                </a:solidFill>
                <a:effectLst/>
              </a:rPr>
              <a:t>Clinical development of molecularly targeted agents: known challenges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458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6699"/>
                </a:solidFill>
              </a:rPr>
              <a:t>General requirement for long-term administration: </a:t>
            </a:r>
            <a:r>
              <a:rPr lang="en-US" sz="2400" i="1" dirty="0" smtClean="0">
                <a:solidFill>
                  <a:schemeClr val="tx1"/>
                </a:solidFill>
              </a:rPr>
              <a:t>pharmacology and formulation critical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2400" i="1" dirty="0" smtClean="0">
              <a:solidFill>
                <a:srgbClr val="3366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6699"/>
                </a:solidFill>
              </a:rPr>
              <a:t>Difficulty in determining the optimal dose in phase I: </a:t>
            </a:r>
            <a:r>
              <a:rPr lang="en-US" sz="2400" i="1" dirty="0" smtClean="0">
                <a:solidFill>
                  <a:schemeClr val="tx1"/>
                </a:solidFill>
              </a:rPr>
              <a:t>MTD versus OBD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2400" i="1" dirty="0" smtClean="0">
              <a:solidFill>
                <a:srgbClr val="3366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6699"/>
                </a:solidFill>
              </a:rPr>
              <a:t>Absent or low-level tumor regression as single agents: </a:t>
            </a:r>
            <a:r>
              <a:rPr lang="en-US" sz="2400" i="1" dirty="0" smtClean="0">
                <a:solidFill>
                  <a:schemeClr val="tx1"/>
                </a:solidFill>
              </a:rPr>
              <a:t>problematic for making go no-go decisions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2400" i="1" dirty="0" smtClean="0">
              <a:solidFill>
                <a:srgbClr val="3366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6699"/>
                </a:solidFill>
              </a:rPr>
              <a:t>Need for large randomized trials to definitively assess clinical benefit: </a:t>
            </a:r>
            <a:r>
              <a:rPr lang="en-US" sz="2400" i="1" dirty="0" smtClean="0">
                <a:solidFill>
                  <a:schemeClr val="tx1"/>
                </a:solidFill>
              </a:rPr>
              <a:t>need to maximize chance of success in phase III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08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1066824"/>
            <a:ext cx="8229600" cy="4495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000" dirty="0" smtClean="0">
                <a:solidFill>
                  <a:srgbClr val="336699"/>
                </a:solidFill>
                <a:latin typeface="Arial" charset="0"/>
              </a:rPr>
              <a:t>Chronic and cumulative toxicities usually cannot be assessed &amp; may be missed</a:t>
            </a:r>
          </a:p>
          <a:p>
            <a:pPr marL="742950" lvl="1" indent="-285750" eaLnBrk="1" hangingPunct="1">
              <a:buClr>
                <a:srgbClr val="000000"/>
              </a:buClr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</a:rPr>
              <a:t>Most patients do not stay on trial beyond 2 cycles</a:t>
            </a:r>
            <a:endParaRPr 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3000" dirty="0" smtClean="0">
                <a:solidFill>
                  <a:srgbClr val="336699"/>
                </a:solidFill>
                <a:latin typeface="Arial" charset="0"/>
              </a:rPr>
              <a:t>Uncommon toxicities will be missed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600" dirty="0">
                <a:solidFill>
                  <a:srgbClr val="000000"/>
                </a:solidFill>
              </a:rPr>
              <a:t>Too few patient numbers in a phase 1 trial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600" dirty="0">
                <a:solidFill>
                  <a:srgbClr val="000000"/>
                </a:solidFill>
              </a:rPr>
              <a:t>Reason for toxicity evaluation &amp; reporting through phase IV drug </a:t>
            </a:r>
            <a:r>
              <a:rPr lang="en-US" sz="2600" dirty="0" smtClean="0">
                <a:solidFill>
                  <a:srgbClr val="000000"/>
                </a:solidFill>
              </a:rPr>
              <a:t>testing</a:t>
            </a:r>
            <a:endParaRPr lang="en-US" sz="2600" dirty="0" smtClean="0">
              <a:solidFill>
                <a:srgbClr val="336699"/>
              </a:solidFill>
              <a:latin typeface="Arial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3000" dirty="0" smtClean="0">
                <a:solidFill>
                  <a:srgbClr val="336699"/>
                </a:solidFill>
              </a:rPr>
              <a:t>Exactly what tumor or tumor cell subset are you treating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Heterogeneity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600" dirty="0" smtClean="0">
                <a:solidFill>
                  <a:schemeClr val="tx1"/>
                </a:solidFill>
                <a:latin typeface="Arial" charset="0"/>
              </a:rPr>
              <a:t>Resistance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Pitfalls of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</a:t>
            </a:r>
          </a:p>
        </p:txBody>
      </p:sp>
    </p:spTree>
    <p:extLst>
      <p:ext uri="{BB962C8B-B14F-4D97-AF65-F5344CB8AC3E}">
        <p14:creationId xmlns:p14="http://schemas.microsoft.com/office/powerpoint/2010/main" val="34874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1600200"/>
            <a:ext cx="4817988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6699"/>
                </a:solidFill>
              </a:rPr>
              <a:t>Carcinogenesis usually involves the hijacking/altering multiple processes/pathways.</a:t>
            </a:r>
          </a:p>
          <a:p>
            <a:r>
              <a:rPr lang="en-US" sz="2400" dirty="0" smtClean="0">
                <a:solidFill>
                  <a:srgbClr val="336699"/>
                </a:solidFill>
              </a:rPr>
              <a:t>Advanced prostate cancer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DNA repair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AR signaling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ETS gene rearrangements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PTEN loss &amp; PI3K/AKT</a:t>
            </a:r>
            <a:r>
              <a:rPr lang="en-US" sz="20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p53 mutation  </a:t>
            </a:r>
          </a:p>
          <a:p>
            <a:pPr lvl="1"/>
            <a:endParaRPr lang="en-US" sz="2000" dirty="0">
              <a:solidFill>
                <a:srgbClr val="3366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78"/>
            <a:ext cx="8229600" cy="9378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Genomic Complexity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86" y="1223738"/>
            <a:ext cx="4626764" cy="5212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9685" y="6385553"/>
            <a:ext cx="4136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Grasso et al, The mutational Landscape of Lethal CRPC. Nature 2012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2050702"/>
            <a:ext cx="8924562" cy="4757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5" y="686020"/>
            <a:ext cx="8699010" cy="5931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271" y="1523602"/>
            <a:ext cx="70403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EGF-R</a:t>
            </a:r>
            <a:endParaRPr lang="en-U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9683" y="1523602"/>
            <a:ext cx="8146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VEGF-R</a:t>
            </a:r>
            <a:endParaRPr lang="en-U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730" y="1523602"/>
            <a:ext cx="6591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Notch</a:t>
            </a:r>
            <a:endParaRPr lang="en-U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4008" y="1390232"/>
            <a:ext cx="94609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other</a:t>
            </a:r>
          </a:p>
          <a:p>
            <a:pPr algn="r">
              <a:lnSpc>
                <a:spcPts val="1300"/>
              </a:lnSpc>
            </a:pPr>
            <a:r>
              <a:rPr lang="en-U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receptors</a:t>
            </a:r>
            <a:endParaRPr lang="en-U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1930" y="56564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Apoptosis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9295" y="557968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Survival/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Proliferation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090" y="5656490"/>
            <a:ext cx="1194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Angiogenesis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7091" y="5579680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Protein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turnover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0835" y="6309375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Mitosis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09298" y="5597610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Immuno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modulation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6962" y="6225139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Migration/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invasion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68886" y="6216175"/>
            <a:ext cx="1031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DNA repair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epigenetics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79168" y="1163105"/>
            <a:ext cx="548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Notch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90045" y="1470345"/>
            <a:ext cx="811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Hedgehog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66855" y="1616789"/>
            <a:ext cx="894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vismodegib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56241" y="1300016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RO4929097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203200" y="49360"/>
            <a:ext cx="8737600" cy="42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914400" eaLnBrk="0" hangingPunct="0">
              <a:lnSpc>
                <a:spcPct val="90000"/>
              </a:lnSpc>
              <a:spcAft>
                <a:spcPct val="4000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High Priority Targets and 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Drugs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2811" y="625435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Surface antigens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82638" y="779055"/>
            <a:ext cx="10871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SGN 35 (CD30)</a:t>
            </a: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HA 22 (CD22)</a:t>
            </a: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7825" y="839805"/>
            <a:ext cx="1228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bevacizumab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VEGF Trap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4330" y="1163105"/>
            <a:ext cx="652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VEGF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3830" y="993694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cetuximab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1070" y="2507280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erlotinib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83650" y="2545685"/>
            <a:ext cx="883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dasatinib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sorafenib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30765" y="2699305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tipifarnib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20585" y="2721382"/>
            <a:ext cx="883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dasatinib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Saracatinib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imatinib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7020" y="3275380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MK-2206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22055" y="3681775"/>
            <a:ext cx="998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tramitinib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selumetinib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89420" y="3813050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PCI-32765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41445" y="4081885"/>
            <a:ext cx="1190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torc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½,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MLN0128</a:t>
            </a: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temsirolimus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7020" y="4642169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TL32711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7020" y="3928265"/>
            <a:ext cx="998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AT-101</a:t>
            </a: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obatoclax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navitoclax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7020" y="5026219"/>
            <a:ext cx="883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fenretinide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5855" y="5287426"/>
            <a:ext cx="7296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Ceramide</a:t>
            </a:r>
            <a:r>
              <a:rPr lang="en-US" sz="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2235" y="2852925"/>
            <a:ext cx="572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pc="-150" dirty="0" smtClean="0">
                <a:latin typeface="Arial" pitchFamily="34" charset="0"/>
                <a:cs typeface="Arial" pitchFamily="34" charset="0"/>
              </a:rPr>
              <a:t>P13 K</a:t>
            </a:r>
            <a:endParaRPr lang="en-US" sz="11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2360" y="3275380"/>
            <a:ext cx="572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Akt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5550" y="4089110"/>
            <a:ext cx="6912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BCL-2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53955" y="4626780"/>
            <a:ext cx="6912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XIAP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8641" y="4630388"/>
            <a:ext cx="6912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mTOR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74940" y="332101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MEK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81445" y="3321010"/>
            <a:ext cx="4224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Btk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84385" y="220004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Ras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14080" y="204642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Raf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66965" y="220004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SRC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66230" y="204642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Bcr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35065" y="2200040"/>
            <a:ext cx="49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Abl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79975" y="1969610"/>
            <a:ext cx="998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sorafenib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sunitinib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cediranib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pazopanib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34330" y="4043480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CD105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11140" y="4197100"/>
            <a:ext cx="768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TRC105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4330" y="4350720"/>
            <a:ext cx="1115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Angiopoietins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11140" y="4504340"/>
            <a:ext cx="768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AMG386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917645" y="2683514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CDKs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994455" y="2821745"/>
            <a:ext cx="883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dinaciclib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17645" y="2990754"/>
            <a:ext cx="1115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Microtubules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94455" y="3144105"/>
            <a:ext cx="107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brentuximab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vedotin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94455" y="3597539"/>
            <a:ext cx="11137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SCH 900776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94455" y="3889860"/>
            <a:ext cx="11137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MLN 8237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994455" y="4197100"/>
            <a:ext cx="11137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MK-1775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917645" y="3451614"/>
            <a:ext cx="614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CHK1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17645" y="3736240"/>
            <a:ext cx="1728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Aurora kinase A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917645" y="4043480"/>
            <a:ext cx="10369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Wee1 kinase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108200" y="432919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IGF-1R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185010" y="586664"/>
            <a:ext cx="8833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AMG479</a:t>
            </a:r>
          </a:p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IMC-A12</a:t>
            </a: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linsitinib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108200" y="1469363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c-Kit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185010" y="1589854"/>
            <a:ext cx="10753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imatinib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sunitinib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sorafenib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08200" y="953779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HER2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185010" y="1088888"/>
            <a:ext cx="10753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Lapatinib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Pertuzumab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trastuzumab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108200" y="2555255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PDGFR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185010" y="2708875"/>
            <a:ext cx="10753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sunitinib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imatinib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pazopanib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cediranib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108200" y="1973904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173477" y="3946412"/>
            <a:ext cx="1075340" cy="22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ibrutinib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108200" y="2259058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ERa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185010" y="2423721"/>
            <a:ext cx="1075340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z-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endoxifen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108200" y="3235502"/>
            <a:ext cx="921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Flt3,RET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185010" y="3376893"/>
            <a:ext cx="1075340" cy="22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sorafenib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108200" y="3520656"/>
            <a:ext cx="921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bFGFR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185010" y="3683278"/>
            <a:ext cx="1075340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cediranaib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105260" y="2507280"/>
            <a:ext cx="100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Stem cell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signalling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990045" y="3208830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PARP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066855" y="3362047"/>
            <a:ext cx="883315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veliparib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990045" y="3512230"/>
            <a:ext cx="7296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HDAC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066855" y="3681641"/>
            <a:ext cx="8833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belinostat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entinostat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vorinostat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990045" y="4066094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Topoisomerases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8066855" y="4245362"/>
            <a:ext cx="1077145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LMP400/776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990045" y="4389125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Alkylating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066855" y="4552602"/>
            <a:ext cx="107714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Dimethane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sulfonate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990045" y="4834194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Methylation </a:t>
            </a:r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inh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8066855" y="5003605"/>
            <a:ext cx="1077145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FdCyd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/THU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953110" y="4197100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CTLA44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991515" y="4350720"/>
            <a:ext cx="107714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ipilimumab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ticilimumab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953110" y="4677406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IDO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991515" y="4846817"/>
            <a:ext cx="107714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1-Methyl-[D]-</a:t>
            </a:r>
          </a:p>
          <a:p>
            <a:pPr>
              <a:lnSpc>
                <a:spcPts val="11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tryptophan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108200" y="4273910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Hsp90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183205" y="4427530"/>
            <a:ext cx="107714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AT 13387</a:t>
            </a:r>
          </a:p>
          <a:p>
            <a:pPr>
              <a:lnSpc>
                <a:spcPts val="10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PU-H71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108200" y="4811580"/>
            <a:ext cx="1344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Proteasome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183205" y="4965200"/>
            <a:ext cx="1077145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bortezomib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991515" y="3736240"/>
            <a:ext cx="138258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thalidomide</a:t>
            </a:r>
          </a:p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lenalidomide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pomalidomide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8752" y="3793377"/>
            <a:ext cx="4624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BCR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215937" y="2103236"/>
            <a:ext cx="1075340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tivantinib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21102"/>
            <a:ext cx="7758113" cy="416877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336699"/>
                </a:solidFill>
                <a:latin typeface="Arial" charset="0"/>
              </a:rPr>
              <a:t>Combination phase I trials: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New drug A + Standard drug B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Need to provide rationale: why add A to B?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Need to think about overlapping toxicity in your definition of DLT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Ideally keep standard drug dose fixed and escalate the new drug (e.g. 1/2, 2/3, full dose)</a:t>
            </a:r>
          </a:p>
          <a:p>
            <a:pPr lvl="1"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Clr>
                <a:srgbClr val="000000"/>
              </a:buClr>
              <a:buFontTx/>
              <a:buChar char="◦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</a:rPr>
              <a:t>Phase I Trial of Combination of Agents</a:t>
            </a:r>
          </a:p>
        </p:txBody>
      </p:sp>
    </p:spTree>
    <p:extLst>
      <p:ext uri="{BB962C8B-B14F-4D97-AF65-F5344CB8AC3E}">
        <p14:creationId xmlns:p14="http://schemas.microsoft.com/office/powerpoint/2010/main" val="12537500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Approaches to Combination Therapies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8072" y="1078543"/>
          <a:ext cx="8370276" cy="531013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85138"/>
                <a:gridCol w="4185138"/>
              </a:tblGrid>
              <a:tr h="696267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Pitfalls</a:t>
                      </a:r>
                      <a:endParaRPr lang="en-US" dirty="0"/>
                    </a:p>
                  </a:txBody>
                  <a:tcPr/>
                </a:tc>
              </a:tr>
              <a:tr h="696267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Validate novel biological hypotheses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Unreliable pre-clinical models</a:t>
                      </a:r>
                      <a:endParaRPr lang="en-US" dirty="0"/>
                    </a:p>
                  </a:txBody>
                  <a:tcPr/>
                </a:tc>
              </a:tr>
              <a:tr h="696267">
                <a:tc>
                  <a:txBody>
                    <a:bodyPr/>
                    <a:lstStyle/>
                    <a:p>
                      <a:r>
                        <a:rPr lang="en-US" dirty="0" smtClean="0"/>
                        <a:t>Synergize anti-tumor effect without synergizing</a:t>
                      </a:r>
                      <a:r>
                        <a:rPr lang="en-US" baseline="0" dirty="0" smtClean="0"/>
                        <a:t> toxicity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Optimal selection of drugs and targets to study in combination</a:t>
                      </a:r>
                      <a:endParaRPr lang="en-US" dirty="0"/>
                    </a:p>
                  </a:txBody>
                  <a:tcPr/>
                </a:tc>
              </a:tr>
              <a:tr h="696267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therapeutic index/window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Optimal sequence and dose of combination therapy</a:t>
                      </a:r>
                      <a:endParaRPr lang="en-US" dirty="0"/>
                    </a:p>
                  </a:txBody>
                  <a:tcPr/>
                </a:tc>
              </a:tr>
              <a:tr h="696267">
                <a:tc>
                  <a:txBody>
                    <a:bodyPr/>
                    <a:lstStyle/>
                    <a:p>
                      <a:r>
                        <a:rPr lang="en-US" dirty="0" smtClean="0"/>
                        <a:t>Synthetic</a:t>
                      </a:r>
                      <a:r>
                        <a:rPr lang="en-US" baseline="0" dirty="0" smtClean="0"/>
                        <a:t> lethality:  optimize combination use of single agents with limited single agent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overlapping toxicity</a:t>
                      </a:r>
                      <a:endParaRPr lang="en-US" dirty="0"/>
                    </a:p>
                  </a:txBody>
                  <a:tcPr/>
                </a:tc>
              </a:tr>
              <a:tr h="696267">
                <a:tc>
                  <a:txBody>
                    <a:bodyPr/>
                    <a:lstStyle/>
                    <a:p>
                      <a:r>
                        <a:rPr lang="en-US" dirty="0" smtClean="0"/>
                        <a:t>Counteract primary and secondary 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standard design for phase 1 / 2 for combination therapies</a:t>
                      </a:r>
                      <a:endParaRPr lang="en-US" dirty="0"/>
                    </a:p>
                  </a:txBody>
                  <a:tcPr/>
                </a:tc>
              </a:tr>
              <a:tr h="696267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novel indications for existing and approved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Competing interests</a:t>
                      </a:r>
                      <a:r>
                        <a:rPr lang="en-US" baseline="0" dirty="0" smtClean="0"/>
                        <a:t> of researchers, corporations and / or institutions to combine treatments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96358" y="6409597"/>
            <a:ext cx="2849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Yap, </a:t>
            </a:r>
            <a:r>
              <a:rPr lang="en-US" sz="1400" dirty="0" err="1" smtClean="0">
                <a:latin typeface="+mn-lt"/>
              </a:rPr>
              <a:t>Omlin</a:t>
            </a:r>
            <a:r>
              <a:rPr lang="en-US" sz="1400" dirty="0" smtClean="0">
                <a:latin typeface="+mn-lt"/>
              </a:rPr>
              <a:t> &amp; de Bono, JCO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908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Reversal of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esistance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5172"/>
            <a:ext cx="9144000" cy="281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77" y="5860265"/>
            <a:ext cx="853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i="1" dirty="0" smtClean="0"/>
              <a:t>Important approach for proof of concept studies </a:t>
            </a:r>
          </a:p>
          <a:p>
            <a:pPr algn="r"/>
            <a:r>
              <a:rPr lang="en-US" sz="2800" b="1" i="1" dirty="0" smtClean="0"/>
              <a:t>when one of the drugs has antitumor activity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533400" y="981075"/>
            <a:ext cx="8382000" cy="5157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Multiple types of Phase 1 Trials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Investigational agent + investigational agent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Investigational agent + approved agent(s)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Approved agent + approved agent(s)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Approved or investigational agent with pharmacokinetic focus (adding of CYP inhibitor)</a:t>
            </a:r>
          </a:p>
          <a:p>
            <a:pPr marL="1143000" lvl="2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200" dirty="0" smtClean="0">
                <a:solidFill>
                  <a:schemeClr val="tx1"/>
                </a:solidFill>
                <a:latin typeface="Arial" charset="0"/>
              </a:rPr>
              <a:t>Typically considered drug-drug interaction study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Approved or investigational agent with </a:t>
            </a:r>
            <a:r>
              <a:rPr lang="en-CA" sz="2400" dirty="0" err="1" smtClean="0">
                <a:solidFill>
                  <a:schemeClr val="tx1"/>
                </a:solidFill>
                <a:latin typeface="Arial" charset="0"/>
              </a:rPr>
              <a:t>pharmacodynamic</a:t>
            </a: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 focus (e.g. evaluation using functional imaging)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Approved or investigational agent with radiotherapy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Food effect study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err="1" smtClean="0">
                <a:solidFill>
                  <a:schemeClr val="tx1"/>
                </a:solidFill>
                <a:latin typeface="Arial" charset="0"/>
              </a:rPr>
              <a:t>QTc</a:t>
            </a: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 prolongation study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CA" sz="2400" dirty="0" smtClean="0">
                <a:solidFill>
                  <a:schemeClr val="tx1"/>
                </a:solidFill>
                <a:latin typeface="Arial" charset="0"/>
              </a:rPr>
              <a:t>Bioequivalence study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Verdana" pitchFamily="34" charset="0"/>
              <a:buNone/>
            </a:pPr>
            <a:endParaRPr lang="en-CA" sz="2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endParaRPr lang="en-US" dirty="0" smtClean="0">
              <a:latin typeface="Arial" charset="0"/>
            </a:endParaRP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Definition(s) of a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</a:t>
            </a:r>
          </a:p>
        </p:txBody>
      </p:sp>
    </p:spTree>
    <p:extLst>
      <p:ext uri="{BB962C8B-B14F-4D97-AF65-F5344CB8AC3E}">
        <p14:creationId xmlns:p14="http://schemas.microsoft.com/office/powerpoint/2010/main" val="16734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19"/>
          <p:cNvSpPr>
            <a:spLocks/>
          </p:cNvSpPr>
          <p:nvPr/>
        </p:nvSpPr>
        <p:spPr bwMode="auto">
          <a:xfrm>
            <a:off x="2743425" y="5842000"/>
            <a:ext cx="3640138" cy="945662"/>
          </a:xfrm>
          <a:custGeom>
            <a:avLst/>
            <a:gdLst>
              <a:gd name="T0" fmla="*/ 1194 w 1194"/>
              <a:gd name="T1" fmla="*/ 198 h 280"/>
              <a:gd name="T2" fmla="*/ 1153 w 1194"/>
              <a:gd name="T3" fmla="*/ 164 h 280"/>
              <a:gd name="T4" fmla="*/ 1153 w 1194"/>
              <a:gd name="T5" fmla="*/ 183 h 280"/>
              <a:gd name="T6" fmla="*/ 960 w 1194"/>
              <a:gd name="T7" fmla="*/ 183 h 280"/>
              <a:gd name="T8" fmla="*/ 960 w 1194"/>
              <a:gd name="T9" fmla="*/ 24 h 280"/>
              <a:gd name="T10" fmla="*/ 936 w 1194"/>
              <a:gd name="T11" fmla="*/ 0 h 280"/>
              <a:gd name="T12" fmla="*/ 24 w 1194"/>
              <a:gd name="T13" fmla="*/ 0 h 280"/>
              <a:gd name="T14" fmla="*/ 0 w 1194"/>
              <a:gd name="T15" fmla="*/ 24 h 280"/>
              <a:gd name="T16" fmla="*/ 0 w 1194"/>
              <a:gd name="T17" fmla="*/ 256 h 280"/>
              <a:gd name="T18" fmla="*/ 24 w 1194"/>
              <a:gd name="T19" fmla="*/ 280 h 280"/>
              <a:gd name="T20" fmla="*/ 936 w 1194"/>
              <a:gd name="T21" fmla="*/ 280 h 280"/>
              <a:gd name="T22" fmla="*/ 960 w 1194"/>
              <a:gd name="T23" fmla="*/ 256 h 280"/>
              <a:gd name="T24" fmla="*/ 960 w 1194"/>
              <a:gd name="T25" fmla="*/ 213 h 280"/>
              <a:gd name="T26" fmla="*/ 1153 w 1194"/>
              <a:gd name="T27" fmla="*/ 213 h 280"/>
              <a:gd name="T28" fmla="*/ 1153 w 1194"/>
              <a:gd name="T29" fmla="*/ 231 h 280"/>
              <a:gd name="T30" fmla="*/ 1194 w 1194"/>
              <a:gd name="T31" fmla="*/ 19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4" h="280">
                <a:moveTo>
                  <a:pt x="1194" y="198"/>
                </a:moveTo>
                <a:cubicBezTo>
                  <a:pt x="1153" y="164"/>
                  <a:pt x="1153" y="164"/>
                  <a:pt x="1153" y="164"/>
                </a:cubicBezTo>
                <a:cubicBezTo>
                  <a:pt x="1153" y="183"/>
                  <a:pt x="1153" y="183"/>
                  <a:pt x="1153" y="183"/>
                </a:cubicBezTo>
                <a:cubicBezTo>
                  <a:pt x="960" y="183"/>
                  <a:pt x="960" y="183"/>
                  <a:pt x="960" y="183"/>
                </a:cubicBezTo>
                <a:cubicBezTo>
                  <a:pt x="960" y="24"/>
                  <a:pt x="960" y="24"/>
                  <a:pt x="960" y="24"/>
                </a:cubicBezTo>
                <a:cubicBezTo>
                  <a:pt x="960" y="11"/>
                  <a:pt x="949" y="0"/>
                  <a:pt x="93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9"/>
                  <a:pt x="11" y="280"/>
                  <a:pt x="24" y="280"/>
                </a:cubicBezTo>
                <a:cubicBezTo>
                  <a:pt x="936" y="280"/>
                  <a:pt x="936" y="280"/>
                  <a:pt x="936" y="280"/>
                </a:cubicBezTo>
                <a:cubicBezTo>
                  <a:pt x="949" y="280"/>
                  <a:pt x="960" y="269"/>
                  <a:pt x="960" y="256"/>
                </a:cubicBezTo>
                <a:cubicBezTo>
                  <a:pt x="960" y="213"/>
                  <a:pt x="960" y="213"/>
                  <a:pt x="960" y="213"/>
                </a:cubicBezTo>
                <a:cubicBezTo>
                  <a:pt x="1153" y="213"/>
                  <a:pt x="1153" y="213"/>
                  <a:pt x="1153" y="213"/>
                </a:cubicBezTo>
                <a:cubicBezTo>
                  <a:pt x="1153" y="231"/>
                  <a:pt x="1153" y="231"/>
                  <a:pt x="1153" y="231"/>
                </a:cubicBezTo>
                <a:lnTo>
                  <a:pt x="1194" y="198"/>
                </a:lnTo>
                <a:close/>
              </a:path>
            </a:pathLst>
          </a:custGeom>
          <a:solidFill>
            <a:schemeClr val="accent5">
              <a:alpha val="87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1" name="Freeform 20"/>
          <p:cNvSpPr>
            <a:spLocks/>
          </p:cNvSpPr>
          <p:nvPr/>
        </p:nvSpPr>
        <p:spPr bwMode="auto">
          <a:xfrm>
            <a:off x="2743425" y="4924198"/>
            <a:ext cx="3630613" cy="850901"/>
          </a:xfrm>
          <a:custGeom>
            <a:avLst/>
            <a:gdLst>
              <a:gd name="T0" fmla="*/ 1193 w 1193"/>
              <a:gd name="T1" fmla="*/ 106 h 280"/>
              <a:gd name="T2" fmla="*/ 1152 w 1193"/>
              <a:gd name="T3" fmla="*/ 72 h 280"/>
              <a:gd name="T4" fmla="*/ 1152 w 1193"/>
              <a:gd name="T5" fmla="*/ 91 h 280"/>
              <a:gd name="T6" fmla="*/ 960 w 1193"/>
              <a:gd name="T7" fmla="*/ 91 h 280"/>
              <a:gd name="T8" fmla="*/ 960 w 1193"/>
              <a:gd name="T9" fmla="*/ 24 h 280"/>
              <a:gd name="T10" fmla="*/ 936 w 1193"/>
              <a:gd name="T11" fmla="*/ 0 h 280"/>
              <a:gd name="T12" fmla="*/ 24 w 1193"/>
              <a:gd name="T13" fmla="*/ 0 h 280"/>
              <a:gd name="T14" fmla="*/ 0 w 1193"/>
              <a:gd name="T15" fmla="*/ 24 h 280"/>
              <a:gd name="T16" fmla="*/ 0 w 1193"/>
              <a:gd name="T17" fmla="*/ 120 h 280"/>
              <a:gd name="T18" fmla="*/ 24 w 1193"/>
              <a:gd name="T19" fmla="*/ 144 h 280"/>
              <a:gd name="T20" fmla="*/ 448 w 1193"/>
              <a:gd name="T21" fmla="*/ 144 h 280"/>
              <a:gd name="T22" fmla="*/ 448 w 1193"/>
              <a:gd name="T23" fmla="*/ 216 h 280"/>
              <a:gd name="T24" fmla="*/ 408 w 1193"/>
              <a:gd name="T25" fmla="*/ 216 h 280"/>
              <a:gd name="T26" fmla="*/ 480 w 1193"/>
              <a:gd name="T27" fmla="*/ 280 h 280"/>
              <a:gd name="T28" fmla="*/ 552 w 1193"/>
              <a:gd name="T29" fmla="*/ 216 h 280"/>
              <a:gd name="T30" fmla="*/ 512 w 1193"/>
              <a:gd name="T31" fmla="*/ 216 h 280"/>
              <a:gd name="T32" fmla="*/ 512 w 1193"/>
              <a:gd name="T33" fmla="*/ 144 h 280"/>
              <a:gd name="T34" fmla="*/ 936 w 1193"/>
              <a:gd name="T35" fmla="*/ 144 h 280"/>
              <a:gd name="T36" fmla="*/ 960 w 1193"/>
              <a:gd name="T37" fmla="*/ 121 h 280"/>
              <a:gd name="T38" fmla="*/ 1152 w 1193"/>
              <a:gd name="T39" fmla="*/ 121 h 280"/>
              <a:gd name="T40" fmla="*/ 1152 w 1193"/>
              <a:gd name="T41" fmla="*/ 139 h 280"/>
              <a:gd name="T42" fmla="*/ 1193 w 1193"/>
              <a:gd name="T43" fmla="*/ 10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93" h="280">
                <a:moveTo>
                  <a:pt x="1193" y="106"/>
                </a:moveTo>
                <a:cubicBezTo>
                  <a:pt x="1152" y="72"/>
                  <a:pt x="1152" y="72"/>
                  <a:pt x="1152" y="72"/>
                </a:cubicBezTo>
                <a:cubicBezTo>
                  <a:pt x="1152" y="91"/>
                  <a:pt x="1152" y="91"/>
                  <a:pt x="1152" y="91"/>
                </a:cubicBezTo>
                <a:cubicBezTo>
                  <a:pt x="960" y="91"/>
                  <a:pt x="960" y="91"/>
                  <a:pt x="960" y="91"/>
                </a:cubicBezTo>
                <a:cubicBezTo>
                  <a:pt x="960" y="24"/>
                  <a:pt x="960" y="24"/>
                  <a:pt x="960" y="24"/>
                </a:cubicBezTo>
                <a:cubicBezTo>
                  <a:pt x="960" y="11"/>
                  <a:pt x="949" y="0"/>
                  <a:pt x="93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448" y="144"/>
                  <a:pt x="448" y="144"/>
                  <a:pt x="448" y="144"/>
                </a:cubicBezTo>
                <a:cubicBezTo>
                  <a:pt x="448" y="216"/>
                  <a:pt x="448" y="216"/>
                  <a:pt x="448" y="216"/>
                </a:cubicBezTo>
                <a:cubicBezTo>
                  <a:pt x="408" y="216"/>
                  <a:pt x="408" y="216"/>
                  <a:pt x="408" y="216"/>
                </a:cubicBezTo>
                <a:cubicBezTo>
                  <a:pt x="480" y="280"/>
                  <a:pt x="480" y="280"/>
                  <a:pt x="480" y="280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12" y="216"/>
                  <a:pt x="512" y="216"/>
                  <a:pt x="512" y="216"/>
                </a:cubicBezTo>
                <a:cubicBezTo>
                  <a:pt x="512" y="144"/>
                  <a:pt x="512" y="144"/>
                  <a:pt x="512" y="144"/>
                </a:cubicBezTo>
                <a:cubicBezTo>
                  <a:pt x="936" y="144"/>
                  <a:pt x="936" y="144"/>
                  <a:pt x="936" y="144"/>
                </a:cubicBezTo>
                <a:cubicBezTo>
                  <a:pt x="949" y="144"/>
                  <a:pt x="959" y="134"/>
                  <a:pt x="960" y="121"/>
                </a:cubicBezTo>
                <a:cubicBezTo>
                  <a:pt x="1152" y="121"/>
                  <a:pt x="1152" y="121"/>
                  <a:pt x="1152" y="121"/>
                </a:cubicBezTo>
                <a:cubicBezTo>
                  <a:pt x="1152" y="139"/>
                  <a:pt x="1152" y="139"/>
                  <a:pt x="1152" y="139"/>
                </a:cubicBezTo>
                <a:lnTo>
                  <a:pt x="1193" y="106"/>
                </a:lnTo>
                <a:close/>
              </a:path>
            </a:pathLst>
          </a:custGeom>
          <a:solidFill>
            <a:schemeClr val="accent5">
              <a:alpha val="87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3" name="Freeform 18"/>
          <p:cNvSpPr>
            <a:spLocks/>
          </p:cNvSpPr>
          <p:nvPr/>
        </p:nvSpPr>
        <p:spPr bwMode="auto">
          <a:xfrm>
            <a:off x="2743425" y="2259919"/>
            <a:ext cx="3663950" cy="1347787"/>
          </a:xfrm>
          <a:custGeom>
            <a:avLst/>
            <a:gdLst>
              <a:gd name="T0" fmla="*/ 1194 w 1194"/>
              <a:gd name="T1" fmla="*/ 162 h 400"/>
              <a:gd name="T2" fmla="*/ 1153 w 1194"/>
              <a:gd name="T3" fmla="*/ 128 h 400"/>
              <a:gd name="T4" fmla="*/ 1153 w 1194"/>
              <a:gd name="T5" fmla="*/ 147 h 400"/>
              <a:gd name="T6" fmla="*/ 960 w 1194"/>
              <a:gd name="T7" fmla="*/ 147 h 400"/>
              <a:gd name="T8" fmla="*/ 960 w 1194"/>
              <a:gd name="T9" fmla="*/ 24 h 400"/>
              <a:gd name="T10" fmla="*/ 936 w 1194"/>
              <a:gd name="T11" fmla="*/ 0 h 400"/>
              <a:gd name="T12" fmla="*/ 24 w 1194"/>
              <a:gd name="T13" fmla="*/ 0 h 400"/>
              <a:gd name="T14" fmla="*/ 0 w 1194"/>
              <a:gd name="T15" fmla="*/ 24 h 400"/>
              <a:gd name="T16" fmla="*/ 0 w 1194"/>
              <a:gd name="T17" fmla="*/ 240 h 400"/>
              <a:gd name="T18" fmla="*/ 24 w 1194"/>
              <a:gd name="T19" fmla="*/ 264 h 400"/>
              <a:gd name="T20" fmla="*/ 448 w 1194"/>
              <a:gd name="T21" fmla="*/ 264 h 400"/>
              <a:gd name="T22" fmla="*/ 448 w 1194"/>
              <a:gd name="T23" fmla="*/ 336 h 400"/>
              <a:gd name="T24" fmla="*/ 408 w 1194"/>
              <a:gd name="T25" fmla="*/ 336 h 400"/>
              <a:gd name="T26" fmla="*/ 480 w 1194"/>
              <a:gd name="T27" fmla="*/ 400 h 400"/>
              <a:gd name="T28" fmla="*/ 552 w 1194"/>
              <a:gd name="T29" fmla="*/ 336 h 400"/>
              <a:gd name="T30" fmla="*/ 512 w 1194"/>
              <a:gd name="T31" fmla="*/ 336 h 400"/>
              <a:gd name="T32" fmla="*/ 512 w 1194"/>
              <a:gd name="T33" fmla="*/ 264 h 400"/>
              <a:gd name="T34" fmla="*/ 936 w 1194"/>
              <a:gd name="T35" fmla="*/ 264 h 400"/>
              <a:gd name="T36" fmla="*/ 960 w 1194"/>
              <a:gd name="T37" fmla="*/ 240 h 400"/>
              <a:gd name="T38" fmla="*/ 960 w 1194"/>
              <a:gd name="T39" fmla="*/ 177 h 400"/>
              <a:gd name="T40" fmla="*/ 1153 w 1194"/>
              <a:gd name="T41" fmla="*/ 177 h 400"/>
              <a:gd name="T42" fmla="*/ 1153 w 1194"/>
              <a:gd name="T43" fmla="*/ 195 h 400"/>
              <a:gd name="T44" fmla="*/ 1194 w 1194"/>
              <a:gd name="T45" fmla="*/ 16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94" h="400">
                <a:moveTo>
                  <a:pt x="1194" y="162"/>
                </a:moveTo>
                <a:cubicBezTo>
                  <a:pt x="1153" y="128"/>
                  <a:pt x="1153" y="128"/>
                  <a:pt x="1153" y="128"/>
                </a:cubicBezTo>
                <a:cubicBezTo>
                  <a:pt x="1153" y="147"/>
                  <a:pt x="1153" y="147"/>
                  <a:pt x="1153" y="147"/>
                </a:cubicBezTo>
                <a:cubicBezTo>
                  <a:pt x="960" y="147"/>
                  <a:pt x="960" y="147"/>
                  <a:pt x="960" y="147"/>
                </a:cubicBezTo>
                <a:cubicBezTo>
                  <a:pt x="960" y="24"/>
                  <a:pt x="960" y="24"/>
                  <a:pt x="960" y="24"/>
                </a:cubicBezTo>
                <a:cubicBezTo>
                  <a:pt x="960" y="11"/>
                  <a:pt x="949" y="0"/>
                  <a:pt x="93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53"/>
                  <a:pt x="11" y="264"/>
                  <a:pt x="24" y="264"/>
                </a:cubicBezTo>
                <a:cubicBezTo>
                  <a:pt x="448" y="264"/>
                  <a:pt x="448" y="264"/>
                  <a:pt x="448" y="264"/>
                </a:cubicBezTo>
                <a:cubicBezTo>
                  <a:pt x="448" y="336"/>
                  <a:pt x="448" y="336"/>
                  <a:pt x="448" y="336"/>
                </a:cubicBezTo>
                <a:cubicBezTo>
                  <a:pt x="408" y="336"/>
                  <a:pt x="408" y="336"/>
                  <a:pt x="408" y="336"/>
                </a:cubicBezTo>
                <a:cubicBezTo>
                  <a:pt x="480" y="400"/>
                  <a:pt x="480" y="400"/>
                  <a:pt x="480" y="400"/>
                </a:cubicBezTo>
                <a:cubicBezTo>
                  <a:pt x="552" y="336"/>
                  <a:pt x="552" y="336"/>
                  <a:pt x="552" y="336"/>
                </a:cubicBezTo>
                <a:cubicBezTo>
                  <a:pt x="512" y="336"/>
                  <a:pt x="512" y="336"/>
                  <a:pt x="512" y="336"/>
                </a:cubicBezTo>
                <a:cubicBezTo>
                  <a:pt x="512" y="264"/>
                  <a:pt x="512" y="264"/>
                  <a:pt x="512" y="264"/>
                </a:cubicBezTo>
                <a:cubicBezTo>
                  <a:pt x="936" y="264"/>
                  <a:pt x="936" y="264"/>
                  <a:pt x="936" y="264"/>
                </a:cubicBezTo>
                <a:cubicBezTo>
                  <a:pt x="949" y="264"/>
                  <a:pt x="960" y="253"/>
                  <a:pt x="960" y="240"/>
                </a:cubicBezTo>
                <a:cubicBezTo>
                  <a:pt x="960" y="177"/>
                  <a:pt x="960" y="177"/>
                  <a:pt x="960" y="177"/>
                </a:cubicBezTo>
                <a:cubicBezTo>
                  <a:pt x="1153" y="177"/>
                  <a:pt x="1153" y="177"/>
                  <a:pt x="1153" y="177"/>
                </a:cubicBezTo>
                <a:cubicBezTo>
                  <a:pt x="1153" y="195"/>
                  <a:pt x="1153" y="195"/>
                  <a:pt x="1153" y="195"/>
                </a:cubicBezTo>
                <a:lnTo>
                  <a:pt x="1194" y="162"/>
                </a:lnTo>
                <a:close/>
              </a:path>
            </a:pathLst>
          </a:custGeom>
          <a:solidFill>
            <a:schemeClr val="accent5">
              <a:alpha val="87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127000" y="1117600"/>
            <a:ext cx="2449513" cy="5570538"/>
          </a:xfrm>
          <a:custGeom>
            <a:avLst/>
            <a:gdLst>
              <a:gd name="T0" fmla="*/ 672 w 672"/>
              <a:gd name="T1" fmla="*/ 1720 h 1744"/>
              <a:gd name="T2" fmla="*/ 648 w 672"/>
              <a:gd name="T3" fmla="*/ 1744 h 1744"/>
              <a:gd name="T4" fmla="*/ 24 w 672"/>
              <a:gd name="T5" fmla="*/ 1744 h 1744"/>
              <a:gd name="T6" fmla="*/ 0 w 672"/>
              <a:gd name="T7" fmla="*/ 1720 h 1744"/>
              <a:gd name="T8" fmla="*/ 0 w 672"/>
              <a:gd name="T9" fmla="*/ 24 h 1744"/>
              <a:gd name="T10" fmla="*/ 24 w 672"/>
              <a:gd name="T11" fmla="*/ 0 h 1744"/>
              <a:gd name="T12" fmla="*/ 648 w 672"/>
              <a:gd name="T13" fmla="*/ 0 h 1744"/>
              <a:gd name="T14" fmla="*/ 672 w 672"/>
              <a:gd name="T15" fmla="*/ 24 h 1744"/>
              <a:gd name="T16" fmla="*/ 672 w 672"/>
              <a:gd name="T17" fmla="*/ 172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2" h="1744">
                <a:moveTo>
                  <a:pt x="672" y="1720"/>
                </a:moveTo>
                <a:cubicBezTo>
                  <a:pt x="672" y="1733"/>
                  <a:pt x="661" y="1744"/>
                  <a:pt x="648" y="1744"/>
                </a:cubicBezTo>
                <a:cubicBezTo>
                  <a:pt x="24" y="1744"/>
                  <a:pt x="24" y="1744"/>
                  <a:pt x="24" y="1744"/>
                </a:cubicBezTo>
                <a:cubicBezTo>
                  <a:pt x="11" y="1744"/>
                  <a:pt x="0" y="1733"/>
                  <a:pt x="0" y="172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648" y="0"/>
                  <a:pt x="648" y="0"/>
                  <a:pt x="648" y="0"/>
                </a:cubicBezTo>
                <a:cubicBezTo>
                  <a:pt x="661" y="0"/>
                  <a:pt x="672" y="11"/>
                  <a:pt x="672" y="24"/>
                </a:cubicBezTo>
                <a:lnTo>
                  <a:pt x="672" y="1720"/>
                </a:lnTo>
                <a:close/>
              </a:path>
            </a:pathLst>
          </a:custGeom>
          <a:solidFill>
            <a:schemeClr val="accent5">
              <a:lumMod val="90000"/>
              <a:alpha val="87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5662615" y="1117600"/>
            <a:ext cx="3268662" cy="5581650"/>
          </a:xfrm>
          <a:custGeom>
            <a:avLst/>
            <a:gdLst>
              <a:gd name="T0" fmla="*/ 929 w 953"/>
              <a:gd name="T1" fmla="*/ 0 h 1744"/>
              <a:gd name="T2" fmla="*/ 257 w 953"/>
              <a:gd name="T3" fmla="*/ 0 h 1744"/>
              <a:gd name="T4" fmla="*/ 233 w 953"/>
              <a:gd name="T5" fmla="*/ 24 h 1744"/>
              <a:gd name="T6" fmla="*/ 233 w 953"/>
              <a:gd name="T7" fmla="*/ 123 h 1744"/>
              <a:gd name="T8" fmla="*/ 233 w 953"/>
              <a:gd name="T9" fmla="*/ 439 h 1744"/>
              <a:gd name="T10" fmla="*/ 42 w 953"/>
              <a:gd name="T11" fmla="*/ 439 h 1744"/>
              <a:gd name="T12" fmla="*/ 42 w 953"/>
              <a:gd name="T13" fmla="*/ 421 h 1744"/>
              <a:gd name="T14" fmla="*/ 1 w 953"/>
              <a:gd name="T15" fmla="*/ 454 h 1744"/>
              <a:gd name="T16" fmla="*/ 42 w 953"/>
              <a:gd name="T17" fmla="*/ 488 h 1744"/>
              <a:gd name="T18" fmla="*/ 42 w 953"/>
              <a:gd name="T19" fmla="*/ 469 h 1744"/>
              <a:gd name="T20" fmla="*/ 233 w 953"/>
              <a:gd name="T21" fmla="*/ 469 h 1744"/>
              <a:gd name="T22" fmla="*/ 233 w 953"/>
              <a:gd name="T23" fmla="*/ 1203 h 1744"/>
              <a:gd name="T24" fmla="*/ 42 w 953"/>
              <a:gd name="T25" fmla="*/ 1203 h 1744"/>
              <a:gd name="T26" fmla="*/ 42 w 953"/>
              <a:gd name="T27" fmla="*/ 1184 h 1744"/>
              <a:gd name="T28" fmla="*/ 1 w 953"/>
              <a:gd name="T29" fmla="*/ 1218 h 1744"/>
              <a:gd name="T30" fmla="*/ 42 w 953"/>
              <a:gd name="T31" fmla="*/ 1251 h 1744"/>
              <a:gd name="T32" fmla="*/ 42 w 953"/>
              <a:gd name="T33" fmla="*/ 1233 h 1744"/>
              <a:gd name="T34" fmla="*/ 233 w 953"/>
              <a:gd name="T35" fmla="*/ 1233 h 1744"/>
              <a:gd name="T36" fmla="*/ 233 w 953"/>
              <a:gd name="T37" fmla="*/ 1531 h 1744"/>
              <a:gd name="T38" fmla="*/ 41 w 953"/>
              <a:gd name="T39" fmla="*/ 1531 h 1744"/>
              <a:gd name="T40" fmla="*/ 41 w 953"/>
              <a:gd name="T41" fmla="*/ 1513 h 1744"/>
              <a:gd name="T42" fmla="*/ 0 w 953"/>
              <a:gd name="T43" fmla="*/ 1546 h 1744"/>
              <a:gd name="T44" fmla="*/ 41 w 953"/>
              <a:gd name="T45" fmla="*/ 1580 h 1744"/>
              <a:gd name="T46" fmla="*/ 41 w 953"/>
              <a:gd name="T47" fmla="*/ 1561 h 1744"/>
              <a:gd name="T48" fmla="*/ 233 w 953"/>
              <a:gd name="T49" fmla="*/ 1561 h 1744"/>
              <a:gd name="T50" fmla="*/ 233 w 953"/>
              <a:gd name="T51" fmla="*/ 1720 h 1744"/>
              <a:gd name="T52" fmla="*/ 257 w 953"/>
              <a:gd name="T53" fmla="*/ 1744 h 1744"/>
              <a:gd name="T54" fmla="*/ 929 w 953"/>
              <a:gd name="T55" fmla="*/ 1744 h 1744"/>
              <a:gd name="T56" fmla="*/ 953 w 953"/>
              <a:gd name="T57" fmla="*/ 1720 h 1744"/>
              <a:gd name="T58" fmla="*/ 953 w 953"/>
              <a:gd name="T59" fmla="*/ 24 h 1744"/>
              <a:gd name="T60" fmla="*/ 929 w 953"/>
              <a:gd name="T6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3" h="1744">
                <a:moveTo>
                  <a:pt x="929" y="0"/>
                </a:moveTo>
                <a:cubicBezTo>
                  <a:pt x="257" y="0"/>
                  <a:pt x="257" y="0"/>
                  <a:pt x="257" y="0"/>
                </a:cubicBezTo>
                <a:cubicBezTo>
                  <a:pt x="244" y="0"/>
                  <a:pt x="233" y="11"/>
                  <a:pt x="233" y="24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3" y="439"/>
                  <a:pt x="233" y="439"/>
                  <a:pt x="233" y="439"/>
                </a:cubicBezTo>
                <a:cubicBezTo>
                  <a:pt x="42" y="439"/>
                  <a:pt x="42" y="439"/>
                  <a:pt x="42" y="439"/>
                </a:cubicBezTo>
                <a:cubicBezTo>
                  <a:pt x="42" y="421"/>
                  <a:pt x="42" y="421"/>
                  <a:pt x="42" y="421"/>
                </a:cubicBezTo>
                <a:cubicBezTo>
                  <a:pt x="1" y="454"/>
                  <a:pt x="1" y="454"/>
                  <a:pt x="1" y="454"/>
                </a:cubicBezTo>
                <a:cubicBezTo>
                  <a:pt x="42" y="488"/>
                  <a:pt x="42" y="488"/>
                  <a:pt x="42" y="488"/>
                </a:cubicBezTo>
                <a:cubicBezTo>
                  <a:pt x="42" y="469"/>
                  <a:pt x="42" y="469"/>
                  <a:pt x="42" y="469"/>
                </a:cubicBezTo>
                <a:cubicBezTo>
                  <a:pt x="233" y="469"/>
                  <a:pt x="233" y="469"/>
                  <a:pt x="233" y="469"/>
                </a:cubicBezTo>
                <a:cubicBezTo>
                  <a:pt x="233" y="1203"/>
                  <a:pt x="233" y="1203"/>
                  <a:pt x="233" y="1203"/>
                </a:cubicBezTo>
                <a:cubicBezTo>
                  <a:pt x="42" y="1203"/>
                  <a:pt x="42" y="1203"/>
                  <a:pt x="42" y="1203"/>
                </a:cubicBezTo>
                <a:cubicBezTo>
                  <a:pt x="42" y="1184"/>
                  <a:pt x="42" y="1184"/>
                  <a:pt x="42" y="1184"/>
                </a:cubicBezTo>
                <a:cubicBezTo>
                  <a:pt x="1" y="1218"/>
                  <a:pt x="1" y="1218"/>
                  <a:pt x="1" y="1218"/>
                </a:cubicBezTo>
                <a:cubicBezTo>
                  <a:pt x="42" y="1251"/>
                  <a:pt x="42" y="1251"/>
                  <a:pt x="42" y="1251"/>
                </a:cubicBezTo>
                <a:cubicBezTo>
                  <a:pt x="42" y="1233"/>
                  <a:pt x="42" y="1233"/>
                  <a:pt x="42" y="1233"/>
                </a:cubicBezTo>
                <a:cubicBezTo>
                  <a:pt x="233" y="1233"/>
                  <a:pt x="233" y="1233"/>
                  <a:pt x="233" y="1233"/>
                </a:cubicBezTo>
                <a:cubicBezTo>
                  <a:pt x="233" y="1531"/>
                  <a:pt x="233" y="1531"/>
                  <a:pt x="233" y="1531"/>
                </a:cubicBezTo>
                <a:cubicBezTo>
                  <a:pt x="41" y="1531"/>
                  <a:pt x="41" y="1531"/>
                  <a:pt x="41" y="1531"/>
                </a:cubicBezTo>
                <a:cubicBezTo>
                  <a:pt x="41" y="1513"/>
                  <a:pt x="41" y="1513"/>
                  <a:pt x="41" y="1513"/>
                </a:cubicBezTo>
                <a:cubicBezTo>
                  <a:pt x="0" y="1546"/>
                  <a:pt x="0" y="1546"/>
                  <a:pt x="0" y="1546"/>
                </a:cubicBezTo>
                <a:cubicBezTo>
                  <a:pt x="41" y="1580"/>
                  <a:pt x="41" y="1580"/>
                  <a:pt x="41" y="1580"/>
                </a:cubicBezTo>
                <a:cubicBezTo>
                  <a:pt x="41" y="1561"/>
                  <a:pt x="41" y="1561"/>
                  <a:pt x="41" y="1561"/>
                </a:cubicBezTo>
                <a:cubicBezTo>
                  <a:pt x="233" y="1561"/>
                  <a:pt x="233" y="1561"/>
                  <a:pt x="233" y="1561"/>
                </a:cubicBezTo>
                <a:cubicBezTo>
                  <a:pt x="233" y="1720"/>
                  <a:pt x="233" y="1720"/>
                  <a:pt x="233" y="1720"/>
                </a:cubicBezTo>
                <a:cubicBezTo>
                  <a:pt x="233" y="1733"/>
                  <a:pt x="244" y="1744"/>
                  <a:pt x="257" y="1744"/>
                </a:cubicBezTo>
                <a:cubicBezTo>
                  <a:pt x="929" y="1744"/>
                  <a:pt x="929" y="1744"/>
                  <a:pt x="929" y="1744"/>
                </a:cubicBezTo>
                <a:cubicBezTo>
                  <a:pt x="942" y="1744"/>
                  <a:pt x="953" y="1733"/>
                  <a:pt x="953" y="1720"/>
                </a:cubicBezTo>
                <a:cubicBezTo>
                  <a:pt x="953" y="24"/>
                  <a:pt x="953" y="24"/>
                  <a:pt x="953" y="24"/>
                </a:cubicBezTo>
                <a:cubicBezTo>
                  <a:pt x="953" y="11"/>
                  <a:pt x="942" y="0"/>
                  <a:pt x="929" y="0"/>
                </a:cubicBezTo>
                <a:close/>
              </a:path>
            </a:pathLst>
          </a:custGeom>
          <a:solidFill>
            <a:schemeClr val="accent3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8439" name="Freeform 13"/>
          <p:cNvSpPr>
            <a:spLocks/>
          </p:cNvSpPr>
          <p:nvPr/>
        </p:nvSpPr>
        <p:spPr bwMode="auto">
          <a:xfrm>
            <a:off x="2743425" y="3648075"/>
            <a:ext cx="2933700" cy="1284288"/>
          </a:xfrm>
          <a:custGeom>
            <a:avLst/>
            <a:gdLst>
              <a:gd name="T0" fmla="*/ 2147483647 w 947"/>
              <a:gd name="T1" fmla="*/ 0 h 384"/>
              <a:gd name="T2" fmla="*/ 2147483647 w 947"/>
              <a:gd name="T3" fmla="*/ 0 h 384"/>
              <a:gd name="T4" fmla="*/ 0 w 947"/>
              <a:gd name="T5" fmla="*/ 2147483647 h 384"/>
              <a:gd name="T6" fmla="*/ 0 w 947"/>
              <a:gd name="T7" fmla="*/ 2147483647 h 384"/>
              <a:gd name="T8" fmla="*/ 2147483647 w 947"/>
              <a:gd name="T9" fmla="*/ 2147483647 h 384"/>
              <a:gd name="T10" fmla="*/ 2147483647 w 947"/>
              <a:gd name="T11" fmla="*/ 2147483647 h 384"/>
              <a:gd name="T12" fmla="*/ 2147483647 w 947"/>
              <a:gd name="T13" fmla="*/ 2147483647 h 384"/>
              <a:gd name="T14" fmla="*/ 2147483647 w 947"/>
              <a:gd name="T15" fmla="*/ 2147483647 h 384"/>
              <a:gd name="T16" fmla="*/ 2147483647 w 947"/>
              <a:gd name="T17" fmla="*/ 2147483647 h 384"/>
              <a:gd name="T18" fmla="*/ 2147483647 w 947"/>
              <a:gd name="T19" fmla="*/ 2147483647 h 384"/>
              <a:gd name="T20" fmla="*/ 2147483647 w 947"/>
              <a:gd name="T21" fmla="*/ 2147483647 h 384"/>
              <a:gd name="T22" fmla="*/ 2147483647 w 947"/>
              <a:gd name="T23" fmla="*/ 2147483647 h 384"/>
              <a:gd name="T24" fmla="*/ 2147483647 w 947"/>
              <a:gd name="T25" fmla="*/ 2147483647 h 384"/>
              <a:gd name="T26" fmla="*/ 2147483647 w 947"/>
              <a:gd name="T27" fmla="*/ 2147483647 h 384"/>
              <a:gd name="T28" fmla="*/ 2147483647 w 947"/>
              <a:gd name="T29" fmla="*/ 2147483647 h 384"/>
              <a:gd name="T30" fmla="*/ 2147483647 w 947"/>
              <a:gd name="T31" fmla="*/ 0 h 3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47" h="384">
                <a:moveTo>
                  <a:pt x="92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36"/>
                  <a:pt x="0" y="226"/>
                  <a:pt x="0" y="226"/>
                </a:cubicBezTo>
                <a:cubicBezTo>
                  <a:pt x="0" y="239"/>
                  <a:pt x="11" y="250"/>
                  <a:pt x="24" y="250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442" y="321"/>
                  <a:pt x="442" y="321"/>
                  <a:pt x="442" y="321"/>
                </a:cubicBezTo>
                <a:cubicBezTo>
                  <a:pt x="402" y="321"/>
                  <a:pt x="402" y="321"/>
                  <a:pt x="402" y="321"/>
                </a:cubicBezTo>
                <a:cubicBezTo>
                  <a:pt x="473" y="384"/>
                  <a:pt x="473" y="384"/>
                  <a:pt x="473" y="384"/>
                </a:cubicBezTo>
                <a:cubicBezTo>
                  <a:pt x="544" y="321"/>
                  <a:pt x="544" y="321"/>
                  <a:pt x="544" y="321"/>
                </a:cubicBezTo>
                <a:cubicBezTo>
                  <a:pt x="505" y="321"/>
                  <a:pt x="505" y="321"/>
                  <a:pt x="505" y="321"/>
                </a:cubicBezTo>
                <a:cubicBezTo>
                  <a:pt x="505" y="250"/>
                  <a:pt x="505" y="250"/>
                  <a:pt x="505" y="250"/>
                </a:cubicBezTo>
                <a:cubicBezTo>
                  <a:pt x="923" y="250"/>
                  <a:pt x="923" y="250"/>
                  <a:pt x="923" y="250"/>
                </a:cubicBezTo>
                <a:cubicBezTo>
                  <a:pt x="936" y="250"/>
                  <a:pt x="947" y="239"/>
                  <a:pt x="947" y="226"/>
                </a:cubicBezTo>
                <a:cubicBezTo>
                  <a:pt x="947" y="14"/>
                  <a:pt x="947" y="24"/>
                  <a:pt x="947" y="24"/>
                </a:cubicBezTo>
                <a:cubicBezTo>
                  <a:pt x="947" y="11"/>
                  <a:pt x="936" y="0"/>
                  <a:pt x="923" y="0"/>
                </a:cubicBezTo>
              </a:path>
            </a:pathLst>
          </a:custGeom>
          <a:solidFill>
            <a:srgbClr val="FFE78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8440" name="Freeform 12"/>
          <p:cNvSpPr>
            <a:spLocks/>
          </p:cNvSpPr>
          <p:nvPr/>
        </p:nvSpPr>
        <p:spPr bwMode="auto">
          <a:xfrm>
            <a:off x="2743425" y="1012146"/>
            <a:ext cx="2924175" cy="1258887"/>
          </a:xfrm>
          <a:custGeom>
            <a:avLst/>
            <a:gdLst>
              <a:gd name="T0" fmla="*/ 2147483647 w 947"/>
              <a:gd name="T1" fmla="*/ 2147483647 h 371"/>
              <a:gd name="T2" fmla="*/ 2147483647 w 947"/>
              <a:gd name="T3" fmla="*/ 2147483647 h 371"/>
              <a:gd name="T4" fmla="*/ 0 w 947"/>
              <a:gd name="T5" fmla="*/ 2147483647 h 371"/>
              <a:gd name="T6" fmla="*/ 0 w 947"/>
              <a:gd name="T7" fmla="*/ 2147483647 h 371"/>
              <a:gd name="T8" fmla="*/ 2147483647 w 947"/>
              <a:gd name="T9" fmla="*/ 2147483647 h 371"/>
              <a:gd name="T10" fmla="*/ 2147483647 w 947"/>
              <a:gd name="T11" fmla="*/ 2147483647 h 371"/>
              <a:gd name="T12" fmla="*/ 2147483647 w 947"/>
              <a:gd name="T13" fmla="*/ 2147483647 h 371"/>
              <a:gd name="T14" fmla="*/ 2147483647 w 947"/>
              <a:gd name="T15" fmla="*/ 2147483647 h 371"/>
              <a:gd name="T16" fmla="*/ 2147483647 w 947"/>
              <a:gd name="T17" fmla="*/ 2147483647 h 371"/>
              <a:gd name="T18" fmla="*/ 2147483647 w 947"/>
              <a:gd name="T19" fmla="*/ 2147483647 h 371"/>
              <a:gd name="T20" fmla="*/ 2147483647 w 947"/>
              <a:gd name="T21" fmla="*/ 2147483647 h 371"/>
              <a:gd name="T22" fmla="*/ 2147483647 w 947"/>
              <a:gd name="T23" fmla="*/ 2147483647 h 371"/>
              <a:gd name="T24" fmla="*/ 2147483647 w 947"/>
              <a:gd name="T25" fmla="*/ 2147483647 h 371"/>
              <a:gd name="T26" fmla="*/ 2147483647 w 947"/>
              <a:gd name="T27" fmla="*/ 2147483647 h 371"/>
              <a:gd name="T28" fmla="*/ 2147483647 w 947"/>
              <a:gd name="T29" fmla="*/ 2147483647 h 371"/>
              <a:gd name="T30" fmla="*/ 2147483647 w 947"/>
              <a:gd name="T31" fmla="*/ 2147483647 h 3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47" h="371">
                <a:moveTo>
                  <a:pt x="923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11" y="33"/>
                  <a:pt x="0" y="44"/>
                  <a:pt x="0" y="57"/>
                </a:cubicBezTo>
                <a:cubicBezTo>
                  <a:pt x="0" y="269"/>
                  <a:pt x="0" y="213"/>
                  <a:pt x="0" y="213"/>
                </a:cubicBezTo>
                <a:cubicBezTo>
                  <a:pt x="0" y="226"/>
                  <a:pt x="11" y="237"/>
                  <a:pt x="24" y="237"/>
                </a:cubicBezTo>
                <a:cubicBezTo>
                  <a:pt x="442" y="237"/>
                  <a:pt x="442" y="237"/>
                  <a:pt x="442" y="237"/>
                </a:cubicBezTo>
                <a:cubicBezTo>
                  <a:pt x="442" y="308"/>
                  <a:pt x="442" y="308"/>
                  <a:pt x="442" y="308"/>
                </a:cubicBezTo>
                <a:cubicBezTo>
                  <a:pt x="402" y="308"/>
                  <a:pt x="402" y="308"/>
                  <a:pt x="402" y="308"/>
                </a:cubicBezTo>
                <a:cubicBezTo>
                  <a:pt x="473" y="371"/>
                  <a:pt x="473" y="371"/>
                  <a:pt x="473" y="371"/>
                </a:cubicBezTo>
                <a:cubicBezTo>
                  <a:pt x="544" y="308"/>
                  <a:pt x="544" y="308"/>
                  <a:pt x="544" y="308"/>
                </a:cubicBezTo>
                <a:cubicBezTo>
                  <a:pt x="505" y="308"/>
                  <a:pt x="505" y="308"/>
                  <a:pt x="505" y="308"/>
                </a:cubicBezTo>
                <a:cubicBezTo>
                  <a:pt x="505" y="237"/>
                  <a:pt x="505" y="237"/>
                  <a:pt x="505" y="237"/>
                </a:cubicBezTo>
                <a:cubicBezTo>
                  <a:pt x="923" y="237"/>
                  <a:pt x="923" y="237"/>
                  <a:pt x="923" y="237"/>
                </a:cubicBezTo>
                <a:cubicBezTo>
                  <a:pt x="936" y="237"/>
                  <a:pt x="947" y="226"/>
                  <a:pt x="947" y="213"/>
                </a:cubicBezTo>
                <a:cubicBezTo>
                  <a:pt x="947" y="0"/>
                  <a:pt x="947" y="57"/>
                  <a:pt x="947" y="57"/>
                </a:cubicBezTo>
                <a:cubicBezTo>
                  <a:pt x="947" y="44"/>
                  <a:pt x="936" y="33"/>
                  <a:pt x="923" y="33"/>
                </a:cubicBezTo>
              </a:path>
            </a:pathLst>
          </a:custGeom>
          <a:solidFill>
            <a:srgbClr val="FFE78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8441" name="Rectangle 45"/>
          <p:cNvSpPr>
            <a:spLocks noChangeArrowheads="1"/>
          </p:cNvSpPr>
          <p:nvPr/>
        </p:nvSpPr>
        <p:spPr bwMode="auto">
          <a:xfrm>
            <a:off x="2863850" y="2306638"/>
            <a:ext cx="28654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Analysis of tumor and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Other tissues for pathway activation or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biomarker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1762125"/>
            <a:ext cx="10953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3154363"/>
            <a:ext cx="822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3744913"/>
            <a:ext cx="815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4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4468813"/>
            <a:ext cx="806450" cy="568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260975"/>
            <a:ext cx="80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5989638"/>
            <a:ext cx="7302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48" name="Picture 10" descr="C:\Users\Mrinal\AppData\Local\Microsoft\Windows\Temporary Internet Files\Low\Content.IE5\FTCF33DU\00041714_-__11-25-08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892980"/>
            <a:ext cx="1108075" cy="6572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1" descr="C:\Users\Mrinal\AppData\Local\Microsoft\Windows\Temporary Internet Files\Low\Content.IE5\LQFFD0M5\00041714_-__7-19-10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92980"/>
            <a:ext cx="1111250" cy="660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06006"/>
            <a:ext cx="1584325" cy="75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3551238"/>
            <a:ext cx="984250" cy="14684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567363"/>
            <a:ext cx="1103312" cy="6683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055904" y="278492"/>
            <a:ext cx="7010401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Clinical Translational Research and Cancer </a:t>
            </a:r>
            <a:r>
              <a:rPr lang="en-US" sz="2600" b="1" kern="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Biology: Bedside </a:t>
            </a:r>
            <a:r>
              <a:rPr lang="en-US" sz="2600" b="1" kern="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to Bench and Back</a:t>
            </a:r>
          </a:p>
        </p:txBody>
      </p:sp>
      <p:sp>
        <p:nvSpPr>
          <p:cNvPr id="18454" name="Rectangle 26"/>
          <p:cNvSpPr>
            <a:spLocks noChangeArrowheads="1"/>
          </p:cNvSpPr>
          <p:nvPr/>
        </p:nvSpPr>
        <p:spPr bwMode="auto">
          <a:xfrm>
            <a:off x="149225" y="1561192"/>
            <a:ext cx="2711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Clinical 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response</a:t>
            </a:r>
          </a:p>
        </p:txBody>
      </p:sp>
      <p:sp>
        <p:nvSpPr>
          <p:cNvPr id="18455" name="Rectangle 27"/>
          <p:cNvSpPr>
            <a:spLocks noChangeArrowheads="1"/>
          </p:cNvSpPr>
          <p:nvPr/>
        </p:nvSpPr>
        <p:spPr bwMode="auto">
          <a:xfrm>
            <a:off x="149225" y="2966356"/>
            <a:ext cx="64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PK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56" name="Rectangle 28"/>
          <p:cNvSpPr>
            <a:spLocks noChangeArrowheads="1"/>
          </p:cNvSpPr>
          <p:nvPr/>
        </p:nvSpPr>
        <p:spPr bwMode="auto">
          <a:xfrm>
            <a:off x="128588" y="4995863"/>
            <a:ext cx="223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Tumor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and normal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tissue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PD markers</a:t>
            </a:r>
          </a:p>
        </p:txBody>
      </p:sp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139700" y="4071938"/>
            <a:ext cx="2100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Functional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 imaging</a:t>
            </a: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158750" y="6208713"/>
            <a:ext cx="244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Tumor-initiating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cells</a:t>
            </a:r>
          </a:p>
        </p:txBody>
      </p:sp>
      <p:sp>
        <p:nvSpPr>
          <p:cNvPr id="18459" name="Freeform 19"/>
          <p:cNvSpPr>
            <a:spLocks/>
          </p:cNvSpPr>
          <p:nvPr/>
        </p:nvSpPr>
        <p:spPr bwMode="auto">
          <a:xfrm>
            <a:off x="9953625" y="1928813"/>
            <a:ext cx="0" cy="569912"/>
          </a:xfrm>
          <a:custGeom>
            <a:avLst/>
            <a:gdLst>
              <a:gd name="T0" fmla="*/ 0 h 359"/>
              <a:gd name="T1" fmla="*/ 2147483647 h 359"/>
              <a:gd name="T2" fmla="*/ 0 h 35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359">
                <a:moveTo>
                  <a:pt x="0" y="0"/>
                </a:moveTo>
                <a:lnTo>
                  <a:pt x="0" y="359"/>
                </a:lnTo>
                <a:lnTo>
                  <a:pt x="0" y="0"/>
                </a:lnTo>
                <a:close/>
              </a:path>
            </a:pathLst>
          </a:custGeom>
          <a:solidFill>
            <a:srgbClr val="E7F2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8460" name="Rectangle 40"/>
          <p:cNvSpPr>
            <a:spLocks noChangeArrowheads="1"/>
          </p:cNvSpPr>
          <p:nvPr/>
        </p:nvSpPr>
        <p:spPr bwMode="auto">
          <a:xfrm>
            <a:off x="2863850" y="1208088"/>
            <a:ext cx="27543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Patients eligible for early phase clinical trials</a:t>
            </a:r>
          </a:p>
        </p:txBody>
      </p:sp>
      <p:sp>
        <p:nvSpPr>
          <p:cNvPr id="18461" name="Rectangle 42"/>
          <p:cNvSpPr>
            <a:spLocks noChangeArrowheads="1"/>
          </p:cNvSpPr>
          <p:nvPr/>
        </p:nvSpPr>
        <p:spPr bwMode="auto">
          <a:xfrm>
            <a:off x="149225" y="5628820"/>
            <a:ext cx="2101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CTCs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CECs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62" name="Rectangle 41"/>
          <p:cNvSpPr>
            <a:spLocks noChangeArrowheads="1"/>
          </p:cNvSpPr>
          <p:nvPr/>
        </p:nvSpPr>
        <p:spPr bwMode="auto">
          <a:xfrm>
            <a:off x="6546850" y="1149350"/>
            <a:ext cx="23828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Non-clinical models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for targets</a:t>
            </a:r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2863850" y="3698875"/>
            <a:ext cx="26654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Patient assigned to trial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Based on molecular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characterization of tumor</a:t>
            </a:r>
          </a:p>
        </p:txBody>
      </p:sp>
      <p:sp>
        <p:nvSpPr>
          <p:cNvPr id="18464" name="Rectangle 44"/>
          <p:cNvSpPr>
            <a:spLocks noChangeArrowheads="1"/>
          </p:cNvSpPr>
          <p:nvPr/>
        </p:nvSpPr>
        <p:spPr bwMode="auto">
          <a:xfrm>
            <a:off x="6556375" y="2535238"/>
            <a:ext cx="2382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Translational research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with clinical models</a:t>
            </a:r>
          </a:p>
        </p:txBody>
      </p:sp>
      <p:sp>
        <p:nvSpPr>
          <p:cNvPr id="18465" name="Rectangle 47"/>
          <p:cNvSpPr>
            <a:spLocks noChangeArrowheads="1"/>
          </p:cNvSpPr>
          <p:nvPr/>
        </p:nvSpPr>
        <p:spPr bwMode="auto">
          <a:xfrm>
            <a:off x="3175000" y="4984522"/>
            <a:ext cx="203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Patient monitoring</a:t>
            </a:r>
          </a:p>
        </p:txBody>
      </p:sp>
      <p:sp>
        <p:nvSpPr>
          <p:cNvPr id="18466" name="Rectangle 49"/>
          <p:cNvSpPr>
            <a:spLocks noChangeArrowheads="1"/>
          </p:cNvSpPr>
          <p:nvPr/>
        </p:nvSpPr>
        <p:spPr bwMode="auto">
          <a:xfrm>
            <a:off x="2776538" y="5855814"/>
            <a:ext cx="2943225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Patient monitoring: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Post-treatment molecular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re-analysis for response/ resistance</a:t>
            </a:r>
            <a:endParaRPr lang="en-US" sz="15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67" name="TextBox 53"/>
          <p:cNvSpPr txBox="1">
            <a:spLocks noChangeArrowheads="1"/>
          </p:cNvSpPr>
          <p:nvPr/>
        </p:nvSpPr>
        <p:spPr bwMode="auto">
          <a:xfrm>
            <a:off x="127000" y="1054098"/>
            <a:ext cx="247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226E10"/>
                </a:solidFill>
                <a:latin typeface="Arial" charset="0"/>
              </a:rPr>
              <a:t>*</a:t>
            </a:r>
            <a:r>
              <a:rPr lang="en-US" sz="1600" b="1" dirty="0">
                <a:solidFill>
                  <a:srgbClr val="003366"/>
                </a:solidFill>
                <a:latin typeface="Arial" charset="0"/>
              </a:rPr>
              <a:t>Clinical observations:</a:t>
            </a:r>
          </a:p>
        </p:txBody>
      </p:sp>
      <p:sp>
        <p:nvSpPr>
          <p:cNvPr id="18468" name="TextBox 48"/>
          <p:cNvSpPr txBox="1">
            <a:spLocks noChangeArrowheads="1"/>
          </p:cNvSpPr>
          <p:nvPr/>
        </p:nvSpPr>
        <p:spPr bwMode="auto">
          <a:xfrm>
            <a:off x="5302250" y="2173288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226E10"/>
                </a:solidFill>
                <a:latin typeface="Arial" charset="0"/>
              </a:rPr>
              <a:t>*</a:t>
            </a:r>
          </a:p>
        </p:txBody>
      </p:sp>
      <p:sp>
        <p:nvSpPr>
          <p:cNvPr id="18469" name="Rectangle 54"/>
          <p:cNvSpPr>
            <a:spLocks noChangeArrowheads="1"/>
          </p:cNvSpPr>
          <p:nvPr/>
        </p:nvSpPr>
        <p:spPr bwMode="auto">
          <a:xfrm>
            <a:off x="6454775" y="3235325"/>
            <a:ext cx="2100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Sequencing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0" name="Rectangle 55"/>
          <p:cNvSpPr>
            <a:spLocks noChangeArrowheads="1"/>
          </p:cNvSpPr>
          <p:nvPr/>
        </p:nvSpPr>
        <p:spPr bwMode="auto">
          <a:xfrm>
            <a:off x="6454775" y="3881438"/>
            <a:ext cx="2100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Methylation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1" name="Rectangle 56"/>
          <p:cNvSpPr>
            <a:spLocks noChangeArrowheads="1"/>
          </p:cNvSpPr>
          <p:nvPr/>
        </p:nvSpPr>
        <p:spPr bwMode="auto">
          <a:xfrm>
            <a:off x="6470650" y="4629150"/>
            <a:ext cx="210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FISH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2" name="Rectangle 57"/>
          <p:cNvSpPr>
            <a:spLocks noChangeArrowheads="1"/>
          </p:cNvSpPr>
          <p:nvPr/>
        </p:nvSpPr>
        <p:spPr bwMode="auto">
          <a:xfrm>
            <a:off x="6445250" y="5397500"/>
            <a:ext cx="210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IHC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3" name="Rectangle 58"/>
          <p:cNvSpPr>
            <a:spLocks noChangeArrowheads="1"/>
          </p:cNvSpPr>
          <p:nvPr/>
        </p:nvSpPr>
        <p:spPr bwMode="auto">
          <a:xfrm>
            <a:off x="6445250" y="5973763"/>
            <a:ext cx="21018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indent="-114300"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Expression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array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75" name="TextBox 64"/>
          <p:cNvSpPr txBox="1">
            <a:spLocks noChangeArrowheads="1"/>
          </p:cNvSpPr>
          <p:nvPr/>
        </p:nvSpPr>
        <p:spPr bwMode="auto">
          <a:xfrm>
            <a:off x="5302250" y="4844417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226E10"/>
                </a:solidFill>
                <a:latin typeface="Arial" charset="0"/>
              </a:rPr>
              <a:t>*</a:t>
            </a:r>
          </a:p>
        </p:txBody>
      </p:sp>
      <p:sp>
        <p:nvSpPr>
          <p:cNvPr id="18476" name="TextBox 65"/>
          <p:cNvSpPr txBox="1">
            <a:spLocks noChangeArrowheads="1"/>
          </p:cNvSpPr>
          <p:nvPr/>
        </p:nvSpPr>
        <p:spPr bwMode="auto">
          <a:xfrm>
            <a:off x="5302250" y="5761038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226E10"/>
                </a:solidFill>
                <a:latin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230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Sequential Combinations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" y="2147839"/>
            <a:ext cx="9003206" cy="2184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9355" y="5804380"/>
            <a:ext cx="6964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Arguably the ‘traditional route’ used in cancer medicine today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8" y="2333173"/>
            <a:ext cx="8966782" cy="2241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391" y="5429568"/>
            <a:ext cx="8362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May be more rational if combination tolerable.</a:t>
            </a:r>
          </a:p>
          <a:p>
            <a:r>
              <a:rPr lang="en-US" sz="2800" b="1" dirty="0" err="1" smtClean="0"/>
              <a:t>Eg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LHRHa</a:t>
            </a:r>
            <a:r>
              <a:rPr lang="en-US" sz="2800" b="1" dirty="0" smtClean="0"/>
              <a:t> + abiraterone + MDV3100, OR</a:t>
            </a:r>
            <a:br>
              <a:rPr lang="en-US" sz="2800" b="1" dirty="0" smtClean="0"/>
            </a:br>
            <a:r>
              <a:rPr lang="en-US" sz="2800" b="1" dirty="0" err="1" smtClean="0"/>
              <a:t>LHRHa</a:t>
            </a:r>
            <a:r>
              <a:rPr lang="en-US" sz="2800" b="1" dirty="0" smtClean="0"/>
              <a:t> + abiraterone + PI3K/AKT/TOR inhibitor.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Alternating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15" y="1826390"/>
            <a:ext cx="8651014" cy="2515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9713" y="5846259"/>
            <a:ext cx="6824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approach clearly has some merit if tolerability an issue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0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Pulsed Dose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3" y="2146122"/>
            <a:ext cx="8877537" cy="1861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921" y="5821624"/>
            <a:ext cx="8162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Arguably more likely to impact tumor survival if tolerability is an issue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4" descr="Schedule 2.pdf"/>
          <p:cNvPicPr>
            <a:picLocks noChangeAspect="1"/>
          </p:cNvPicPr>
          <p:nvPr/>
        </p:nvPicPr>
        <p:blipFill>
          <a:blip r:embed="rId3"/>
          <a:srcRect t="51852"/>
          <a:stretch>
            <a:fillRect/>
          </a:stretch>
        </p:blipFill>
        <p:spPr bwMode="auto">
          <a:xfrm>
            <a:off x="3817938" y="2740025"/>
            <a:ext cx="121126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2286000" y="3041650"/>
            <a:ext cx="4114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7" name="TextBox 20"/>
          <p:cNvSpPr txBox="1">
            <a:spLocks noChangeArrowheads="1"/>
          </p:cNvSpPr>
          <p:nvPr/>
        </p:nvSpPr>
        <p:spPr bwMode="auto">
          <a:xfrm>
            <a:off x="1379538" y="1728788"/>
            <a:ext cx="6507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Arial" charset="0"/>
                <a:cs typeface="Arial" charset="0"/>
              </a:rPr>
              <a:t>Staggered drug A run-in for individual patient safety and PK-PD studies</a:t>
            </a:r>
          </a:p>
        </p:txBody>
      </p:sp>
      <p:sp>
        <p:nvSpPr>
          <p:cNvPr id="59397" name="TextBox 31"/>
          <p:cNvSpPr txBox="1">
            <a:spLocks noChangeArrowheads="1"/>
          </p:cNvSpPr>
          <p:nvPr/>
        </p:nvSpPr>
        <p:spPr bwMode="auto">
          <a:xfrm>
            <a:off x="6477000" y="1154113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Arial" charset="0"/>
                <a:cs typeface="Arial" charset="0"/>
              </a:rPr>
              <a:t>Patient selection strategies </a:t>
            </a:r>
          </a:p>
          <a:p>
            <a:r>
              <a:rPr lang="en-US" sz="1000">
                <a:ea typeface="Arial" charset="0"/>
                <a:cs typeface="Arial" charset="0"/>
              </a:rPr>
              <a:t>for combination studies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4274855" y="1209013"/>
            <a:ext cx="377825" cy="3556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2754313" y="4308475"/>
            <a:ext cx="377825" cy="352425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268788" y="4308475"/>
            <a:ext cx="377825" cy="352425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5618163" y="4308475"/>
            <a:ext cx="377825" cy="352425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2701925" y="3105150"/>
            <a:ext cx="377825" cy="363538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4267200" y="3105150"/>
            <a:ext cx="377825" cy="363538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5626100" y="3105150"/>
            <a:ext cx="377825" cy="363538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40976" name="TextBox 20"/>
          <p:cNvSpPr txBox="1">
            <a:spLocks noChangeArrowheads="1"/>
          </p:cNvSpPr>
          <p:nvPr/>
        </p:nvSpPr>
        <p:spPr bwMode="auto">
          <a:xfrm>
            <a:off x="2819400" y="4619625"/>
            <a:ext cx="3276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Arial" charset="0"/>
                <a:cs typeface="Arial" charset="0"/>
              </a:rPr>
              <a:t>Dose escalation of combination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2743200" y="4932363"/>
            <a:ext cx="377825" cy="36353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57675" y="4932363"/>
            <a:ext cx="377825" cy="36353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607050" y="4932363"/>
            <a:ext cx="377825" cy="363537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sp>
        <p:nvSpPr>
          <p:cNvPr id="40980" name="TextBox 41"/>
          <p:cNvSpPr txBox="1">
            <a:spLocks noChangeArrowheads="1"/>
          </p:cNvSpPr>
          <p:nvPr/>
        </p:nvSpPr>
        <p:spPr bwMode="auto">
          <a:xfrm>
            <a:off x="6781800" y="63055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Cohort expansion of </a:t>
            </a:r>
          </a:p>
          <a:p>
            <a:r>
              <a:rPr lang="en-US" sz="1000"/>
              <a:t>optimized dose/schedule(s)</a:t>
            </a:r>
          </a:p>
        </p:txBody>
      </p:sp>
      <p:pic>
        <p:nvPicPr>
          <p:cNvPr id="40981" name="Picture 42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2743200" y="1973263"/>
            <a:ext cx="306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48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4267200" y="1973263"/>
            <a:ext cx="306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49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5638800" y="1973263"/>
            <a:ext cx="306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3" name="Picture 51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61722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4" name="Picture 52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58674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5" name="Picture 53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55626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6" name="Picture 54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52578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7" name="Picture 55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46482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8" name="Picture 56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49530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9" name="Picture 57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39624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0" name="Picture 58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36576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1" name="Picture 59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33528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2" name="Picture 60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30480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3" name="Picture 61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24384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4" name="Picture 62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2743200" y="872843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6" name="Picture 63" descr="Schedule 1.pdf"/>
          <p:cNvPicPr>
            <a:picLocks noChangeAspect="1"/>
          </p:cNvPicPr>
          <p:nvPr/>
        </p:nvPicPr>
        <p:blipFill>
          <a:blip r:embed="rId5"/>
          <a:srcRect t="51852"/>
          <a:stretch>
            <a:fillRect/>
          </a:stretch>
        </p:blipFill>
        <p:spPr bwMode="auto">
          <a:xfrm>
            <a:off x="2286000" y="2738438"/>
            <a:ext cx="12192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7" name="Picture 66" descr="Schedule 3.pdf"/>
          <p:cNvPicPr>
            <a:picLocks noChangeAspect="1"/>
          </p:cNvPicPr>
          <p:nvPr/>
        </p:nvPicPr>
        <p:blipFill>
          <a:blip r:embed="rId6"/>
          <a:srcRect t="51852"/>
          <a:stretch>
            <a:fillRect/>
          </a:stretch>
        </p:blipFill>
        <p:spPr bwMode="auto">
          <a:xfrm>
            <a:off x="5181600" y="2746375"/>
            <a:ext cx="12350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8" name="Picture 67" descr="Schedule 2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3825875" y="3548063"/>
            <a:ext cx="12112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9" name="Picture 68" descr="Schedule 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2286000" y="3544888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0" name="Picture 69" descr="Schedule 3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5241925" y="3549650"/>
            <a:ext cx="12350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Straight Arrow Connector 74"/>
          <p:cNvCxnSpPr/>
          <p:nvPr/>
        </p:nvCxnSpPr>
        <p:spPr>
          <a:xfrm>
            <a:off x="2286000" y="4230688"/>
            <a:ext cx="4114800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02" name="TextBox 75"/>
          <p:cNvSpPr txBox="1">
            <a:spLocks noChangeArrowheads="1"/>
          </p:cNvSpPr>
          <p:nvPr/>
        </p:nvSpPr>
        <p:spPr bwMode="auto">
          <a:xfrm>
            <a:off x="2133600" y="525145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Toxic</a:t>
            </a:r>
          </a:p>
        </p:txBody>
      </p:sp>
      <p:sp>
        <p:nvSpPr>
          <p:cNvPr id="41003" name="TextBox 76"/>
          <p:cNvSpPr txBox="1">
            <a:spLocks noChangeArrowheads="1"/>
          </p:cNvSpPr>
          <p:nvPr/>
        </p:nvSpPr>
        <p:spPr bwMode="auto">
          <a:xfrm>
            <a:off x="3733800" y="525145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Poor PK-PD</a:t>
            </a:r>
          </a:p>
        </p:txBody>
      </p:sp>
      <p:sp>
        <p:nvSpPr>
          <p:cNvPr id="41004" name="TextBox 77"/>
          <p:cNvSpPr txBox="1">
            <a:spLocks noChangeArrowheads="1"/>
          </p:cNvSpPr>
          <p:nvPr/>
        </p:nvSpPr>
        <p:spPr bwMode="auto">
          <a:xfrm>
            <a:off x="4800600" y="525145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Potential optimal </a:t>
            </a:r>
          </a:p>
          <a:p>
            <a:r>
              <a:rPr lang="en-US" sz="1200"/>
              <a:t>dose/schedule</a:t>
            </a:r>
          </a:p>
        </p:txBody>
      </p:sp>
      <p:sp>
        <p:nvSpPr>
          <p:cNvPr id="79" name="Down Arrow 78"/>
          <p:cNvSpPr/>
          <p:nvPr/>
        </p:nvSpPr>
        <p:spPr>
          <a:xfrm>
            <a:off x="5638800" y="5686425"/>
            <a:ext cx="377825" cy="363538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cs typeface="Arial"/>
            </a:endParaRPr>
          </a:p>
        </p:txBody>
      </p:sp>
      <p:pic>
        <p:nvPicPr>
          <p:cNvPr id="41006" name="Picture 79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64770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7" name="Picture 80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61722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8" name="Picture 81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58674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9" name="Picture 82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55626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0" name="Picture 83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49530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1" name="Picture 84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52578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2" name="Picture 85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46482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3" name="Picture 86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43434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4" name="Picture 87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40386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5" name="Picture 88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37338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6" name="Picture 89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31242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7" name="Picture 90" descr="stick_figure.gif"/>
          <p:cNvPicPr>
            <a:picLocks noChangeAspect="1"/>
          </p:cNvPicPr>
          <p:nvPr/>
        </p:nvPicPr>
        <p:blipFill>
          <a:blip r:embed="rId4"/>
          <a:srcRect l="28346" r="28346"/>
          <a:stretch>
            <a:fillRect/>
          </a:stretch>
        </p:blipFill>
        <p:spPr bwMode="auto">
          <a:xfrm>
            <a:off x="3429000" y="6070600"/>
            <a:ext cx="306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9" name="TextBox 31"/>
          <p:cNvSpPr txBox="1">
            <a:spLocks noChangeArrowheads="1"/>
          </p:cNvSpPr>
          <p:nvPr/>
        </p:nvSpPr>
        <p:spPr bwMode="auto">
          <a:xfrm>
            <a:off x="685800" y="2703513"/>
            <a:ext cx="1600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charset="0"/>
                <a:cs typeface="Arial" charset="0"/>
              </a:rPr>
              <a:t>Schedule of Drug A</a:t>
            </a:r>
          </a:p>
        </p:txBody>
      </p:sp>
      <p:sp>
        <p:nvSpPr>
          <p:cNvPr id="41020" name="TextBox 31"/>
          <p:cNvSpPr txBox="1">
            <a:spLocks noChangeArrowheads="1"/>
          </p:cNvSpPr>
          <p:nvPr/>
        </p:nvSpPr>
        <p:spPr bwMode="auto">
          <a:xfrm>
            <a:off x="693738" y="3505200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charset="0"/>
                <a:cs typeface="Arial" charset="0"/>
              </a:rPr>
              <a:t>Schedule of Drug A</a:t>
            </a:r>
          </a:p>
        </p:txBody>
      </p:sp>
      <p:sp>
        <p:nvSpPr>
          <p:cNvPr id="41021" name="TextBox 31"/>
          <p:cNvSpPr txBox="1">
            <a:spLocks noChangeArrowheads="1"/>
          </p:cNvSpPr>
          <p:nvPr/>
        </p:nvSpPr>
        <p:spPr bwMode="auto">
          <a:xfrm>
            <a:off x="693738" y="3716338"/>
            <a:ext cx="1600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charset="0"/>
                <a:cs typeface="Arial" charset="0"/>
              </a:rPr>
              <a:t>Schedule of Drug B</a:t>
            </a:r>
          </a:p>
        </p:txBody>
      </p:sp>
      <p:sp>
        <p:nvSpPr>
          <p:cNvPr id="59450" name="TextBox 19"/>
          <p:cNvSpPr txBox="1">
            <a:spLocks noChangeArrowheads="1"/>
          </p:cNvSpPr>
          <p:nvPr/>
        </p:nvSpPr>
        <p:spPr bwMode="auto">
          <a:xfrm>
            <a:off x="706699" y="84883"/>
            <a:ext cx="891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Potential</a:t>
            </a:r>
            <a:r>
              <a:rPr lang="en-US" sz="2400" dirty="0" smtClean="0">
                <a:ea typeface="Arial" charset="0"/>
                <a:cs typeface="Arial" charset="0"/>
              </a:rPr>
              <a:t> strategy </a:t>
            </a:r>
            <a:r>
              <a:rPr lang="en-US" sz="2400" dirty="0">
                <a:ea typeface="Arial" charset="0"/>
                <a:cs typeface="Arial" charset="0"/>
              </a:rPr>
              <a:t>for early phase combination trial</a:t>
            </a:r>
          </a:p>
        </p:txBody>
      </p:sp>
      <p:sp>
        <p:nvSpPr>
          <p:cNvPr id="59451" name="Rectangle 104"/>
          <p:cNvSpPr>
            <a:spLocks noChangeArrowheads="1"/>
          </p:cNvSpPr>
          <p:nvPr/>
        </p:nvSpPr>
        <p:spPr bwMode="auto">
          <a:xfrm>
            <a:off x="-1644650" y="38100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1024" name="TextBox 64"/>
          <p:cNvSpPr txBox="1">
            <a:spLocks noChangeArrowheads="1"/>
          </p:cNvSpPr>
          <p:nvPr/>
        </p:nvSpPr>
        <p:spPr bwMode="auto">
          <a:xfrm>
            <a:off x="1066800" y="4465638"/>
            <a:ext cx="153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ea typeface="Arial" charset="0"/>
                <a:cs typeface="Arial" charset="0"/>
              </a:rPr>
              <a:t>Intrapatient </a:t>
            </a:r>
          </a:p>
          <a:p>
            <a:pPr algn="r"/>
            <a:r>
              <a:rPr lang="en-US" sz="1400" b="1">
                <a:ea typeface="Arial" charset="0"/>
                <a:cs typeface="Arial" charset="0"/>
              </a:rPr>
              <a:t>dose escalation</a:t>
            </a:r>
            <a:endParaRPr lang="en-US" sz="1400"/>
          </a:p>
        </p:txBody>
      </p:sp>
      <p:sp>
        <p:nvSpPr>
          <p:cNvPr id="41025" name="TextBox 31"/>
          <p:cNvSpPr txBox="1">
            <a:spLocks noChangeArrowheads="1"/>
          </p:cNvSpPr>
          <p:nvPr/>
        </p:nvSpPr>
        <p:spPr bwMode="auto">
          <a:xfrm>
            <a:off x="6400800" y="2725738"/>
            <a:ext cx="1828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ea typeface="Arial" charset="0"/>
                <a:cs typeface="Arial" charset="0"/>
              </a:rPr>
              <a:t>Daily dosing</a:t>
            </a:r>
          </a:p>
        </p:txBody>
      </p:sp>
      <p:sp>
        <p:nvSpPr>
          <p:cNvPr id="41027" name="TextBox 31"/>
          <p:cNvSpPr txBox="1">
            <a:spLocks noChangeArrowheads="1"/>
          </p:cNvSpPr>
          <p:nvPr/>
        </p:nvSpPr>
        <p:spPr bwMode="auto">
          <a:xfrm>
            <a:off x="1981200" y="3944938"/>
            <a:ext cx="1828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ea typeface="Arial" charset="0"/>
                <a:cs typeface="Arial" charset="0"/>
              </a:rPr>
              <a:t>Alternate day dosing</a:t>
            </a:r>
          </a:p>
        </p:txBody>
      </p:sp>
      <p:sp>
        <p:nvSpPr>
          <p:cNvPr id="41028" name="TextBox 31"/>
          <p:cNvSpPr txBox="1">
            <a:spLocks noChangeArrowheads="1"/>
          </p:cNvSpPr>
          <p:nvPr/>
        </p:nvSpPr>
        <p:spPr bwMode="auto">
          <a:xfrm>
            <a:off x="3581400" y="3944938"/>
            <a:ext cx="1828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ea typeface="Arial" charset="0"/>
                <a:cs typeface="Arial" charset="0"/>
              </a:rPr>
              <a:t>Weekly dosing</a:t>
            </a:r>
          </a:p>
        </p:txBody>
      </p:sp>
      <p:sp>
        <p:nvSpPr>
          <p:cNvPr id="41029" name="TextBox 31"/>
          <p:cNvSpPr txBox="1">
            <a:spLocks noChangeArrowheads="1"/>
          </p:cNvSpPr>
          <p:nvPr/>
        </p:nvSpPr>
        <p:spPr bwMode="auto">
          <a:xfrm>
            <a:off x="5029200" y="3935413"/>
            <a:ext cx="1828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ea typeface="Arial" charset="0"/>
                <a:cs typeface="Arial" charset="0"/>
              </a:rPr>
              <a:t>Week-on, Week-off dosing</a:t>
            </a:r>
          </a:p>
        </p:txBody>
      </p:sp>
      <p:sp>
        <p:nvSpPr>
          <p:cNvPr id="41030" name="TextBox 31"/>
          <p:cNvSpPr txBox="1">
            <a:spLocks noChangeArrowheads="1"/>
          </p:cNvSpPr>
          <p:nvPr/>
        </p:nvSpPr>
        <p:spPr bwMode="auto">
          <a:xfrm>
            <a:off x="762000" y="20574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ea typeface="Arial" charset="0"/>
                <a:cs typeface="Arial" charset="0"/>
              </a:rPr>
              <a:t>Single patient cohorts</a:t>
            </a:r>
          </a:p>
        </p:txBody>
      </p:sp>
      <p:sp>
        <p:nvSpPr>
          <p:cNvPr id="72" name="&quot;No&quot; Symbol 71"/>
          <p:cNvSpPr/>
          <p:nvPr/>
        </p:nvSpPr>
        <p:spPr bwMode="auto">
          <a:xfrm>
            <a:off x="2590800" y="4800600"/>
            <a:ext cx="609600" cy="609600"/>
          </a:xfrm>
          <a:prstGeom prst="noSmoking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3" name="&quot;No&quot; Symbol 72"/>
          <p:cNvSpPr/>
          <p:nvPr/>
        </p:nvSpPr>
        <p:spPr bwMode="auto">
          <a:xfrm>
            <a:off x="4114800" y="4800600"/>
            <a:ext cx="609600" cy="609600"/>
          </a:xfrm>
          <a:prstGeom prst="noSmoking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9460" name="TextBox 73"/>
          <p:cNvSpPr txBox="1">
            <a:spLocks noChangeArrowheads="1"/>
          </p:cNvSpPr>
          <p:nvPr/>
        </p:nvSpPr>
        <p:spPr bwMode="auto">
          <a:xfrm>
            <a:off x="2006600" y="69770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461" name="TextBox 31"/>
          <p:cNvSpPr txBox="1">
            <a:spLocks noChangeArrowheads="1"/>
          </p:cNvSpPr>
          <p:nvPr/>
        </p:nvSpPr>
        <p:spPr bwMode="auto">
          <a:xfrm>
            <a:off x="3581400" y="596618"/>
            <a:ext cx="1828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Arial" charset="0"/>
                <a:cs typeface="Arial" charset="0"/>
              </a:rPr>
              <a:t>Single agent trials completed</a:t>
            </a:r>
          </a:p>
        </p:txBody>
      </p:sp>
      <p:sp>
        <p:nvSpPr>
          <p:cNvPr id="77" name="TextBox 76"/>
          <p:cNvSpPr txBox="1"/>
          <p:nvPr/>
        </p:nvSpPr>
        <p:spPr>
          <a:xfrm rot="16200000">
            <a:off x="-2672556" y="4272756"/>
            <a:ext cx="6172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Combination strategy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9600" y="1590485"/>
            <a:ext cx="7924800" cy="5168900"/>
          </a:xfrm>
          <a:prstGeom prst="rect">
            <a:avLst/>
          </a:prstGeom>
          <a:solidFill>
            <a:srgbClr val="3366FF">
              <a:alpha val="8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00" decel="100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decel="100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 decel="100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decel="1000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900" decel="1000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decel="100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900" decel="1000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decel="100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900" decel="100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900" decel="1000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decel="100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00" decel="1000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900" decel="100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00" decel="100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  <p:bldP spid="46" grpId="0" animBg="1"/>
      <p:bldP spid="40976" grpId="0"/>
      <p:bldP spid="31" grpId="0" animBg="1"/>
      <p:bldP spid="32" grpId="0" animBg="1"/>
      <p:bldP spid="37" grpId="0" animBg="1"/>
      <p:bldP spid="40980" grpId="0"/>
      <p:bldP spid="41002" grpId="0"/>
      <p:bldP spid="41003" grpId="0"/>
      <p:bldP spid="41004" grpId="0"/>
      <p:bldP spid="79" grpId="0" animBg="1"/>
      <p:bldP spid="41019" grpId="0"/>
      <p:bldP spid="41020" grpId="0"/>
      <p:bldP spid="41021" grpId="0"/>
      <p:bldP spid="41024" grpId="0"/>
      <p:bldP spid="41025" grpId="0"/>
      <p:bldP spid="41027" grpId="0"/>
      <p:bldP spid="41028" grpId="0"/>
      <p:bldP spid="41029" grpId="0"/>
      <p:bldP spid="41030" grpId="0"/>
      <p:bldP spid="72" grpId="0" animBg="1"/>
      <p:bldP spid="73" grpId="0" animBg="1"/>
      <p:bldP spid="77" grpId="0"/>
      <p:bldP spid="4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5150"/>
            <a:ext cx="8229600" cy="946638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Challenges to Developing Combination Therapies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336699"/>
                </a:solidFill>
              </a:rPr>
              <a:t>Developing drug combinations is arguably the most important major challenge in cancer drug development today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336699"/>
                </a:solidFill>
              </a:rPr>
              <a:t>Major hurdles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Establishing a strong hypothesis and selecting right combos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Understanding functional biology: Feedback loops, redundancies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Intra-tumor heterogeneity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Inter-patient PK-PD variability and optimizing target blockade to abrogate narrow therapeutic indices; multiple schedules?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Drug-Drug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Providing early proof of concept to support Phase 3 investment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Combining agents from different sponsors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But with clear thinking we can find solutions to best serve our patients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xfrm>
            <a:off x="0" y="8818"/>
            <a:ext cx="9144000" cy="77665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Successful Phase 1 TEAM</a:t>
            </a:r>
            <a:endParaRPr lang="en-US" sz="28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Patient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Investigators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Scientists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Fellows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Data Coordinators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Pharmacists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Lab Personnel: pharmacology, reference, PK, PD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Biostatisticians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Radiologists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060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Dose-limiting toxicity (DLT):</a:t>
            </a: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Toxicity that is considered unacceptable (due to severity and/or irreversibility) and limits further dose escalation</a:t>
            </a:r>
          </a:p>
          <a:p>
            <a:pPr marL="1143000" lvl="2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Defined with standard criteria CTCAE 4.1</a:t>
            </a:r>
          </a:p>
          <a:p>
            <a:pPr lvl="2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evs.nci.nih.gov/ftp1/CTCAE/CTCAE_4.03_2010-06-14_QuickReference_5x7.pdf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</a:pP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Dose-limiting toxicity</a:t>
            </a:r>
          </a:p>
          <a:p>
            <a:pPr marL="1143000" lvl="2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defined in advance prior to beginning the trial </a:t>
            </a:r>
          </a:p>
          <a:p>
            <a:pPr marL="1143000" lvl="2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is protocol-specific</a:t>
            </a:r>
          </a:p>
          <a:p>
            <a:pPr marL="1143000" lvl="2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Typically defined based on toxicity seen in the first cycle</a:t>
            </a: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</a:pPr>
            <a:endParaRPr lang="en-US" sz="1900" dirty="0" smtClean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With select agents that have a more delayed toxicity (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2</a:t>
            </a:r>
            <a:r>
              <a:rPr lang="en-US" sz="2400" baseline="30000" dirty="0" smtClean="0">
                <a:solidFill>
                  <a:schemeClr val="tx1"/>
                </a:solidFill>
                <a:latin typeface="Arial" charset="0"/>
              </a:rPr>
              <a:t>nd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/3</a:t>
            </a:r>
            <a:r>
              <a:rPr lang="en-US" sz="2400" baseline="30000" dirty="0" smtClean="0">
                <a:solidFill>
                  <a:schemeClr val="tx1"/>
                </a:solidFill>
                <a:latin typeface="Arial" charset="0"/>
              </a:rPr>
              <a:t>rd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cycle), time allowed for DLT definition being re-evaluated</a:t>
            </a: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Definitions of Key Concepts in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</a:t>
            </a:r>
          </a:p>
        </p:txBody>
      </p:sp>
    </p:spTree>
    <p:extLst>
      <p:ext uri="{BB962C8B-B14F-4D97-AF65-F5344CB8AC3E}">
        <p14:creationId xmlns:p14="http://schemas.microsoft.com/office/powerpoint/2010/main" val="32072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533400" y="1002792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336699"/>
                </a:solidFill>
                <a:latin typeface="Arial" charset="0"/>
              </a:rPr>
              <a:t>Examples of DLTs – chronic (daily) dosing: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Threshold for DLTs is lower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Some Grade 2 toxicities may be unacceptable and intolerable due to their persistence and lack of time period for recovery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Examples: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Grade 2 intolerable or worse non-hematologic toxicity despite supportive measures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Grade 3 or worse hematologic toxicity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Inability to complete a pre-specified percentage of treatment during the cycle due to toxicity (e.g. missing 10-15% of doses)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Definitions of Key Concepts in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</a:t>
            </a:r>
          </a:p>
        </p:txBody>
      </p:sp>
    </p:spTree>
    <p:extLst>
      <p:ext uri="{BB962C8B-B14F-4D97-AF65-F5344CB8AC3E}">
        <p14:creationId xmlns:p14="http://schemas.microsoft.com/office/powerpoint/2010/main" val="3633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Two recent examples in current trials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Tazi </a:t>
            </a:r>
            <a:r>
              <a:rPr lang="en-US" sz="1200" b="1" dirty="0">
                <a:solidFill>
                  <a:schemeClr val="tx1"/>
                </a:solidFill>
              </a:rPr>
              <a:t>study: </a:t>
            </a:r>
            <a:r>
              <a:rPr lang="en-US" sz="1200" dirty="0">
                <a:solidFill>
                  <a:schemeClr val="tx1"/>
                </a:solidFill>
              </a:rPr>
              <a:t>DLT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 will be defined as any one of the following attributed to AZD5363/AZD1208 during course 1:  grade 4 neutropenia ≥ 1 week; febrile neutropenia; grade 4 thrombocytopenia; grade 3 thrombocytopenia with bleeding; </a:t>
            </a:r>
            <a:r>
              <a:rPr lang="en-US" sz="1200" dirty="0" err="1">
                <a:solidFill>
                  <a:schemeClr val="tx1"/>
                </a:solidFill>
              </a:rPr>
              <a:t>QTcF</a:t>
            </a:r>
            <a:r>
              <a:rPr lang="en-US" sz="1200" dirty="0">
                <a:solidFill>
                  <a:schemeClr val="tx1"/>
                </a:solidFill>
              </a:rPr>
              <a:t> prolongation to &gt; 500 </a:t>
            </a:r>
            <a:r>
              <a:rPr lang="en-US" sz="1200" dirty="0" err="1">
                <a:solidFill>
                  <a:schemeClr val="tx1"/>
                </a:solidFill>
              </a:rPr>
              <a:t>msec</a:t>
            </a:r>
            <a:r>
              <a:rPr lang="en-US" sz="1200" dirty="0">
                <a:solidFill>
                  <a:schemeClr val="tx1"/>
                </a:solidFill>
              </a:rPr>
              <a:t>, or an increase of &gt; 60 </a:t>
            </a:r>
            <a:r>
              <a:rPr lang="en-US" sz="1200" dirty="0" err="1">
                <a:solidFill>
                  <a:schemeClr val="tx1"/>
                </a:solidFill>
              </a:rPr>
              <a:t>msec</a:t>
            </a:r>
            <a:r>
              <a:rPr lang="en-US" sz="1200" dirty="0">
                <a:solidFill>
                  <a:schemeClr val="tx1"/>
                </a:solidFill>
              </a:rPr>
              <a:t> from baseline </a:t>
            </a:r>
            <a:r>
              <a:rPr lang="en-US" sz="1200" dirty="0" err="1">
                <a:solidFill>
                  <a:schemeClr val="tx1"/>
                </a:solidFill>
              </a:rPr>
              <a:t>QTcF</a:t>
            </a:r>
            <a:r>
              <a:rPr lang="en-US" sz="1200" dirty="0">
                <a:solidFill>
                  <a:schemeClr val="tx1"/>
                </a:solidFill>
              </a:rPr>
              <a:t> to a </a:t>
            </a:r>
            <a:r>
              <a:rPr lang="en-US" sz="1200" dirty="0" err="1">
                <a:solidFill>
                  <a:schemeClr val="tx1"/>
                </a:solidFill>
              </a:rPr>
              <a:t>QTcF</a:t>
            </a:r>
            <a:r>
              <a:rPr lang="en-US" sz="1200" dirty="0">
                <a:solidFill>
                  <a:schemeClr val="tx1"/>
                </a:solidFill>
              </a:rPr>
              <a:t> value &gt; 480 </a:t>
            </a:r>
            <a:r>
              <a:rPr lang="en-US" sz="1200" dirty="0" err="1">
                <a:solidFill>
                  <a:schemeClr val="tx1"/>
                </a:solidFill>
              </a:rPr>
              <a:t>msec</a:t>
            </a:r>
            <a:r>
              <a:rPr lang="en-US" sz="1200" dirty="0">
                <a:solidFill>
                  <a:schemeClr val="tx1"/>
                </a:solidFill>
              </a:rPr>
              <a:t>, confirmed on repeat EKG; grade 3 or 4 nausea, vomiting, or diarrhea despite use of adequate medical intervention; any other clinically significant ≥ grade 3 non-hematologic toxicity; and/or persistent, intolerable toxicity which delays scheduled treatment for &gt; 14 days. All subjects will be evaluated for toxicity by history, physical exam, and clinical labs weekly during course 1, every 4 weeks during subsequent courses, and at EOS.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en-US" sz="1200" b="1" dirty="0">
                <a:solidFill>
                  <a:schemeClr val="tx1"/>
                </a:solidFill>
              </a:rPr>
              <a:t>Adoptive T-cell transfer study: </a:t>
            </a:r>
            <a:r>
              <a:rPr lang="en-US" sz="1200" dirty="0">
                <a:solidFill>
                  <a:schemeClr val="tx1"/>
                </a:solidFill>
              </a:rPr>
              <a:t>The DLT in our studies will be identical to DLT defined in NCI Surgery Branch adoptive T cell transfer protocols, which is 1) ≥Grade 2 or more bronchospasm or generalized </a:t>
            </a:r>
            <a:r>
              <a:rPr lang="en-US" sz="1200" dirty="0" err="1">
                <a:solidFill>
                  <a:schemeClr val="tx1"/>
                </a:solidFill>
              </a:rPr>
              <a:t>uticaria</a:t>
            </a:r>
            <a:r>
              <a:rPr lang="en-US" sz="1200" dirty="0">
                <a:solidFill>
                  <a:schemeClr val="tx1"/>
                </a:solidFill>
              </a:rPr>
              <a:t> (hypersensitivity),  2) ≥Grade 2 or more allergic reactions, 3) Grade 3 or greater toxicity occurring within 24 hours post cell infusion (related to cell infusion) and not reversible to a grade 2 or less within 8 hours with two doses of 650 mg </a:t>
            </a:r>
            <a:r>
              <a:rPr lang="en-US" sz="1200" dirty="0" err="1">
                <a:solidFill>
                  <a:schemeClr val="tx1"/>
                </a:solidFill>
              </a:rPr>
              <a:t>po</a:t>
            </a:r>
            <a:r>
              <a:rPr lang="en-US" sz="1200" dirty="0">
                <a:solidFill>
                  <a:schemeClr val="tx1"/>
                </a:solidFill>
              </a:rPr>
              <a:t> of acetaminophen or two doses of 50 mg </a:t>
            </a:r>
            <a:r>
              <a:rPr lang="en-US" sz="1200" dirty="0" err="1">
                <a:solidFill>
                  <a:schemeClr val="tx1"/>
                </a:solidFill>
              </a:rPr>
              <a:t>po</a:t>
            </a:r>
            <a:r>
              <a:rPr lang="en-US" sz="1200" dirty="0">
                <a:solidFill>
                  <a:schemeClr val="tx1"/>
                </a:solidFill>
              </a:rPr>
              <a:t> of </a:t>
            </a:r>
            <a:r>
              <a:rPr lang="en-US" sz="1200" dirty="0" err="1">
                <a:solidFill>
                  <a:schemeClr val="tx1"/>
                </a:solidFill>
              </a:rPr>
              <a:t>dyphenhydramine</a:t>
            </a:r>
            <a:r>
              <a:rPr lang="en-US" sz="1200" dirty="0">
                <a:solidFill>
                  <a:schemeClr val="tx1"/>
                </a:solidFill>
              </a:rPr>
              <a:t>, 4) any Grade 4 autoimmunity, 5) Grade 3 autoimmunity (excluding vitiligo, the depigmentation of the skin and/or hair) that cannot be resolved to less than or equal to a grade 2 autoimmune toxicity within 10 days, or 4) any grade 3 or greater non-hematologic toxicity, excluding injection site reactions, skin rash, </a:t>
            </a:r>
            <a:r>
              <a:rPr lang="en-US" sz="1200" dirty="0" err="1">
                <a:solidFill>
                  <a:schemeClr val="tx1"/>
                </a:solidFill>
              </a:rPr>
              <a:t>pruritis</a:t>
            </a:r>
            <a:r>
              <a:rPr lang="en-US" sz="1200" dirty="0">
                <a:solidFill>
                  <a:schemeClr val="tx1"/>
                </a:solidFill>
              </a:rPr>
              <a:t>, and local adenopathy (Severe skin rashes such as Steven-Johnson Syndrome or TEN will be considered DLT), 6) </a:t>
            </a:r>
            <a:r>
              <a:rPr lang="en-US" sz="1200" u="sng" dirty="0">
                <a:solidFill>
                  <a:schemeClr val="tx1"/>
                </a:solidFill>
              </a:rPr>
              <a:t>&gt;</a:t>
            </a:r>
            <a:r>
              <a:rPr lang="en-US" sz="1200" dirty="0">
                <a:solidFill>
                  <a:schemeClr val="tx1"/>
                </a:solidFill>
              </a:rPr>
              <a:t> Grade 3 toxicity of any kind related to the TIL 1383I TCR transduced T cells administration with particular attention to the following events: a) ≥Grade 3 injection site reaction due to TIL 1383I TCR transduced T cells administration, b) </a:t>
            </a:r>
            <a:r>
              <a:rPr lang="en-US" sz="1200" u="sng" dirty="0">
                <a:solidFill>
                  <a:schemeClr val="tx1"/>
                </a:solidFill>
              </a:rPr>
              <a:t>&gt;</a:t>
            </a:r>
            <a:r>
              <a:rPr lang="en-US" sz="1200" dirty="0">
                <a:solidFill>
                  <a:schemeClr val="tx1"/>
                </a:solidFill>
              </a:rPr>
              <a:t> Grade 3 hematological or hepatic toxicity that does not subside within 4 weeks after infusion of TIL 1383I TCR transduced T cells, c) </a:t>
            </a:r>
            <a:r>
              <a:rPr lang="en-US" sz="1200" u="sng" dirty="0">
                <a:solidFill>
                  <a:schemeClr val="tx1"/>
                </a:solidFill>
              </a:rPr>
              <a:t>&gt;</a:t>
            </a:r>
            <a:r>
              <a:rPr lang="en-US" sz="1200" dirty="0">
                <a:solidFill>
                  <a:schemeClr val="tx1"/>
                </a:solidFill>
              </a:rPr>
              <a:t> Grade 3 neurotoxicity:  New motor or sensory deficits, encephalopathy, or signs and symptoms that may indicate either tumor progression or a productive immune response will be evaluated as noted in earlier in this section with radiological imaging, and, if warranted, biopsy.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0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8208963" cy="3311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2300" b="1" u="sng" dirty="0" smtClean="0">
                <a:solidFill>
                  <a:srgbClr val="336699"/>
                </a:solidFill>
                <a:latin typeface="Arial" charset="0"/>
              </a:rPr>
              <a:t>M</a:t>
            </a:r>
            <a:r>
              <a:rPr lang="en-US" sz="2300" b="1" dirty="0" smtClean="0">
                <a:solidFill>
                  <a:srgbClr val="336699"/>
                </a:solidFill>
                <a:latin typeface="Arial" charset="0"/>
              </a:rPr>
              <a:t>aximum </a:t>
            </a:r>
            <a:r>
              <a:rPr lang="en-US" sz="2300" b="1" u="sng" dirty="0" smtClean="0">
                <a:solidFill>
                  <a:srgbClr val="336699"/>
                </a:solidFill>
                <a:latin typeface="Arial" charset="0"/>
              </a:rPr>
              <a:t>A</a:t>
            </a:r>
            <a:r>
              <a:rPr lang="en-US" sz="2300" b="1" dirty="0" smtClean="0">
                <a:solidFill>
                  <a:srgbClr val="336699"/>
                </a:solidFill>
                <a:latin typeface="Arial" charset="0"/>
              </a:rPr>
              <a:t>dministered </a:t>
            </a:r>
            <a:r>
              <a:rPr lang="en-US" sz="2300" b="1" u="sng" dirty="0" smtClean="0">
                <a:solidFill>
                  <a:srgbClr val="336699"/>
                </a:solidFill>
                <a:latin typeface="Arial" charset="0"/>
              </a:rPr>
              <a:t>D</a:t>
            </a:r>
            <a:r>
              <a:rPr lang="en-US" sz="2300" b="1" dirty="0" smtClean="0">
                <a:solidFill>
                  <a:srgbClr val="336699"/>
                </a:solidFill>
                <a:latin typeface="Arial" charset="0"/>
              </a:rPr>
              <a:t>ose (MAD), </a:t>
            </a:r>
            <a:r>
              <a:rPr lang="en-US" sz="2300" b="1" u="sng" dirty="0" smtClean="0">
                <a:solidFill>
                  <a:srgbClr val="336699"/>
                </a:solidFill>
                <a:latin typeface="Arial" charset="0"/>
              </a:rPr>
              <a:t>M</a:t>
            </a:r>
            <a:r>
              <a:rPr lang="en-US" sz="2300" b="1" dirty="0" smtClean="0">
                <a:solidFill>
                  <a:srgbClr val="336699"/>
                </a:solidFill>
                <a:latin typeface="Arial" charset="0"/>
              </a:rPr>
              <a:t>aximum </a:t>
            </a:r>
            <a:r>
              <a:rPr lang="en-US" sz="2300" b="1" u="sng" dirty="0" smtClean="0">
                <a:solidFill>
                  <a:srgbClr val="336699"/>
                </a:solidFill>
                <a:latin typeface="Arial" charset="0"/>
              </a:rPr>
              <a:t>T</a:t>
            </a:r>
            <a:r>
              <a:rPr lang="en-US" sz="2300" b="1" dirty="0" smtClean="0">
                <a:solidFill>
                  <a:srgbClr val="336699"/>
                </a:solidFill>
                <a:latin typeface="Arial" charset="0"/>
              </a:rPr>
              <a:t>olerated </a:t>
            </a:r>
            <a:r>
              <a:rPr lang="en-US" sz="2300" b="1" u="sng" dirty="0" smtClean="0">
                <a:solidFill>
                  <a:srgbClr val="336699"/>
                </a:solidFill>
                <a:latin typeface="Arial" charset="0"/>
              </a:rPr>
              <a:t>D</a:t>
            </a:r>
            <a:r>
              <a:rPr lang="en-US" sz="2300" b="1" dirty="0" smtClean="0">
                <a:solidFill>
                  <a:srgbClr val="336699"/>
                </a:solidFill>
                <a:latin typeface="Arial" charset="0"/>
              </a:rPr>
              <a:t>ose (MTD): confusing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Usage of these 2 phrases varies with country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endParaRPr lang="en-US" sz="2300" b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2300" b="1" dirty="0" smtClean="0">
                <a:solidFill>
                  <a:srgbClr val="336699"/>
                </a:solidFill>
                <a:latin typeface="Arial" charset="0"/>
              </a:rPr>
              <a:t>More important term: Recommended phase 2 dose (RPTD or RD):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Dose associated with DLT in a pre-specified proportion of patients (e.g. </a:t>
            </a:r>
            <a:r>
              <a:rPr lang="en-US" sz="2100" u="sng" dirty="0" smtClean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 33%) – dose that will be used in subsequent phase II trials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None/>
            </a:pPr>
            <a:endParaRPr lang="en-US" sz="21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endParaRPr lang="en-US" sz="23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Definitions of Key Concepts in Phase </a:t>
            </a:r>
            <a:r>
              <a:rPr lang="en-US" sz="3200" b="1" dirty="0" smtClean="0">
                <a:solidFill>
                  <a:srgbClr val="000000"/>
                </a:solidFill>
              </a:rPr>
              <a:t>1 </a:t>
            </a:r>
            <a:r>
              <a:rPr lang="en-US" sz="3200" b="1" dirty="0">
                <a:solidFill>
                  <a:srgbClr val="000000"/>
                </a:solidFill>
              </a:rPr>
              <a:t>Trials</a:t>
            </a:r>
          </a:p>
        </p:txBody>
      </p:sp>
    </p:spTree>
    <p:extLst>
      <p:ext uri="{BB962C8B-B14F-4D97-AF65-F5344CB8AC3E}">
        <p14:creationId xmlns:p14="http://schemas.microsoft.com/office/powerpoint/2010/main" val="31783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u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61854EB7BCC41ADDA2B74FCD91CF5" ma:contentTypeVersion="0" ma:contentTypeDescription="Create a new document." ma:contentTypeScope="" ma:versionID="77dc91402e1817ab58f20b6c76c151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2FF61-CF70-4F35-9ED6-E7718065F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D3516F-AF1B-4514-BFA9-624CA96AD14A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44ABA1-BADD-416C-8262-6DA94CE0CE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10706</TotalTime>
  <Words>3409</Words>
  <Application>Microsoft Office PowerPoint</Application>
  <PresentationFormat>On-screen Show (4:3)</PresentationFormat>
  <Paragraphs>737</Paragraphs>
  <Slides>57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1_Blue</vt:lpstr>
      <vt:lpstr>Chart</vt:lpstr>
      <vt:lpstr>PowerPoint Presentation</vt:lpstr>
      <vt:lpstr> Most Common Types of Cancer Treatments Currently Use and Under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recent examples in current trials</vt:lpstr>
      <vt:lpstr>PowerPoint Presentation</vt:lpstr>
      <vt:lpstr>Dose-Response: Efficacy and Toxicity</vt:lpstr>
      <vt:lpstr>PowerPoint Presentation</vt:lpstr>
      <vt:lpstr>Dose-Response: Efficacy and Toxicity</vt:lpstr>
      <vt:lpstr>Cancer Immunotherapy - “A Long Awaited Reality”</vt:lpstr>
      <vt:lpstr>Some examples of immunotherapies for cancer treatment</vt:lpstr>
      <vt:lpstr>Specific Example of Adoptive Cell Transfer</vt:lpstr>
      <vt:lpstr>Challenges with Immunologic Outcomes</vt:lpstr>
      <vt:lpstr>OBD: Defining the Context</vt:lpstr>
      <vt:lpstr>PowerPoint Presentation</vt:lpstr>
      <vt:lpstr>Pharmacokinetics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Patients per Cohort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Biomarkers: functional definitions </vt:lpstr>
      <vt:lpstr> Biomarkers: regulatory definitions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development of molecularly targeted agents: known challenges</vt:lpstr>
      <vt:lpstr>PowerPoint Presentation</vt:lpstr>
      <vt:lpstr>Genomic Complexity</vt:lpstr>
      <vt:lpstr>PowerPoint Presentation</vt:lpstr>
      <vt:lpstr>PowerPoint Presentation</vt:lpstr>
      <vt:lpstr>Approaches to Combination Therapies</vt:lpstr>
      <vt:lpstr>Reversal of Resistance Approach</vt:lpstr>
      <vt:lpstr>PowerPoint Presentation</vt:lpstr>
      <vt:lpstr>Sequential Combinations Approach</vt:lpstr>
      <vt:lpstr>Addition Approach</vt:lpstr>
      <vt:lpstr>Alternating Approach</vt:lpstr>
      <vt:lpstr>Pulsed Dose Approach</vt:lpstr>
      <vt:lpstr>PowerPoint Presentation</vt:lpstr>
      <vt:lpstr>Challenges to Developing Combination Therapies</vt:lpstr>
      <vt:lpstr>The Successful Phase 1 TEAM</vt:lpstr>
    </vt:vector>
  </TitlesOfParts>
  <Company>National Cancer Institute (NCI)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NCI User</dc:creator>
  <cp:lastModifiedBy>Elizabeth Garrett-Mayer</cp:lastModifiedBy>
  <cp:revision>221</cp:revision>
  <cp:lastPrinted>2013-06-19T17:02:15Z</cp:lastPrinted>
  <dcterms:created xsi:type="dcterms:W3CDTF">2012-07-13T14:46:21Z</dcterms:created>
  <dcterms:modified xsi:type="dcterms:W3CDTF">2015-01-08T16:50:06Z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0x01010062D61854EB7BCC41ADDA2B74FCD91CF5</vt:lpwstr>
  </property>
</Properties>
</file>