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Lst>
  <p:notesMasterIdLst>
    <p:notesMasterId r:id="rId59"/>
  </p:notesMasterIdLst>
  <p:sldIdLst>
    <p:sldId id="256" r:id="rId3"/>
    <p:sldId id="353" r:id="rId4"/>
    <p:sldId id="357" r:id="rId5"/>
    <p:sldId id="354" r:id="rId6"/>
    <p:sldId id="355" r:id="rId7"/>
    <p:sldId id="356" r:id="rId8"/>
    <p:sldId id="358" r:id="rId9"/>
    <p:sldId id="359" r:id="rId10"/>
    <p:sldId id="360" r:id="rId11"/>
    <p:sldId id="361" r:id="rId12"/>
    <p:sldId id="400" r:id="rId13"/>
    <p:sldId id="362" r:id="rId14"/>
    <p:sldId id="296" r:id="rId15"/>
    <p:sldId id="297" r:id="rId16"/>
    <p:sldId id="298" r:id="rId17"/>
    <p:sldId id="299" r:id="rId18"/>
    <p:sldId id="257" r:id="rId19"/>
    <p:sldId id="300" r:id="rId20"/>
    <p:sldId id="365" r:id="rId21"/>
    <p:sldId id="366" r:id="rId22"/>
    <p:sldId id="367" r:id="rId23"/>
    <p:sldId id="368" r:id="rId24"/>
    <p:sldId id="369" r:id="rId25"/>
    <p:sldId id="370" r:id="rId26"/>
    <p:sldId id="371" r:id="rId27"/>
    <p:sldId id="372" r:id="rId28"/>
    <p:sldId id="373" r:id="rId29"/>
    <p:sldId id="374" r:id="rId30"/>
    <p:sldId id="375" r:id="rId31"/>
    <p:sldId id="376" r:id="rId32"/>
    <p:sldId id="377" r:id="rId33"/>
    <p:sldId id="398" r:id="rId34"/>
    <p:sldId id="378" r:id="rId35"/>
    <p:sldId id="399" r:id="rId36"/>
    <p:sldId id="379" r:id="rId37"/>
    <p:sldId id="380" r:id="rId38"/>
    <p:sldId id="381" r:id="rId39"/>
    <p:sldId id="382" r:id="rId40"/>
    <p:sldId id="383" r:id="rId41"/>
    <p:sldId id="384" r:id="rId42"/>
    <p:sldId id="385" r:id="rId43"/>
    <p:sldId id="386" r:id="rId44"/>
    <p:sldId id="387" r:id="rId45"/>
    <p:sldId id="388" r:id="rId46"/>
    <p:sldId id="389" r:id="rId47"/>
    <p:sldId id="390" r:id="rId48"/>
    <p:sldId id="391" r:id="rId49"/>
    <p:sldId id="392" r:id="rId50"/>
    <p:sldId id="393" r:id="rId51"/>
    <p:sldId id="394" r:id="rId52"/>
    <p:sldId id="395" r:id="rId53"/>
    <p:sldId id="396" r:id="rId54"/>
    <p:sldId id="397" r:id="rId55"/>
    <p:sldId id="339" r:id="rId56"/>
    <p:sldId id="340" r:id="rId57"/>
    <p:sldId id="349" r:id="rId5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74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07B4341-E2B1-42F8-A17F-4CD3D84D3F02}" type="slidenum">
              <a:rPr lang="en-US"/>
              <a:pPr/>
              <a:t>‹#›</a:t>
            </a:fld>
            <a:endParaRPr lang="en-US"/>
          </a:p>
        </p:txBody>
      </p:sp>
    </p:spTree>
    <p:extLst>
      <p:ext uri="{BB962C8B-B14F-4D97-AF65-F5344CB8AC3E}">
        <p14:creationId xmlns:p14="http://schemas.microsoft.com/office/powerpoint/2010/main" val="5677817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CE1AEC-C806-4F53-AF8E-E3ED15B59178}" type="slidenum">
              <a:rPr lang="en-US"/>
              <a:pPr/>
              <a:t>‹#›</a:t>
            </a:fld>
            <a:endParaRPr lang="en-US"/>
          </a:p>
        </p:txBody>
      </p:sp>
    </p:spTree>
    <p:extLst>
      <p:ext uri="{BB962C8B-B14F-4D97-AF65-F5344CB8AC3E}">
        <p14:creationId xmlns:p14="http://schemas.microsoft.com/office/powerpoint/2010/main" val="223236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1E4F23-1F54-466B-BBA4-B4586EF8F80D}" type="slidenum">
              <a:rPr lang="en-US"/>
              <a:pPr/>
              <a:t>‹#›</a:t>
            </a:fld>
            <a:endParaRPr lang="en-US"/>
          </a:p>
        </p:txBody>
      </p:sp>
    </p:spTree>
    <p:extLst>
      <p:ext uri="{BB962C8B-B14F-4D97-AF65-F5344CB8AC3E}">
        <p14:creationId xmlns:p14="http://schemas.microsoft.com/office/powerpoint/2010/main" val="201944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B3CAC2B-FAEE-4A25-BB10-BC9C793B4D96}" type="slidenum">
              <a:rPr lang="en-US"/>
              <a:pPr/>
              <a:t>‹#›</a:t>
            </a:fld>
            <a:endParaRPr lang="en-US"/>
          </a:p>
        </p:txBody>
      </p:sp>
    </p:spTree>
    <p:extLst>
      <p:ext uri="{BB962C8B-B14F-4D97-AF65-F5344CB8AC3E}">
        <p14:creationId xmlns:p14="http://schemas.microsoft.com/office/powerpoint/2010/main" val="4176506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CE1AEC-C806-4F53-AF8E-E3ED15B59178}" type="slidenum">
              <a:rPr lang="en-US" smtClean="0"/>
              <a:pPr/>
              <a:t>‹#›</a:t>
            </a:fld>
            <a:endParaRPr lang="en-US"/>
          </a:p>
        </p:txBody>
      </p:sp>
    </p:spTree>
    <p:extLst>
      <p:ext uri="{BB962C8B-B14F-4D97-AF65-F5344CB8AC3E}">
        <p14:creationId xmlns:p14="http://schemas.microsoft.com/office/powerpoint/2010/main" val="1677748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F5C79-A8B8-44F6-9406-8923CB451D78}" type="slidenum">
              <a:rPr lang="en-US" smtClean="0"/>
              <a:pPr/>
              <a:t>‹#›</a:t>
            </a:fld>
            <a:endParaRPr lang="en-US"/>
          </a:p>
        </p:txBody>
      </p:sp>
    </p:spTree>
    <p:extLst>
      <p:ext uri="{BB962C8B-B14F-4D97-AF65-F5344CB8AC3E}">
        <p14:creationId xmlns:p14="http://schemas.microsoft.com/office/powerpoint/2010/main" val="3195309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73AA1-7EE5-4752-8E67-E6D37E6693B0}" type="slidenum">
              <a:rPr lang="en-US" smtClean="0"/>
              <a:pPr/>
              <a:t>‹#›</a:t>
            </a:fld>
            <a:endParaRPr lang="en-US"/>
          </a:p>
        </p:txBody>
      </p:sp>
    </p:spTree>
    <p:extLst>
      <p:ext uri="{BB962C8B-B14F-4D97-AF65-F5344CB8AC3E}">
        <p14:creationId xmlns:p14="http://schemas.microsoft.com/office/powerpoint/2010/main" val="100969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422109-1E60-4AD0-A1F2-BFF42B370C27}" type="slidenum">
              <a:rPr lang="en-US" smtClean="0"/>
              <a:pPr/>
              <a:t>‹#›</a:t>
            </a:fld>
            <a:endParaRPr lang="en-US"/>
          </a:p>
        </p:txBody>
      </p:sp>
    </p:spTree>
    <p:extLst>
      <p:ext uri="{BB962C8B-B14F-4D97-AF65-F5344CB8AC3E}">
        <p14:creationId xmlns:p14="http://schemas.microsoft.com/office/powerpoint/2010/main" val="42422911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F7CAF5-BA98-405B-B6AE-86E949D337C8}" type="slidenum">
              <a:rPr lang="en-US" smtClean="0"/>
              <a:pPr/>
              <a:t>‹#›</a:t>
            </a:fld>
            <a:endParaRPr lang="en-US"/>
          </a:p>
        </p:txBody>
      </p:sp>
    </p:spTree>
    <p:extLst>
      <p:ext uri="{BB962C8B-B14F-4D97-AF65-F5344CB8AC3E}">
        <p14:creationId xmlns:p14="http://schemas.microsoft.com/office/powerpoint/2010/main" val="31968114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FF81BB-C6A9-483B-AC08-F25DF4DAAE1A}" type="slidenum">
              <a:rPr lang="en-US" smtClean="0"/>
              <a:pPr/>
              <a:t>‹#›</a:t>
            </a:fld>
            <a:endParaRPr lang="en-US"/>
          </a:p>
        </p:txBody>
      </p:sp>
    </p:spTree>
    <p:extLst>
      <p:ext uri="{BB962C8B-B14F-4D97-AF65-F5344CB8AC3E}">
        <p14:creationId xmlns:p14="http://schemas.microsoft.com/office/powerpoint/2010/main" val="20834395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7C1AB2-E567-4912-89C9-9D90B19E287D}" type="slidenum">
              <a:rPr lang="en-US" smtClean="0"/>
              <a:pPr/>
              <a:t>‹#›</a:t>
            </a:fld>
            <a:endParaRPr lang="en-US"/>
          </a:p>
        </p:txBody>
      </p:sp>
    </p:spTree>
    <p:extLst>
      <p:ext uri="{BB962C8B-B14F-4D97-AF65-F5344CB8AC3E}">
        <p14:creationId xmlns:p14="http://schemas.microsoft.com/office/powerpoint/2010/main" val="1941706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AC1F7-E826-4BFF-B405-AFAB893371ED}" type="slidenum">
              <a:rPr lang="en-US" smtClean="0"/>
              <a:pPr/>
              <a:t>‹#›</a:t>
            </a:fld>
            <a:endParaRPr lang="en-US"/>
          </a:p>
        </p:txBody>
      </p:sp>
    </p:spTree>
    <p:extLst>
      <p:ext uri="{BB962C8B-B14F-4D97-AF65-F5344CB8AC3E}">
        <p14:creationId xmlns:p14="http://schemas.microsoft.com/office/powerpoint/2010/main" val="1985174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84F5C79-A8B8-44F6-9406-8923CB451D78}" type="slidenum">
              <a:rPr lang="en-US"/>
              <a:pPr/>
              <a:t>‹#›</a:t>
            </a:fld>
            <a:endParaRPr lang="en-US"/>
          </a:p>
        </p:txBody>
      </p:sp>
    </p:spTree>
    <p:extLst>
      <p:ext uri="{BB962C8B-B14F-4D97-AF65-F5344CB8AC3E}">
        <p14:creationId xmlns:p14="http://schemas.microsoft.com/office/powerpoint/2010/main" val="1302308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B7002B-AA49-4C09-B371-2986F6F09171}" type="slidenum">
              <a:rPr lang="en-US" smtClean="0"/>
              <a:pPr/>
              <a:t>‹#›</a:t>
            </a:fld>
            <a:endParaRPr lang="en-US"/>
          </a:p>
        </p:txBody>
      </p:sp>
    </p:spTree>
    <p:extLst>
      <p:ext uri="{BB962C8B-B14F-4D97-AF65-F5344CB8AC3E}">
        <p14:creationId xmlns:p14="http://schemas.microsoft.com/office/powerpoint/2010/main" val="36119336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E4F23-1F54-466B-BBA4-B4586EF8F80D}" type="slidenum">
              <a:rPr lang="en-US" smtClean="0"/>
              <a:pPr/>
              <a:t>‹#›</a:t>
            </a:fld>
            <a:endParaRPr lang="en-US"/>
          </a:p>
        </p:txBody>
      </p:sp>
    </p:spTree>
    <p:extLst>
      <p:ext uri="{BB962C8B-B14F-4D97-AF65-F5344CB8AC3E}">
        <p14:creationId xmlns:p14="http://schemas.microsoft.com/office/powerpoint/2010/main" val="27661755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CAC2B-FAEE-4A25-BB10-BC9C793B4D96}" type="slidenum">
              <a:rPr lang="en-US" smtClean="0"/>
              <a:pPr/>
              <a:t>‹#›</a:t>
            </a:fld>
            <a:endParaRPr lang="en-US"/>
          </a:p>
        </p:txBody>
      </p:sp>
    </p:spTree>
    <p:extLst>
      <p:ext uri="{BB962C8B-B14F-4D97-AF65-F5344CB8AC3E}">
        <p14:creationId xmlns:p14="http://schemas.microsoft.com/office/powerpoint/2010/main" val="288055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773AA1-7EE5-4752-8E67-E6D37E6693B0}" type="slidenum">
              <a:rPr lang="en-US"/>
              <a:pPr/>
              <a:t>‹#›</a:t>
            </a:fld>
            <a:endParaRPr lang="en-US"/>
          </a:p>
        </p:txBody>
      </p:sp>
    </p:spTree>
    <p:extLst>
      <p:ext uri="{BB962C8B-B14F-4D97-AF65-F5344CB8AC3E}">
        <p14:creationId xmlns:p14="http://schemas.microsoft.com/office/powerpoint/2010/main" val="368727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D422109-1E60-4AD0-A1F2-BFF42B370C27}" type="slidenum">
              <a:rPr lang="en-US"/>
              <a:pPr/>
              <a:t>‹#›</a:t>
            </a:fld>
            <a:endParaRPr lang="en-US"/>
          </a:p>
        </p:txBody>
      </p:sp>
    </p:spTree>
    <p:extLst>
      <p:ext uri="{BB962C8B-B14F-4D97-AF65-F5344CB8AC3E}">
        <p14:creationId xmlns:p14="http://schemas.microsoft.com/office/powerpoint/2010/main" val="2724815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FF7CAF5-BA98-405B-B6AE-86E949D337C8}" type="slidenum">
              <a:rPr lang="en-US"/>
              <a:pPr/>
              <a:t>‹#›</a:t>
            </a:fld>
            <a:endParaRPr lang="en-US"/>
          </a:p>
        </p:txBody>
      </p:sp>
    </p:spTree>
    <p:extLst>
      <p:ext uri="{BB962C8B-B14F-4D97-AF65-F5344CB8AC3E}">
        <p14:creationId xmlns:p14="http://schemas.microsoft.com/office/powerpoint/2010/main" val="2919848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2FF81BB-C6A9-483B-AC08-F25DF4DAAE1A}" type="slidenum">
              <a:rPr lang="en-US"/>
              <a:pPr/>
              <a:t>‹#›</a:t>
            </a:fld>
            <a:endParaRPr lang="en-US"/>
          </a:p>
        </p:txBody>
      </p:sp>
    </p:spTree>
    <p:extLst>
      <p:ext uri="{BB962C8B-B14F-4D97-AF65-F5344CB8AC3E}">
        <p14:creationId xmlns:p14="http://schemas.microsoft.com/office/powerpoint/2010/main" val="2584186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07C1AB2-E567-4912-89C9-9D90B19E287D}" type="slidenum">
              <a:rPr lang="en-US"/>
              <a:pPr/>
              <a:t>‹#›</a:t>
            </a:fld>
            <a:endParaRPr lang="en-US"/>
          </a:p>
        </p:txBody>
      </p:sp>
    </p:spTree>
    <p:extLst>
      <p:ext uri="{BB962C8B-B14F-4D97-AF65-F5344CB8AC3E}">
        <p14:creationId xmlns:p14="http://schemas.microsoft.com/office/powerpoint/2010/main" val="3944063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DCAC1F7-E826-4BFF-B405-AFAB893371ED}" type="slidenum">
              <a:rPr lang="en-US"/>
              <a:pPr/>
              <a:t>‹#›</a:t>
            </a:fld>
            <a:endParaRPr lang="en-US"/>
          </a:p>
        </p:txBody>
      </p:sp>
    </p:spTree>
    <p:extLst>
      <p:ext uri="{BB962C8B-B14F-4D97-AF65-F5344CB8AC3E}">
        <p14:creationId xmlns:p14="http://schemas.microsoft.com/office/powerpoint/2010/main" val="3695031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4B7002B-AA49-4C09-B371-2986F6F09171}" type="slidenum">
              <a:rPr lang="en-US"/>
              <a:pPr/>
              <a:t>‹#›</a:t>
            </a:fld>
            <a:endParaRPr lang="en-US"/>
          </a:p>
        </p:txBody>
      </p:sp>
    </p:spTree>
    <p:extLst>
      <p:ext uri="{BB962C8B-B14F-4D97-AF65-F5344CB8AC3E}">
        <p14:creationId xmlns:p14="http://schemas.microsoft.com/office/powerpoint/2010/main" val="134258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295400"/>
            <a:ext cx="8229600" cy="483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0D60CE3-2750-4AC9-BEB6-50FF39F7F09B}"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200">
          <a:solidFill>
            <a:schemeClr val="tx2"/>
          </a:solidFill>
          <a:latin typeface="+mj-lt"/>
          <a:ea typeface="+mj-ea"/>
          <a:cs typeface="+mj-cs"/>
        </a:defRPr>
      </a:lvl1pPr>
      <a:lvl2pPr algn="l" rtl="0" fontAlgn="base">
        <a:spcBef>
          <a:spcPct val="0"/>
        </a:spcBef>
        <a:spcAft>
          <a:spcPct val="0"/>
        </a:spcAft>
        <a:defRPr sz="3200">
          <a:solidFill>
            <a:schemeClr val="tx2"/>
          </a:solidFill>
          <a:latin typeface="Arial" charset="0"/>
        </a:defRPr>
      </a:lvl2pPr>
      <a:lvl3pPr algn="l" rtl="0" fontAlgn="base">
        <a:spcBef>
          <a:spcPct val="0"/>
        </a:spcBef>
        <a:spcAft>
          <a:spcPct val="0"/>
        </a:spcAft>
        <a:defRPr sz="3200">
          <a:solidFill>
            <a:schemeClr val="tx2"/>
          </a:solidFill>
          <a:latin typeface="Arial" charset="0"/>
        </a:defRPr>
      </a:lvl3pPr>
      <a:lvl4pPr algn="l" rtl="0" fontAlgn="base">
        <a:spcBef>
          <a:spcPct val="0"/>
        </a:spcBef>
        <a:spcAft>
          <a:spcPct val="0"/>
        </a:spcAft>
        <a:defRPr sz="3200">
          <a:solidFill>
            <a:schemeClr val="tx2"/>
          </a:solidFill>
          <a:latin typeface="Arial" charset="0"/>
        </a:defRPr>
      </a:lvl4pPr>
      <a:lvl5pPr algn="l" rtl="0" fontAlgn="base">
        <a:spcBef>
          <a:spcPct val="0"/>
        </a:spcBef>
        <a:spcAft>
          <a:spcPct val="0"/>
        </a:spcAft>
        <a:defRPr sz="3200">
          <a:solidFill>
            <a:schemeClr val="tx2"/>
          </a:solidFill>
          <a:latin typeface="Arial"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Font typeface="Wingdings" pitchFamily="2" charset="2"/>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Font typeface="Wingdings" pitchFamily="2" charset="2"/>
        <a:buChar char="§"/>
        <a:defRPr sz="1600">
          <a:solidFill>
            <a:schemeClr val="tx1"/>
          </a:solidFill>
          <a:latin typeface="+mn-lt"/>
        </a:defRPr>
      </a:lvl5pPr>
      <a:lvl6pPr marL="2514600" indent="-228600" algn="l" rtl="0" fontAlgn="base">
        <a:spcBef>
          <a:spcPct val="20000"/>
        </a:spcBef>
        <a:spcAft>
          <a:spcPct val="0"/>
        </a:spcAft>
        <a:buFont typeface="Wingdings" pitchFamily="2" charset="2"/>
        <a:buChar char="§"/>
        <a:defRPr sz="1600">
          <a:solidFill>
            <a:schemeClr val="tx1"/>
          </a:solidFill>
          <a:latin typeface="+mn-lt"/>
        </a:defRPr>
      </a:lvl6pPr>
      <a:lvl7pPr marL="2971800" indent="-228600" algn="l" rtl="0" fontAlgn="base">
        <a:spcBef>
          <a:spcPct val="20000"/>
        </a:spcBef>
        <a:spcAft>
          <a:spcPct val="0"/>
        </a:spcAft>
        <a:buFont typeface="Wingdings" pitchFamily="2" charset="2"/>
        <a:buChar char="§"/>
        <a:defRPr sz="1600">
          <a:solidFill>
            <a:schemeClr val="tx1"/>
          </a:solidFill>
          <a:latin typeface="+mn-lt"/>
        </a:defRPr>
      </a:lvl7pPr>
      <a:lvl8pPr marL="3429000" indent="-228600" algn="l" rtl="0" fontAlgn="base">
        <a:spcBef>
          <a:spcPct val="20000"/>
        </a:spcBef>
        <a:spcAft>
          <a:spcPct val="0"/>
        </a:spcAft>
        <a:buFont typeface="Wingdings" pitchFamily="2" charset="2"/>
        <a:buChar char="§"/>
        <a:defRPr sz="1600">
          <a:solidFill>
            <a:schemeClr val="tx1"/>
          </a:solidFill>
          <a:latin typeface="+mn-lt"/>
        </a:defRPr>
      </a:lvl8pPr>
      <a:lvl9pPr marL="3886200" indent="-228600" algn="l" rtl="0" fontAlgn="base">
        <a:spcBef>
          <a:spcPct val="20000"/>
        </a:spcBef>
        <a:spcAft>
          <a:spcPct val="0"/>
        </a:spcAft>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60CE3-2750-4AC9-BEB6-50FF39F7F09B}" type="slidenum">
              <a:rPr lang="en-US" smtClean="0"/>
              <a:pPr/>
              <a:t>‹#›</a:t>
            </a:fld>
            <a:endParaRPr lang="en-US"/>
          </a:p>
        </p:txBody>
      </p:sp>
    </p:spTree>
    <p:extLst>
      <p:ext uri="{BB962C8B-B14F-4D97-AF65-F5344CB8AC3E}">
        <p14:creationId xmlns:p14="http://schemas.microsoft.com/office/powerpoint/2010/main" val="18287900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people.musc.edu/~elg26/teaching/MCCR2015/MCCR2015.htm"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mailto:garrettm@musc.edu"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447800"/>
            <a:ext cx="7772400" cy="1470025"/>
          </a:xfrm>
        </p:spPr>
        <p:txBody>
          <a:bodyPr>
            <a:normAutofit/>
          </a:bodyPr>
          <a:lstStyle/>
          <a:p>
            <a:pPr algn="ctr"/>
            <a:r>
              <a:rPr lang="en-US" sz="3600" dirty="0" smtClean="0"/>
              <a:t>Methods in Clinical Cancer Research:</a:t>
            </a:r>
            <a:r>
              <a:rPr lang="en-US" dirty="0" smtClean="0"/>
              <a:t/>
            </a:r>
            <a:br>
              <a:rPr lang="en-US" dirty="0" smtClean="0"/>
            </a:br>
            <a:r>
              <a:rPr lang="en-US" dirty="0" smtClean="0"/>
              <a:t>Introduction</a:t>
            </a:r>
            <a:endParaRPr lang="en-US" dirty="0"/>
          </a:p>
        </p:txBody>
      </p:sp>
      <p:sp>
        <p:nvSpPr>
          <p:cNvPr id="4099" name="Rectangle 3"/>
          <p:cNvSpPr>
            <a:spLocks noGrp="1" noChangeArrowheads="1"/>
          </p:cNvSpPr>
          <p:nvPr>
            <p:ph type="subTitle" idx="1"/>
          </p:nvPr>
        </p:nvSpPr>
        <p:spPr>
          <a:xfrm>
            <a:off x="1371600" y="3581400"/>
            <a:ext cx="6400800" cy="1981200"/>
          </a:xfrm>
        </p:spPr>
        <p:txBody>
          <a:bodyPr>
            <a:normAutofit/>
          </a:bodyPr>
          <a:lstStyle/>
          <a:p>
            <a:pPr>
              <a:lnSpc>
                <a:spcPct val="80000"/>
              </a:lnSpc>
            </a:pPr>
            <a:r>
              <a:rPr lang="en-US" sz="1800" dirty="0"/>
              <a:t>Elizabeth Garrett-Mayer, PhD</a:t>
            </a:r>
          </a:p>
          <a:p>
            <a:pPr>
              <a:lnSpc>
                <a:spcPct val="80000"/>
              </a:lnSpc>
            </a:pPr>
            <a:r>
              <a:rPr lang="en-US" sz="1800" dirty="0" smtClean="0"/>
              <a:t>Professor </a:t>
            </a:r>
            <a:r>
              <a:rPr lang="en-US" sz="1800" dirty="0"/>
              <a:t>of Biostatistics</a:t>
            </a:r>
          </a:p>
          <a:p>
            <a:pPr>
              <a:lnSpc>
                <a:spcPct val="80000"/>
              </a:lnSpc>
            </a:pPr>
            <a:r>
              <a:rPr lang="en-US" sz="1800" dirty="0"/>
              <a:t>Hollings Cancer Center</a:t>
            </a:r>
          </a:p>
          <a:p>
            <a:pPr>
              <a:lnSpc>
                <a:spcPct val="80000"/>
              </a:lnSpc>
            </a:pPr>
            <a:r>
              <a:rPr lang="en-US" sz="1800" dirty="0"/>
              <a:t>Medical University of South Carolina</a:t>
            </a:r>
          </a:p>
          <a:p>
            <a:pPr>
              <a:lnSpc>
                <a:spcPct val="80000"/>
              </a:lnSpc>
            </a:pPr>
            <a:endParaRPr lang="en-US" sz="1800" dirty="0" smtClean="0"/>
          </a:p>
          <a:p>
            <a:pPr>
              <a:lnSpc>
                <a:spcPct val="80000"/>
              </a:lnSpc>
            </a:pPr>
            <a:r>
              <a:rPr lang="en-US" sz="1800" dirty="0" smtClean="0"/>
              <a:t>Lecture 1</a:t>
            </a:r>
          </a:p>
          <a:p>
            <a:pPr>
              <a:lnSpc>
                <a:spcPct val="80000"/>
              </a:lnSpc>
            </a:pPr>
            <a:r>
              <a:rPr lang="en-US" sz="1800" dirty="0" smtClean="0"/>
              <a:t>January </a:t>
            </a:r>
            <a:r>
              <a:rPr lang="en-US" sz="1800" dirty="0" smtClean="0"/>
              <a:t>6, </a:t>
            </a:r>
            <a:r>
              <a:rPr lang="en-US" sz="1800" dirty="0" smtClean="0"/>
              <a:t>2015</a:t>
            </a:r>
          </a:p>
          <a:p>
            <a:pPr>
              <a:lnSpc>
                <a:spcPct val="80000"/>
              </a:lnSpc>
            </a:pPr>
            <a:endParaRPr lang="en-US"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Every lecturer will  have his/her own style</a:t>
            </a:r>
          </a:p>
          <a:p>
            <a:r>
              <a:rPr lang="en-US" dirty="0" smtClean="0"/>
              <a:t>Notes may be </a:t>
            </a:r>
          </a:p>
          <a:p>
            <a:pPr lvl="1"/>
            <a:r>
              <a:rPr lang="en-US" dirty="0" smtClean="0"/>
              <a:t>prepared ahead of time and posted</a:t>
            </a:r>
          </a:p>
          <a:p>
            <a:pPr lvl="1"/>
            <a:r>
              <a:rPr lang="en-US" dirty="0" smtClean="0"/>
              <a:t>Prepared and posted after the lecture</a:t>
            </a:r>
          </a:p>
          <a:p>
            <a:pPr lvl="1"/>
            <a:r>
              <a:rPr lang="en-US" dirty="0" smtClean="0"/>
              <a:t>Nonexistent</a:t>
            </a:r>
          </a:p>
          <a:p>
            <a:r>
              <a:rPr lang="en-US" dirty="0" smtClean="0"/>
              <a:t>Lecture notes will NOT be printed by the instructors prior to lecture.</a:t>
            </a:r>
          </a:p>
          <a:p>
            <a:r>
              <a:rPr lang="en-US" i="1" dirty="0" smtClean="0"/>
              <a:t>If they are available and you would like a paper copy, it is your responsibility to print them out.</a:t>
            </a:r>
          </a:p>
          <a:p>
            <a:endParaRPr lang="en-US" dirty="0"/>
          </a:p>
        </p:txBody>
      </p:sp>
    </p:spTree>
    <p:extLst>
      <p:ext uri="{BB962C8B-B14F-4D97-AF65-F5344CB8AC3E}">
        <p14:creationId xmlns:p14="http://schemas.microsoft.com/office/powerpoint/2010/main" val="4173095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Heterogeneous Population</a:t>
            </a:r>
            <a:endParaRPr lang="en-US" dirty="0"/>
          </a:p>
        </p:txBody>
      </p:sp>
      <p:sp>
        <p:nvSpPr>
          <p:cNvPr id="3" name="Content Placeholder 2"/>
          <p:cNvSpPr>
            <a:spLocks noGrp="1"/>
          </p:cNvSpPr>
          <p:nvPr>
            <p:ph idx="1"/>
          </p:nvPr>
        </p:nvSpPr>
        <p:spPr/>
        <p:txBody>
          <a:bodyPr/>
          <a:lstStyle/>
          <a:p>
            <a:r>
              <a:rPr lang="en-US" dirty="0" smtClean="0"/>
              <a:t>K-12 Training Program</a:t>
            </a:r>
          </a:p>
          <a:p>
            <a:endParaRPr lang="en-US" dirty="0" smtClean="0"/>
          </a:p>
          <a:p>
            <a:r>
              <a:rPr lang="en-US" dirty="0" err="1" smtClean="0"/>
              <a:t>Biostats</a:t>
            </a:r>
            <a:r>
              <a:rPr lang="en-US" dirty="0" smtClean="0"/>
              <a:t> &amp; Epi grad students </a:t>
            </a:r>
          </a:p>
        </p:txBody>
      </p:sp>
    </p:spTree>
    <p:extLst>
      <p:ext uri="{BB962C8B-B14F-4D97-AF65-F5344CB8AC3E}">
        <p14:creationId xmlns:p14="http://schemas.microsoft.com/office/powerpoint/2010/main" val="2693839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spTree>
    <p:extLst>
      <p:ext uri="{BB962C8B-B14F-4D97-AF65-F5344CB8AC3E}">
        <p14:creationId xmlns:p14="http://schemas.microsoft.com/office/powerpoint/2010/main" val="2008646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Research Studies in Cancer</a:t>
            </a:r>
            <a:endParaRPr lang="en-US" dirty="0"/>
          </a:p>
        </p:txBody>
      </p:sp>
      <p:sp>
        <p:nvSpPr>
          <p:cNvPr id="3" name="Content Placeholder 2"/>
          <p:cNvSpPr>
            <a:spLocks noGrp="1"/>
          </p:cNvSpPr>
          <p:nvPr>
            <p:ph idx="1"/>
          </p:nvPr>
        </p:nvSpPr>
        <p:spPr/>
        <p:txBody>
          <a:bodyPr>
            <a:normAutofit lnSpcReduction="10000"/>
          </a:bodyPr>
          <a:lstStyle/>
          <a:p>
            <a:r>
              <a:rPr lang="en-US" dirty="0" smtClean="0"/>
              <a:t>Basic Science</a:t>
            </a:r>
          </a:p>
          <a:p>
            <a:r>
              <a:rPr lang="en-US" dirty="0" smtClean="0"/>
              <a:t>Translational</a:t>
            </a:r>
          </a:p>
          <a:p>
            <a:r>
              <a:rPr lang="en-US" dirty="0" smtClean="0"/>
              <a:t>Clinical</a:t>
            </a:r>
          </a:p>
          <a:p>
            <a:pPr lvl="1"/>
            <a:r>
              <a:rPr lang="en-US" dirty="0" smtClean="0"/>
              <a:t>Exploratory/Pilot/Correlative</a:t>
            </a:r>
          </a:p>
          <a:p>
            <a:pPr lvl="1"/>
            <a:r>
              <a:rPr lang="en-US" dirty="0" smtClean="0"/>
              <a:t>Phase I</a:t>
            </a:r>
          </a:p>
          <a:p>
            <a:pPr lvl="1"/>
            <a:r>
              <a:rPr lang="en-US" dirty="0" smtClean="0"/>
              <a:t>Phase II</a:t>
            </a:r>
          </a:p>
          <a:p>
            <a:pPr lvl="1"/>
            <a:r>
              <a:rPr lang="en-US" dirty="0" smtClean="0"/>
              <a:t>Phase III</a:t>
            </a:r>
          </a:p>
          <a:p>
            <a:pPr lvl="1"/>
            <a:r>
              <a:rPr lang="en-US" dirty="0" smtClean="0"/>
              <a:t>Other: e.g. prevention, survivorship</a:t>
            </a:r>
          </a:p>
          <a:p>
            <a:r>
              <a:rPr lang="en-US" dirty="0" smtClean="0"/>
              <a:t>Epidemiological</a:t>
            </a:r>
          </a:p>
          <a:p>
            <a:pPr lvl="1"/>
            <a:endParaRPr lang="en-US" dirty="0" smtClean="0"/>
          </a:p>
          <a:p>
            <a:pPr lvl="1"/>
            <a:endParaRPr lang="en-US" dirty="0"/>
          </a:p>
        </p:txBody>
      </p:sp>
    </p:spTree>
    <p:extLst>
      <p:ext uri="{BB962C8B-B14F-4D97-AF65-F5344CB8AC3E}">
        <p14:creationId xmlns:p14="http://schemas.microsoft.com/office/powerpoint/2010/main" val="23609440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Phases of Drug Development</a:t>
            </a:r>
            <a:endParaRPr lang="en-US" dirty="0"/>
          </a:p>
        </p:txBody>
      </p:sp>
      <p:sp>
        <p:nvSpPr>
          <p:cNvPr id="3" name="Content Placeholder 2"/>
          <p:cNvSpPr>
            <a:spLocks noGrp="1"/>
          </p:cNvSpPr>
          <p:nvPr>
            <p:ph idx="1"/>
          </p:nvPr>
        </p:nvSpPr>
        <p:spPr>
          <a:xfrm>
            <a:off x="533400" y="1066801"/>
            <a:ext cx="8153400" cy="4724400"/>
          </a:xfrm>
        </p:spPr>
        <p:txBody>
          <a:bodyPr>
            <a:normAutofit fontScale="92500" lnSpcReduction="10000"/>
          </a:bodyPr>
          <a:lstStyle/>
          <a:p>
            <a:r>
              <a:rPr lang="en-US" dirty="0" smtClean="0"/>
              <a:t>Phase I</a:t>
            </a:r>
          </a:p>
          <a:p>
            <a:pPr lvl="1"/>
            <a:r>
              <a:rPr lang="en-US" sz="2200" dirty="0" smtClean="0"/>
              <a:t>Dose finding</a:t>
            </a:r>
          </a:p>
          <a:p>
            <a:pPr lvl="1"/>
            <a:r>
              <a:rPr lang="en-US" sz="2200" dirty="0" smtClean="0"/>
              <a:t>Usually designed to find the highest safe dose.</a:t>
            </a:r>
          </a:p>
          <a:p>
            <a:pPr lvl="1"/>
            <a:r>
              <a:rPr lang="en-US" sz="2200" dirty="0" smtClean="0"/>
              <a:t>12-30 patients.</a:t>
            </a:r>
          </a:p>
          <a:p>
            <a:pPr lvl="1"/>
            <a:r>
              <a:rPr lang="en-US" sz="2200" dirty="0" smtClean="0"/>
              <a:t>2014 update:  12 - 700</a:t>
            </a:r>
            <a:endParaRPr lang="en-US" sz="2200" dirty="0"/>
          </a:p>
          <a:p>
            <a:r>
              <a:rPr lang="en-US" dirty="0" smtClean="0"/>
              <a:t>Phase II</a:t>
            </a:r>
          </a:p>
          <a:p>
            <a:pPr lvl="1"/>
            <a:r>
              <a:rPr lang="en-US" sz="2200" dirty="0" smtClean="0"/>
              <a:t>Preliminary efficacy and safety</a:t>
            </a:r>
          </a:p>
          <a:p>
            <a:pPr lvl="1"/>
            <a:r>
              <a:rPr lang="en-US" sz="2200" dirty="0" smtClean="0"/>
              <a:t>Generally not ‘head to head’ comparison</a:t>
            </a:r>
          </a:p>
          <a:p>
            <a:pPr lvl="1"/>
            <a:r>
              <a:rPr lang="en-US" sz="2200" dirty="0" smtClean="0"/>
              <a:t>20-80 patients</a:t>
            </a:r>
          </a:p>
          <a:p>
            <a:r>
              <a:rPr lang="en-US" dirty="0" smtClean="0"/>
              <a:t>Phase III</a:t>
            </a:r>
          </a:p>
          <a:p>
            <a:pPr lvl="1"/>
            <a:r>
              <a:rPr lang="en-US" sz="2200" dirty="0" smtClean="0"/>
              <a:t>Definitive comparative trial against the standard of care</a:t>
            </a:r>
          </a:p>
          <a:p>
            <a:pPr lvl="1"/>
            <a:r>
              <a:rPr lang="en-US" sz="2200" dirty="0" smtClean="0"/>
              <a:t>Usually hundreds or thousands of patients</a:t>
            </a:r>
          </a:p>
        </p:txBody>
      </p:sp>
    </p:spTree>
    <p:extLst>
      <p:ext uri="{BB962C8B-B14F-4D97-AF65-F5344CB8AC3E}">
        <p14:creationId xmlns:p14="http://schemas.microsoft.com/office/powerpoint/2010/main" val="2061902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Trials:  the beginning	</a:t>
            </a:r>
            <a:endParaRPr lang="en-US" dirty="0"/>
          </a:p>
        </p:txBody>
      </p:sp>
      <p:sp>
        <p:nvSpPr>
          <p:cNvPr id="3" name="Content Placeholder 2"/>
          <p:cNvSpPr>
            <a:spLocks noGrp="1"/>
          </p:cNvSpPr>
          <p:nvPr>
            <p:ph idx="1"/>
          </p:nvPr>
        </p:nvSpPr>
        <p:spPr/>
        <p:txBody>
          <a:bodyPr/>
          <a:lstStyle/>
          <a:p>
            <a:r>
              <a:rPr lang="en-US" dirty="0" smtClean="0"/>
              <a:t>Write a clinical trial protocol</a:t>
            </a:r>
          </a:p>
          <a:p>
            <a:r>
              <a:rPr lang="en-US" dirty="0" smtClean="0"/>
              <a:t>Usually 70-180 pages</a:t>
            </a:r>
          </a:p>
          <a:p>
            <a:r>
              <a:rPr lang="en-US" b="1" i="1" dirty="0" smtClean="0"/>
              <a:t>Not</a:t>
            </a:r>
            <a:r>
              <a:rPr lang="en-US" dirty="0" smtClean="0"/>
              <a:t> like writing a grant</a:t>
            </a:r>
          </a:p>
          <a:p>
            <a:r>
              <a:rPr lang="en-US" dirty="0" smtClean="0"/>
              <a:t>Every detail spelled out:  no page limit!</a:t>
            </a:r>
          </a:p>
          <a:p>
            <a:r>
              <a:rPr lang="en-US" dirty="0" smtClean="0"/>
              <a:t>There are standard templates that can/should be used.  </a:t>
            </a:r>
          </a:p>
        </p:txBody>
      </p:sp>
    </p:spTree>
    <p:extLst>
      <p:ext uri="{BB962C8B-B14F-4D97-AF65-F5344CB8AC3E}">
        <p14:creationId xmlns:p14="http://schemas.microsoft.com/office/powerpoint/2010/main" val="3076906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Imagine….</a:t>
            </a:r>
            <a:endParaRPr lang="en-US" dirty="0"/>
          </a:p>
        </p:txBody>
      </p:sp>
      <p:sp>
        <p:nvSpPr>
          <p:cNvPr id="3" name="Content Placeholder 2"/>
          <p:cNvSpPr>
            <a:spLocks noGrp="1"/>
          </p:cNvSpPr>
          <p:nvPr>
            <p:ph idx="1"/>
          </p:nvPr>
        </p:nvSpPr>
        <p:spPr>
          <a:xfrm>
            <a:off x="381000" y="1066800"/>
            <a:ext cx="8229600" cy="4830763"/>
          </a:xfrm>
        </p:spPr>
        <p:txBody>
          <a:bodyPr/>
          <a:lstStyle/>
          <a:p>
            <a:r>
              <a:rPr lang="en-US" sz="2600" dirty="0" smtClean="0"/>
              <a:t>You </a:t>
            </a:r>
            <a:r>
              <a:rPr lang="en-US" sz="2600" dirty="0"/>
              <a:t>are principal </a:t>
            </a:r>
            <a:r>
              <a:rPr lang="en-US" sz="2600" dirty="0" smtClean="0"/>
              <a:t>investigator (PI) </a:t>
            </a:r>
            <a:r>
              <a:rPr lang="en-US" sz="2600" dirty="0"/>
              <a:t>of a clinical trial</a:t>
            </a:r>
          </a:p>
          <a:p>
            <a:r>
              <a:rPr lang="en-US" sz="2600" dirty="0"/>
              <a:t>In the middle of the trial, you change careers</a:t>
            </a:r>
          </a:p>
          <a:p>
            <a:r>
              <a:rPr lang="en-US" sz="2600" dirty="0"/>
              <a:t>You are now an </a:t>
            </a:r>
            <a:r>
              <a:rPr lang="en-US" sz="2600" dirty="0" smtClean="0"/>
              <a:t>astronaut </a:t>
            </a:r>
            <a:r>
              <a:rPr lang="en-US" sz="2600" dirty="0"/>
              <a:t>and fly to the moon</a:t>
            </a:r>
          </a:p>
          <a:p>
            <a:r>
              <a:rPr lang="en-US" sz="2600" dirty="0"/>
              <a:t>Meanwhile, a new patient is enrolled.</a:t>
            </a:r>
          </a:p>
          <a:p>
            <a:r>
              <a:rPr lang="en-US" sz="2600" dirty="0" smtClean="0"/>
              <a:t>The </a:t>
            </a:r>
            <a:r>
              <a:rPr lang="en-US" sz="2600" dirty="0" smtClean="0">
                <a:solidFill>
                  <a:schemeClr val="tx2">
                    <a:lumMod val="90000"/>
                  </a:schemeClr>
                </a:solidFill>
              </a:rPr>
              <a:t>new</a:t>
            </a:r>
            <a:r>
              <a:rPr lang="en-US" sz="2600" dirty="0" smtClean="0"/>
              <a:t> PI needs to know:</a:t>
            </a:r>
            <a:endParaRPr lang="en-US" sz="2600" dirty="0"/>
          </a:p>
          <a:p>
            <a:pPr lvl="1"/>
            <a:r>
              <a:rPr lang="en-US" sz="2200" dirty="0" smtClean="0"/>
              <a:t>How should the patient be assigned to a dose?</a:t>
            </a:r>
            <a:endParaRPr lang="en-US" sz="2200" dirty="0"/>
          </a:p>
          <a:p>
            <a:pPr lvl="1"/>
            <a:r>
              <a:rPr lang="en-US" sz="2200" dirty="0"/>
              <a:t>How should dose modifications occur</a:t>
            </a:r>
            <a:r>
              <a:rPr lang="en-US" sz="2200" dirty="0" smtClean="0"/>
              <a:t>?</a:t>
            </a:r>
          </a:p>
          <a:p>
            <a:pPr lvl="1"/>
            <a:r>
              <a:rPr lang="en-US" sz="2200" dirty="0" smtClean="0"/>
              <a:t>What measurements should be taken and when?</a:t>
            </a:r>
          </a:p>
          <a:p>
            <a:pPr lvl="1"/>
            <a:r>
              <a:rPr lang="en-US" sz="2200" dirty="0" smtClean="0"/>
              <a:t>What are the definition of the primary and 2ndary outcomes?</a:t>
            </a:r>
          </a:p>
          <a:p>
            <a:pPr lvl="1"/>
            <a:r>
              <a:rPr lang="en-US" sz="2200" dirty="0" smtClean="0"/>
              <a:t>Who and how are the data to be reviewed for safety and efficacy?</a:t>
            </a:r>
            <a:endParaRPr lang="en-US" sz="2200" dirty="0"/>
          </a:p>
          <a:p>
            <a:pPr lvl="2"/>
            <a:endParaRPr lang="en-US" dirty="0"/>
          </a:p>
          <a:p>
            <a:endParaRPr lang="en-US" dirty="0"/>
          </a:p>
        </p:txBody>
      </p:sp>
    </p:spTree>
    <p:extLst>
      <p:ext uri="{BB962C8B-B14F-4D97-AF65-F5344CB8AC3E}">
        <p14:creationId xmlns:p14="http://schemas.microsoft.com/office/powerpoint/2010/main" val="1153551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Autofit/>
          </a:bodyPr>
          <a:lstStyle/>
          <a:p>
            <a:r>
              <a:rPr lang="en-US" sz="4000" dirty="0" smtClean="0"/>
              <a:t>Statistical </a:t>
            </a:r>
            <a:r>
              <a:rPr lang="en-US" sz="4000" dirty="0"/>
              <a:t>design and </a:t>
            </a:r>
            <a:r>
              <a:rPr lang="en-US" sz="4000" dirty="0" smtClean="0"/>
              <a:t>development of clinical trials</a:t>
            </a:r>
            <a:endParaRPr lang="en-US" sz="4000" dirty="0"/>
          </a:p>
        </p:txBody>
      </p:sp>
      <p:sp>
        <p:nvSpPr>
          <p:cNvPr id="7171" name="Rectangle 3"/>
          <p:cNvSpPr>
            <a:spLocks noGrp="1" noChangeArrowheads="1"/>
          </p:cNvSpPr>
          <p:nvPr>
            <p:ph idx="1"/>
          </p:nvPr>
        </p:nvSpPr>
        <p:spPr/>
        <p:txBody>
          <a:bodyPr>
            <a:normAutofit/>
          </a:bodyPr>
          <a:lstStyle/>
          <a:p>
            <a:r>
              <a:rPr lang="en-US" dirty="0"/>
              <a:t>Statistical considerations permeate the design and analytic plan</a:t>
            </a:r>
          </a:p>
          <a:p>
            <a:r>
              <a:rPr lang="en-US" dirty="0"/>
              <a:t>Requires interaction with your statistician </a:t>
            </a:r>
          </a:p>
          <a:p>
            <a:pPr lvl="1"/>
            <a:r>
              <a:rPr lang="en-US" dirty="0" smtClean="0"/>
              <a:t>Early interaction! Before the design (and budget) are set in stone.</a:t>
            </a:r>
            <a:endParaRPr lang="en-US" dirty="0"/>
          </a:p>
          <a:p>
            <a:pPr lvl="1"/>
            <a:r>
              <a:rPr lang="en-US" dirty="0"/>
              <a:t>bad:  “i have almost finished writing the protocol, and then i will send to you to insert a statistical plan”</a:t>
            </a:r>
          </a:p>
          <a:p>
            <a:endParaRPr lang="en-US"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Where </a:t>
            </a:r>
            <a:r>
              <a:rPr lang="en-US" dirty="0" smtClean="0"/>
              <a:t>are the statisticians?</a:t>
            </a:r>
            <a:endParaRPr lang="en-US" dirty="0"/>
          </a:p>
        </p:txBody>
      </p:sp>
      <p:sp>
        <p:nvSpPr>
          <p:cNvPr id="3" name="Content Placeholder 2"/>
          <p:cNvSpPr>
            <a:spLocks noGrp="1"/>
          </p:cNvSpPr>
          <p:nvPr>
            <p:ph idx="1"/>
          </p:nvPr>
        </p:nvSpPr>
        <p:spPr>
          <a:xfrm>
            <a:off x="457200" y="1219200"/>
            <a:ext cx="8229600" cy="4830763"/>
          </a:xfrm>
        </p:spPr>
        <p:txBody>
          <a:bodyPr>
            <a:normAutofit fontScale="92500" lnSpcReduction="20000"/>
          </a:bodyPr>
          <a:lstStyle/>
          <a:p>
            <a:r>
              <a:rPr lang="en-US" sz="3000" dirty="0" smtClean="0"/>
              <a:t>Academic cancer centers have biostatistics cores or biostatistics shared resources</a:t>
            </a:r>
          </a:p>
          <a:p>
            <a:r>
              <a:rPr lang="en-US" sz="3000" dirty="0" smtClean="0"/>
              <a:t>It is the role of these biostatisticians to help design clinical trials</a:t>
            </a:r>
          </a:p>
          <a:p>
            <a:r>
              <a:rPr lang="en-US" sz="3000" dirty="0" smtClean="0"/>
              <a:t>Find them!</a:t>
            </a:r>
          </a:p>
          <a:p>
            <a:r>
              <a:rPr lang="en-US" sz="3000" dirty="0" smtClean="0"/>
              <a:t>Other places:</a:t>
            </a:r>
          </a:p>
          <a:p>
            <a:pPr lvl="1"/>
            <a:r>
              <a:rPr lang="en-US" sz="2600" dirty="0" smtClean="0"/>
              <a:t>University settings usually have biostatistics departments or divisions</a:t>
            </a:r>
          </a:p>
          <a:p>
            <a:pPr lvl="1"/>
            <a:r>
              <a:rPr lang="en-US" sz="2600" dirty="0" smtClean="0"/>
              <a:t>Pharma will have biostatisticians on site or have </a:t>
            </a:r>
            <a:r>
              <a:rPr lang="en-US" sz="2600" dirty="0" err="1" smtClean="0"/>
              <a:t>biostatistical</a:t>
            </a:r>
            <a:r>
              <a:rPr lang="en-US" sz="2600" dirty="0" smtClean="0"/>
              <a:t> consultants </a:t>
            </a:r>
            <a:r>
              <a:rPr lang="en-US" sz="2600" dirty="0" smtClean="0"/>
              <a:t>available</a:t>
            </a:r>
          </a:p>
          <a:p>
            <a:pPr lvl="2"/>
            <a:r>
              <a:rPr lang="en-US" sz="2200" dirty="0" smtClean="0"/>
              <a:t>Small pharma/biotech will contract from “CROs”.</a:t>
            </a:r>
            <a:endParaRPr lang="en-US" sz="2200" dirty="0" smtClean="0"/>
          </a:p>
          <a:p>
            <a:pPr lvl="1"/>
            <a:r>
              <a:rPr lang="en-US" sz="2600" dirty="0" smtClean="0"/>
              <a:t>Cooperative groups have statistical teams familiar with the group and its trials. </a:t>
            </a:r>
            <a:endParaRPr lang="en-US" sz="2600" dirty="0" smtClean="0"/>
          </a:p>
          <a:p>
            <a:pPr marL="457200" lvl="1" indent="0">
              <a:buNone/>
            </a:pPr>
            <a:endParaRPr lang="en-US" sz="2600" dirty="0" smtClean="0"/>
          </a:p>
        </p:txBody>
      </p:sp>
    </p:spTree>
    <p:extLst>
      <p:ext uri="{BB962C8B-B14F-4D97-AF65-F5344CB8AC3E}">
        <p14:creationId xmlns:p14="http://schemas.microsoft.com/office/powerpoint/2010/main" val="18647551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r>
              <a:rPr lang="en-US" sz="3600" dirty="0">
                <a:latin typeface="Calibri" panose="020F0502020204030204" pitchFamily="34" charset="0"/>
              </a:rPr>
              <a:t>Statistical Considerations: 5 part process</a:t>
            </a:r>
          </a:p>
        </p:txBody>
      </p:sp>
      <p:sp>
        <p:nvSpPr>
          <p:cNvPr id="25603" name="Rectangle 3"/>
          <p:cNvSpPr>
            <a:spLocks noGrp="1" noChangeArrowheads="1"/>
          </p:cNvSpPr>
          <p:nvPr>
            <p:ph sz="quarter" idx="1"/>
          </p:nvPr>
        </p:nvSpPr>
        <p:spPr/>
        <p:txBody>
          <a:bodyPr>
            <a:normAutofit fontScale="77500" lnSpcReduction="20000"/>
          </a:bodyPr>
          <a:lstStyle/>
          <a:p>
            <a:pPr>
              <a:buFont typeface="Wingdings" pitchFamily="2" charset="2"/>
              <a:buNone/>
            </a:pPr>
            <a:r>
              <a:rPr lang="en-US" dirty="0">
                <a:latin typeface="Calibri" panose="020F0502020204030204" pitchFamily="34" charset="0"/>
              </a:rPr>
              <a:t>I.  Stating research </a:t>
            </a:r>
            <a:r>
              <a:rPr lang="en-US" dirty="0" smtClean="0">
                <a:latin typeface="Calibri" panose="020F0502020204030204" pitchFamily="34" charset="0"/>
              </a:rPr>
              <a:t>aims/objectives</a:t>
            </a:r>
            <a:endParaRPr lang="en-US" dirty="0">
              <a:latin typeface="Calibri" panose="020F0502020204030204" pitchFamily="34" charset="0"/>
            </a:endParaRPr>
          </a:p>
          <a:p>
            <a:pPr>
              <a:buFont typeface="Wingdings" pitchFamily="2" charset="2"/>
              <a:buNone/>
            </a:pPr>
            <a:endParaRPr lang="en-US" dirty="0">
              <a:latin typeface="Calibri" panose="020F0502020204030204" pitchFamily="34" charset="0"/>
            </a:endParaRPr>
          </a:p>
          <a:p>
            <a:pPr>
              <a:buFont typeface="Wingdings" pitchFamily="2" charset="2"/>
              <a:buNone/>
            </a:pPr>
            <a:r>
              <a:rPr lang="en-US" dirty="0">
                <a:latin typeface="Calibri" panose="020F0502020204030204" pitchFamily="34" charset="0"/>
              </a:rPr>
              <a:t>II.  Determining your outcome measures</a:t>
            </a:r>
          </a:p>
          <a:p>
            <a:pPr>
              <a:buFont typeface="Wingdings" pitchFamily="2" charset="2"/>
              <a:buNone/>
            </a:pPr>
            <a:endParaRPr lang="en-US" dirty="0">
              <a:latin typeface="Calibri" panose="020F0502020204030204" pitchFamily="34" charset="0"/>
            </a:endParaRPr>
          </a:p>
          <a:p>
            <a:pPr>
              <a:buFont typeface="Wingdings" pitchFamily="2" charset="2"/>
              <a:buNone/>
            </a:pPr>
            <a:r>
              <a:rPr lang="en-US" dirty="0">
                <a:latin typeface="Calibri" panose="020F0502020204030204" pitchFamily="34" charset="0"/>
              </a:rPr>
              <a:t>III.  Choosing the experimental design</a:t>
            </a:r>
          </a:p>
          <a:p>
            <a:pPr>
              <a:buFont typeface="Wingdings" pitchFamily="2" charset="2"/>
              <a:buNone/>
            </a:pPr>
            <a:endParaRPr lang="en-US" dirty="0">
              <a:latin typeface="Calibri" panose="020F0502020204030204" pitchFamily="34" charset="0"/>
            </a:endParaRPr>
          </a:p>
          <a:p>
            <a:pPr>
              <a:buFont typeface="Wingdings" pitchFamily="2" charset="2"/>
              <a:buNone/>
            </a:pPr>
            <a:r>
              <a:rPr lang="en-US" dirty="0">
                <a:latin typeface="Calibri" panose="020F0502020204030204" pitchFamily="34" charset="0"/>
              </a:rPr>
              <a:t>IV.  The analytic plan</a:t>
            </a:r>
          </a:p>
          <a:p>
            <a:pPr>
              <a:buFont typeface="Wingdings" pitchFamily="2" charset="2"/>
              <a:buNone/>
            </a:pPr>
            <a:endParaRPr lang="en-US" dirty="0">
              <a:latin typeface="Calibri" panose="020F0502020204030204" pitchFamily="34" charset="0"/>
            </a:endParaRPr>
          </a:p>
          <a:p>
            <a:pPr>
              <a:buFont typeface="Wingdings" pitchFamily="2" charset="2"/>
              <a:buNone/>
            </a:pPr>
            <a:r>
              <a:rPr lang="en-US" dirty="0">
                <a:latin typeface="Calibri" panose="020F0502020204030204" pitchFamily="34" charset="0"/>
              </a:rPr>
              <a:t>V. Sample size </a:t>
            </a:r>
            <a:r>
              <a:rPr lang="en-US" dirty="0" smtClean="0">
                <a:latin typeface="Calibri" panose="020F0502020204030204" pitchFamily="34" charset="0"/>
              </a:rPr>
              <a:t>justification</a:t>
            </a:r>
          </a:p>
          <a:p>
            <a:pPr>
              <a:buFont typeface="Wingdings" pitchFamily="2" charset="2"/>
              <a:buNone/>
            </a:pPr>
            <a:endParaRPr lang="en-US" dirty="0">
              <a:latin typeface="Calibri" panose="020F0502020204030204" pitchFamily="34" charset="0"/>
            </a:endParaRPr>
          </a:p>
          <a:p>
            <a:pPr>
              <a:buFont typeface="Wingdings" pitchFamily="2" charset="2"/>
              <a:buNone/>
            </a:pPr>
            <a:r>
              <a:rPr lang="en-US" dirty="0" smtClean="0">
                <a:latin typeface="Calibri" panose="020F0502020204030204" pitchFamily="34" charset="0"/>
              </a:rPr>
              <a:t>(note:  there are MANY other parts to the protocol!  These are just the stats considerations).</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in Clinical Cancer Research</a:t>
            </a:r>
            <a:endParaRPr lang="en-US" dirty="0"/>
          </a:p>
        </p:txBody>
      </p:sp>
      <p:sp>
        <p:nvSpPr>
          <p:cNvPr id="3" name="Content Placeholder 2"/>
          <p:cNvSpPr>
            <a:spLocks noGrp="1"/>
          </p:cNvSpPr>
          <p:nvPr>
            <p:ph idx="1"/>
          </p:nvPr>
        </p:nvSpPr>
        <p:spPr/>
        <p:txBody>
          <a:bodyPr/>
          <a:lstStyle/>
          <a:p>
            <a:r>
              <a:rPr lang="en-US" dirty="0" smtClean="0"/>
              <a:t>Course website:  </a:t>
            </a:r>
            <a:r>
              <a:rPr lang="en-US" sz="2000" dirty="0" smtClean="0">
                <a:hlinkClick r:id="rId2"/>
              </a:rPr>
              <a:t>http://people.musc.edu/~elg26/teaching/MCCR2015/MCCR2015.htm</a:t>
            </a:r>
            <a:endParaRPr lang="en-US" sz="2000" dirty="0" smtClean="0"/>
          </a:p>
          <a:p>
            <a:endParaRPr lang="en-US" dirty="0" smtClean="0"/>
          </a:p>
          <a:p>
            <a:r>
              <a:rPr lang="en-US" dirty="0" smtClean="0"/>
              <a:t>Tuesdays and Thursdays, 1:30-3pm</a:t>
            </a:r>
          </a:p>
          <a:p>
            <a:r>
              <a:rPr lang="en-US" dirty="0" smtClean="0"/>
              <a:t>BSB302</a:t>
            </a:r>
          </a:p>
          <a:p>
            <a:endParaRPr lang="en-US" dirty="0"/>
          </a:p>
          <a:p>
            <a:r>
              <a:rPr lang="en-US" dirty="0" smtClean="0"/>
              <a:t>Primary Instructor email: garrettm@musc.edu</a:t>
            </a:r>
            <a:endParaRPr lang="en-US" dirty="0"/>
          </a:p>
          <a:p>
            <a:endParaRPr lang="en-US" dirty="0"/>
          </a:p>
        </p:txBody>
      </p:sp>
    </p:spTree>
    <p:extLst>
      <p:ext uri="{BB962C8B-B14F-4D97-AF65-F5344CB8AC3E}">
        <p14:creationId xmlns:p14="http://schemas.microsoft.com/office/powerpoint/2010/main" val="1193840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atin typeface="Calibri" panose="020F0502020204030204" pitchFamily="34" charset="0"/>
              </a:rPr>
              <a:t>Motivating Example</a:t>
            </a:r>
          </a:p>
        </p:txBody>
      </p:sp>
      <p:sp>
        <p:nvSpPr>
          <p:cNvPr id="9219" name="Rectangle 3"/>
          <p:cNvSpPr>
            <a:spLocks noGrp="1" noChangeArrowheads="1"/>
          </p:cNvSpPr>
          <p:nvPr>
            <p:ph sz="quarter" idx="1"/>
          </p:nvPr>
        </p:nvSpPr>
        <p:spPr/>
        <p:txBody>
          <a:bodyPr>
            <a:normAutofit fontScale="92500" lnSpcReduction="10000"/>
          </a:bodyPr>
          <a:lstStyle/>
          <a:p>
            <a:pPr>
              <a:lnSpc>
                <a:spcPct val="90000"/>
              </a:lnSpc>
            </a:pPr>
            <a:r>
              <a:rPr lang="en-US" b="1" dirty="0">
                <a:latin typeface="Calibri" panose="020F0502020204030204" pitchFamily="34" charset="0"/>
              </a:rPr>
              <a:t>Randomized Phase II study evaluating two administration schedules of </a:t>
            </a:r>
            <a:r>
              <a:rPr lang="en-US" b="1" dirty="0" err="1">
                <a:latin typeface="Calibri" pitchFamily="34" charset="0"/>
              </a:rPr>
              <a:t>flavopiridol</a:t>
            </a:r>
            <a:r>
              <a:rPr lang="en-US" dirty="0">
                <a:latin typeface="Calibri" pitchFamily="34" charset="0"/>
              </a:rPr>
              <a:t> </a:t>
            </a:r>
            <a:r>
              <a:rPr lang="en-US" b="1" dirty="0">
                <a:latin typeface="Calibri" pitchFamily="34" charset="0"/>
              </a:rPr>
              <a:t>given in timed sequential combination with cytosine </a:t>
            </a:r>
            <a:r>
              <a:rPr lang="en-US" b="1" dirty="0" err="1">
                <a:latin typeface="Calibri" pitchFamily="34" charset="0"/>
              </a:rPr>
              <a:t>arabinoside</a:t>
            </a:r>
            <a:r>
              <a:rPr lang="en-US" b="1" dirty="0">
                <a:latin typeface="Calibri" pitchFamily="34" charset="0"/>
              </a:rPr>
              <a:t> (</a:t>
            </a:r>
            <a:r>
              <a:rPr lang="en-US" b="1" dirty="0" err="1">
                <a:latin typeface="Calibri" pitchFamily="34" charset="0"/>
              </a:rPr>
              <a:t>ara</a:t>
            </a:r>
            <a:r>
              <a:rPr lang="en-US" b="1" dirty="0">
                <a:latin typeface="Calibri" pitchFamily="34" charset="0"/>
              </a:rPr>
              <a:t>-C) and </a:t>
            </a:r>
            <a:r>
              <a:rPr lang="en-US" b="1" dirty="0" err="1">
                <a:latin typeface="Calibri" pitchFamily="34" charset="0"/>
              </a:rPr>
              <a:t>mitoxantrone</a:t>
            </a:r>
            <a:r>
              <a:rPr lang="en-US" b="1" dirty="0">
                <a:latin typeface="Calibri" pitchFamily="34" charset="0"/>
              </a:rPr>
              <a:t> for adults with newly diagnosed, previously untreated, poor-risk acute </a:t>
            </a:r>
            <a:r>
              <a:rPr lang="en-US" b="1" dirty="0" err="1">
                <a:latin typeface="Calibri" pitchFamily="34" charset="0"/>
              </a:rPr>
              <a:t>myelogenous</a:t>
            </a:r>
            <a:r>
              <a:rPr lang="en-US" b="1" dirty="0">
                <a:latin typeface="Calibri" pitchFamily="34" charset="0"/>
              </a:rPr>
              <a:t> </a:t>
            </a:r>
            <a:r>
              <a:rPr lang="en-US" b="1" dirty="0" err="1">
                <a:latin typeface="Calibri" pitchFamily="34" charset="0"/>
              </a:rPr>
              <a:t>leukemias</a:t>
            </a:r>
            <a:r>
              <a:rPr lang="en-US" b="1" dirty="0">
                <a:latin typeface="Calibri" pitchFamily="34" charset="0"/>
              </a:rPr>
              <a:t> (AML</a:t>
            </a:r>
            <a:r>
              <a:rPr lang="en-US" b="1" dirty="0" smtClean="0">
                <a:latin typeface="Calibri" pitchFamily="34" charset="0"/>
              </a:rPr>
              <a:t>)*</a:t>
            </a:r>
          </a:p>
          <a:p>
            <a:pPr>
              <a:lnSpc>
                <a:spcPct val="90000"/>
              </a:lnSpc>
            </a:pPr>
            <a:endParaRPr lang="en-US" dirty="0">
              <a:latin typeface="Calibri" panose="020F0502020204030204" pitchFamily="34" charset="0"/>
            </a:endParaRPr>
          </a:p>
          <a:p>
            <a:pPr>
              <a:lnSpc>
                <a:spcPct val="90000"/>
              </a:lnSpc>
            </a:pPr>
            <a:r>
              <a:rPr lang="en-US" dirty="0">
                <a:latin typeface="Calibri" panose="020F0502020204030204" pitchFamily="34" charset="0"/>
              </a:rPr>
              <a:t> Principal Investigator:  Judy </a:t>
            </a:r>
            <a:r>
              <a:rPr lang="en-US" dirty="0" smtClean="0">
                <a:latin typeface="Calibri" panose="020F0502020204030204" pitchFamily="34" charset="0"/>
              </a:rPr>
              <a:t>Karp </a:t>
            </a:r>
            <a:endParaRPr lang="en-US" dirty="0">
              <a:latin typeface="Calibri" panose="020F0502020204030204" pitchFamily="34" charset="0"/>
            </a:endParaRPr>
          </a:p>
          <a:p>
            <a:pPr>
              <a:lnSpc>
                <a:spcPct val="90000"/>
              </a:lnSpc>
            </a:pPr>
            <a:r>
              <a:rPr lang="en-US" dirty="0">
                <a:latin typeface="Calibri" panose="020F0502020204030204" pitchFamily="34" charset="0"/>
              </a:rPr>
              <a:t>Two different administration schedules: </a:t>
            </a:r>
          </a:p>
          <a:p>
            <a:pPr lvl="1">
              <a:lnSpc>
                <a:spcPct val="90000"/>
              </a:lnSpc>
            </a:pPr>
            <a:r>
              <a:rPr lang="en-US" dirty="0">
                <a:latin typeface="Calibri" panose="020F0502020204030204" pitchFamily="34" charset="0"/>
              </a:rPr>
              <a:t>bolus </a:t>
            </a:r>
          </a:p>
          <a:p>
            <a:pPr lvl="1">
              <a:lnSpc>
                <a:spcPct val="90000"/>
              </a:lnSpc>
            </a:pPr>
            <a:r>
              <a:rPr lang="en-US" dirty="0">
                <a:latin typeface="Calibri" panose="020F0502020204030204" pitchFamily="34" charset="0"/>
              </a:rPr>
              <a:t>“hybrid bolus-infusion” </a:t>
            </a:r>
          </a:p>
          <a:p>
            <a:pPr lvl="1">
              <a:lnSpc>
                <a:spcPct val="90000"/>
              </a:lnSpc>
            </a:pPr>
            <a:endParaRPr lang="en-US" dirty="0">
              <a:latin typeface="Calibri" panose="020F0502020204030204" pitchFamily="34" charset="0"/>
            </a:endParaRPr>
          </a:p>
        </p:txBody>
      </p:sp>
      <p:sp>
        <p:nvSpPr>
          <p:cNvPr id="2" name="TextBox 1"/>
          <p:cNvSpPr txBox="1"/>
          <p:nvPr/>
        </p:nvSpPr>
        <p:spPr>
          <a:xfrm>
            <a:off x="2514600" y="6224730"/>
            <a:ext cx="4215321" cy="369332"/>
          </a:xfrm>
          <a:prstGeom prst="rect">
            <a:avLst/>
          </a:prstGeom>
          <a:noFill/>
        </p:spPr>
        <p:txBody>
          <a:bodyPr wrap="none" rtlCol="0">
            <a:spAutoFit/>
          </a:bodyPr>
          <a:lstStyle/>
          <a:p>
            <a:r>
              <a:rPr lang="en-US" dirty="0" smtClean="0">
                <a:latin typeface="Calibri" panose="020F0502020204030204" pitchFamily="34" charset="0"/>
              </a:rPr>
              <a:t>*</a:t>
            </a:r>
            <a:r>
              <a:rPr lang="en-US" dirty="0" err="1">
                <a:latin typeface="Calibri" panose="020F0502020204030204" pitchFamily="34" charset="0"/>
              </a:rPr>
              <a:t>Haematologica</a:t>
            </a:r>
            <a:r>
              <a:rPr lang="en-US" dirty="0">
                <a:latin typeface="Calibri" panose="020F0502020204030204" pitchFamily="34" charset="0"/>
              </a:rPr>
              <a:t>. 2012 Nov;97(11):1736-42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7467600" cy="868362"/>
          </a:xfrm>
        </p:spPr>
        <p:txBody>
          <a:bodyPr/>
          <a:lstStyle/>
          <a:p>
            <a:r>
              <a:rPr lang="en-US" dirty="0">
                <a:latin typeface="Calibri" panose="020F0502020204030204" pitchFamily="34" charset="0"/>
              </a:rPr>
              <a:t>1.  Stating research </a:t>
            </a:r>
            <a:r>
              <a:rPr lang="en-US" dirty="0" smtClean="0">
                <a:latin typeface="Calibri" panose="020F0502020204030204" pitchFamily="34" charset="0"/>
              </a:rPr>
              <a:t>Aims</a:t>
            </a:r>
            <a:endParaRPr lang="en-US" dirty="0">
              <a:latin typeface="Calibri" panose="020F0502020204030204" pitchFamily="34" charset="0"/>
            </a:endParaRPr>
          </a:p>
        </p:txBody>
      </p:sp>
      <p:sp>
        <p:nvSpPr>
          <p:cNvPr id="8195" name="Rectangle 3"/>
          <p:cNvSpPr>
            <a:spLocks noGrp="1" noChangeArrowheads="1"/>
          </p:cNvSpPr>
          <p:nvPr>
            <p:ph sz="quarter" idx="1"/>
          </p:nvPr>
        </p:nvSpPr>
        <p:spPr>
          <a:xfrm>
            <a:off x="457200" y="1295400"/>
            <a:ext cx="8229600" cy="5029200"/>
          </a:xfrm>
        </p:spPr>
        <p:txBody>
          <a:bodyPr/>
          <a:lstStyle/>
          <a:p>
            <a:pPr>
              <a:lnSpc>
                <a:spcPct val="90000"/>
              </a:lnSpc>
            </a:pPr>
            <a:r>
              <a:rPr lang="en-US" sz="2000" dirty="0">
                <a:latin typeface="Calibri" panose="020F0502020204030204" pitchFamily="34" charset="0"/>
              </a:rPr>
              <a:t>Authors devised a protocol, beginning with research </a:t>
            </a:r>
            <a:r>
              <a:rPr lang="en-US" sz="2000" dirty="0" smtClean="0">
                <a:latin typeface="Calibri" panose="020F0502020204030204" pitchFamily="34" charset="0"/>
              </a:rPr>
              <a:t>aims (objectives)</a:t>
            </a:r>
            <a:endParaRPr lang="en-US" sz="2000" dirty="0">
              <a:latin typeface="Calibri" panose="020F0502020204030204" pitchFamily="34" charset="0"/>
            </a:endParaRPr>
          </a:p>
          <a:p>
            <a:pPr>
              <a:lnSpc>
                <a:spcPct val="90000"/>
              </a:lnSpc>
            </a:pPr>
            <a:r>
              <a:rPr lang="en-US" sz="2000" dirty="0">
                <a:latin typeface="Calibri" panose="020F0502020204030204" pitchFamily="34" charset="0"/>
              </a:rPr>
              <a:t>Aims should be concrete and include measurable outcomes</a:t>
            </a:r>
          </a:p>
          <a:p>
            <a:pPr>
              <a:lnSpc>
                <a:spcPct val="90000"/>
              </a:lnSpc>
            </a:pPr>
            <a:r>
              <a:rPr lang="en-US" sz="2000" dirty="0">
                <a:latin typeface="Calibri" panose="020F0502020204030204" pitchFamily="34" charset="0"/>
              </a:rPr>
              <a:t>Bad examples:  </a:t>
            </a:r>
          </a:p>
          <a:p>
            <a:pPr lvl="1">
              <a:lnSpc>
                <a:spcPct val="90000"/>
              </a:lnSpc>
            </a:pPr>
            <a:r>
              <a:rPr lang="en-US" sz="1800" dirty="0">
                <a:latin typeface="Calibri" panose="020F0502020204030204" pitchFamily="34" charset="0"/>
              </a:rPr>
              <a:t>To evaluate the </a:t>
            </a:r>
            <a:r>
              <a:rPr lang="en-US" sz="1800" b="1" dirty="0">
                <a:latin typeface="Calibri" panose="020F0502020204030204" pitchFamily="34" charset="0"/>
              </a:rPr>
              <a:t>effect</a:t>
            </a:r>
            <a:r>
              <a:rPr lang="en-US" sz="1800" dirty="0">
                <a:latin typeface="Calibri" panose="020F0502020204030204" pitchFamily="34" charset="0"/>
              </a:rPr>
              <a:t> of </a:t>
            </a:r>
            <a:r>
              <a:rPr lang="en-US" sz="1800" dirty="0" err="1">
                <a:latin typeface="Calibri" panose="020F0502020204030204" pitchFamily="34" charset="0"/>
              </a:rPr>
              <a:t>flavopiridol</a:t>
            </a:r>
            <a:r>
              <a:rPr lang="en-US" sz="1800" b="1" dirty="0">
                <a:latin typeface="Calibri" panose="020F0502020204030204" pitchFamily="34" charset="0"/>
              </a:rPr>
              <a:t> </a:t>
            </a:r>
            <a:r>
              <a:rPr lang="en-US" sz="1800" dirty="0">
                <a:latin typeface="Calibri" panose="020F0502020204030204" pitchFamily="34" charset="0"/>
              </a:rPr>
              <a:t>on cancer.</a:t>
            </a:r>
          </a:p>
          <a:p>
            <a:pPr lvl="1">
              <a:lnSpc>
                <a:spcPct val="90000"/>
              </a:lnSpc>
            </a:pPr>
            <a:r>
              <a:rPr lang="en-US" sz="1800" dirty="0">
                <a:latin typeface="Calibri" panose="020F0502020204030204" pitchFamily="34" charset="0"/>
              </a:rPr>
              <a:t>To see if </a:t>
            </a:r>
            <a:r>
              <a:rPr lang="en-US" sz="1800" dirty="0" err="1">
                <a:latin typeface="Calibri" panose="020F0502020204030204" pitchFamily="34" charset="0"/>
              </a:rPr>
              <a:t>flavopiridol</a:t>
            </a:r>
            <a:r>
              <a:rPr lang="en-US" sz="1800" b="1" dirty="0">
                <a:latin typeface="Calibri" panose="020F0502020204030204" pitchFamily="34" charset="0"/>
              </a:rPr>
              <a:t> improves</a:t>
            </a:r>
            <a:r>
              <a:rPr lang="en-US" sz="1800" dirty="0">
                <a:latin typeface="Calibri" panose="020F0502020204030204" pitchFamily="34" charset="0"/>
              </a:rPr>
              <a:t> cancer outcomes</a:t>
            </a:r>
          </a:p>
          <a:p>
            <a:pPr lvl="1">
              <a:lnSpc>
                <a:spcPct val="90000"/>
              </a:lnSpc>
            </a:pPr>
            <a:r>
              <a:rPr lang="en-US" sz="1800" dirty="0">
                <a:latin typeface="Calibri" panose="020F0502020204030204" pitchFamily="34" charset="0"/>
              </a:rPr>
              <a:t>To determine the </a:t>
            </a:r>
            <a:r>
              <a:rPr lang="en-US" sz="1800" b="1" dirty="0">
                <a:latin typeface="Calibri" panose="020F0502020204030204" pitchFamily="34" charset="0"/>
              </a:rPr>
              <a:t>safety </a:t>
            </a:r>
            <a:r>
              <a:rPr lang="en-US" sz="1800" dirty="0" smtClean="0">
                <a:latin typeface="Calibri" panose="020F0502020204030204" pitchFamily="34" charset="0"/>
              </a:rPr>
              <a:t>of </a:t>
            </a:r>
            <a:r>
              <a:rPr lang="en-US" sz="1800" dirty="0" err="1">
                <a:latin typeface="Calibri" panose="020F0502020204030204" pitchFamily="34" charset="0"/>
              </a:rPr>
              <a:t>flavopiridol</a:t>
            </a:r>
            <a:r>
              <a:rPr lang="en-US" sz="1800" b="1" dirty="0">
                <a:latin typeface="Calibri" panose="020F0502020204030204" pitchFamily="34" charset="0"/>
              </a:rPr>
              <a:t> </a:t>
            </a:r>
            <a:endParaRPr lang="en-US" sz="1800" b="1" dirty="0" smtClean="0">
              <a:latin typeface="Calibri" panose="020F0502020204030204" pitchFamily="34" charset="0"/>
            </a:endParaRPr>
          </a:p>
          <a:p>
            <a:pPr lvl="1">
              <a:lnSpc>
                <a:spcPct val="90000"/>
              </a:lnSpc>
            </a:pPr>
            <a:endParaRPr lang="en-US" sz="1800" b="1" i="1" dirty="0">
              <a:latin typeface="Calibri" panose="020F0502020204030204" pitchFamily="34" charset="0"/>
            </a:endParaRPr>
          </a:p>
          <a:p>
            <a:pPr>
              <a:lnSpc>
                <a:spcPct val="90000"/>
              </a:lnSpc>
            </a:pPr>
            <a:r>
              <a:rPr lang="en-US" sz="2000" dirty="0">
                <a:latin typeface="Calibri" panose="020F0502020204030204" pitchFamily="34" charset="0"/>
              </a:rPr>
              <a:t>What is wrong with these aims?</a:t>
            </a:r>
          </a:p>
          <a:p>
            <a:pPr lvl="1">
              <a:lnSpc>
                <a:spcPct val="90000"/>
              </a:lnSpc>
            </a:pPr>
            <a:r>
              <a:rPr lang="en-US" sz="1800" dirty="0">
                <a:latin typeface="Calibri" panose="020F0502020204030204" pitchFamily="34" charset="0"/>
              </a:rPr>
              <a:t>what does “effect” mean?  what kind of cancer, in what patients?</a:t>
            </a:r>
          </a:p>
          <a:p>
            <a:pPr lvl="1">
              <a:lnSpc>
                <a:spcPct val="90000"/>
              </a:lnSpc>
            </a:pPr>
            <a:r>
              <a:rPr lang="en-US" sz="1800" dirty="0">
                <a:latin typeface="Calibri" panose="020F0502020204030204" pitchFamily="34" charset="0"/>
              </a:rPr>
              <a:t>“Improves” compared to what? what is the outcome of interest?</a:t>
            </a:r>
          </a:p>
          <a:p>
            <a:pPr lvl="1">
              <a:lnSpc>
                <a:spcPct val="90000"/>
              </a:lnSpc>
            </a:pPr>
            <a:r>
              <a:rPr lang="en-US" sz="1800" dirty="0" smtClean="0">
                <a:latin typeface="Calibri" panose="020F0502020204030204" pitchFamily="34" charset="0"/>
              </a:rPr>
              <a:t>How is </a:t>
            </a:r>
            <a:r>
              <a:rPr lang="en-US" sz="1800" dirty="0">
                <a:latin typeface="Calibri" panose="020F0502020204030204" pitchFamily="34" charset="0"/>
              </a:rPr>
              <a:t>“</a:t>
            </a:r>
            <a:r>
              <a:rPr lang="en-US" sz="1800" dirty="0" smtClean="0">
                <a:latin typeface="Calibri" panose="020F0502020204030204" pitchFamily="34" charset="0"/>
              </a:rPr>
              <a:t>safe” defined?</a:t>
            </a:r>
          </a:p>
          <a:p>
            <a:pPr lvl="1">
              <a:lnSpc>
                <a:spcPct val="90000"/>
              </a:lnSpc>
            </a:pPr>
            <a:endParaRPr lang="en-US" sz="1800" b="1" i="1" dirty="0">
              <a:latin typeface="Calibri" panose="020F0502020204030204" pitchFamily="34" charset="0"/>
            </a:endParaRPr>
          </a:p>
          <a:p>
            <a:pPr>
              <a:lnSpc>
                <a:spcPct val="90000"/>
              </a:lnSpc>
            </a:pPr>
            <a:r>
              <a:rPr lang="en-US" sz="2000" b="1" i="1" dirty="0">
                <a:latin typeface="Calibri" panose="020F0502020204030204" pitchFamily="34" charset="0"/>
              </a:rPr>
              <a:t>Think about </a:t>
            </a:r>
            <a:r>
              <a:rPr lang="en-US" sz="2000" b="1" i="1" dirty="0">
                <a:solidFill>
                  <a:schemeClr val="folHlink"/>
                </a:solidFill>
                <a:latin typeface="Calibri" panose="020F0502020204030204" pitchFamily="34" charset="0"/>
              </a:rPr>
              <a:t>how</a:t>
            </a:r>
            <a:r>
              <a:rPr lang="en-US" sz="2000" b="1" i="1" dirty="0">
                <a:latin typeface="Calibri" panose="020F0502020204030204" pitchFamily="34" charset="0"/>
              </a:rPr>
              <a:t> you are going to determine if this treatment works or not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latin typeface="Calibri" panose="020F0502020204030204" pitchFamily="34" charset="0"/>
              </a:rPr>
              <a:t>1.  Stating research aims</a:t>
            </a:r>
          </a:p>
        </p:txBody>
      </p:sp>
      <p:sp>
        <p:nvSpPr>
          <p:cNvPr id="10243" name="Rectangle 3"/>
          <p:cNvSpPr>
            <a:spLocks noGrp="1" noChangeArrowheads="1"/>
          </p:cNvSpPr>
          <p:nvPr>
            <p:ph sz="quarter" idx="1"/>
          </p:nvPr>
        </p:nvSpPr>
        <p:spPr/>
        <p:txBody>
          <a:bodyPr>
            <a:normAutofit fontScale="92500" lnSpcReduction="20000"/>
          </a:bodyPr>
          <a:lstStyle/>
          <a:p>
            <a:pPr>
              <a:lnSpc>
                <a:spcPct val="90000"/>
              </a:lnSpc>
            </a:pPr>
            <a:r>
              <a:rPr lang="en-US" dirty="0">
                <a:latin typeface="Calibri" panose="020F0502020204030204" pitchFamily="34" charset="0"/>
              </a:rPr>
              <a:t>Better examples:  </a:t>
            </a:r>
          </a:p>
          <a:p>
            <a:pPr lvl="1">
              <a:lnSpc>
                <a:spcPct val="90000"/>
              </a:lnSpc>
            </a:pPr>
            <a:r>
              <a:rPr lang="en-US" b="1" dirty="0">
                <a:solidFill>
                  <a:schemeClr val="folHlink"/>
                </a:solidFill>
                <a:latin typeface="Calibri" panose="020F0502020204030204" pitchFamily="34" charset="0"/>
              </a:rPr>
              <a:t>To evaluate the efficacy of </a:t>
            </a:r>
            <a:r>
              <a:rPr lang="en-US" b="1" dirty="0" err="1">
                <a:solidFill>
                  <a:schemeClr val="folHlink"/>
                </a:solidFill>
                <a:latin typeface="Calibri" panose="020F0502020204030204" pitchFamily="34" charset="0"/>
              </a:rPr>
              <a:t>flavopiridol</a:t>
            </a:r>
            <a:r>
              <a:rPr lang="en-US" dirty="0">
                <a:latin typeface="Calibri" panose="020F0502020204030204" pitchFamily="34" charset="0"/>
              </a:rPr>
              <a:t> administered by two different schedules followed by </a:t>
            </a:r>
            <a:r>
              <a:rPr lang="en-US" dirty="0" err="1">
                <a:latin typeface="Calibri" panose="020F0502020204030204" pitchFamily="34" charset="0"/>
              </a:rPr>
              <a:t>ara</a:t>
            </a:r>
            <a:r>
              <a:rPr lang="en-US" dirty="0">
                <a:latin typeface="Calibri" panose="020F0502020204030204" pitchFamily="34" charset="0"/>
              </a:rPr>
              <a:t>-C and </a:t>
            </a:r>
            <a:r>
              <a:rPr lang="en-US" dirty="0" err="1">
                <a:latin typeface="Calibri" panose="020F0502020204030204" pitchFamily="34" charset="0"/>
              </a:rPr>
              <a:t>mitoxantrone</a:t>
            </a:r>
            <a:r>
              <a:rPr lang="en-US" dirty="0">
                <a:latin typeface="Calibri" panose="020F0502020204030204" pitchFamily="34" charset="0"/>
              </a:rPr>
              <a:t> in adults with newly diagnosed AML with poor-risk features </a:t>
            </a:r>
          </a:p>
          <a:p>
            <a:pPr lvl="1">
              <a:lnSpc>
                <a:spcPct val="90000"/>
              </a:lnSpc>
            </a:pPr>
            <a:r>
              <a:rPr lang="en-US" b="1" dirty="0">
                <a:solidFill>
                  <a:schemeClr val="folHlink"/>
                </a:solidFill>
                <a:latin typeface="Calibri" panose="020F0502020204030204" pitchFamily="34" charset="0"/>
              </a:rPr>
              <a:t>To </a:t>
            </a:r>
            <a:r>
              <a:rPr lang="en-US" b="1" dirty="0" smtClean="0">
                <a:solidFill>
                  <a:schemeClr val="folHlink"/>
                </a:solidFill>
                <a:latin typeface="Calibri" panose="020F0502020204030204" pitchFamily="34" charset="0"/>
              </a:rPr>
              <a:t>describe the </a:t>
            </a:r>
            <a:r>
              <a:rPr lang="en-US" b="1" dirty="0">
                <a:solidFill>
                  <a:schemeClr val="folHlink"/>
                </a:solidFill>
                <a:latin typeface="Calibri" panose="020F0502020204030204" pitchFamily="34" charset="0"/>
              </a:rPr>
              <a:t>toxicities</a:t>
            </a:r>
            <a:r>
              <a:rPr lang="en-US" dirty="0">
                <a:latin typeface="Calibri" panose="020F0502020204030204" pitchFamily="34" charset="0"/>
              </a:rPr>
              <a:t> of </a:t>
            </a:r>
            <a:r>
              <a:rPr lang="en-US" dirty="0" err="1">
                <a:latin typeface="Calibri" panose="020F0502020204030204" pitchFamily="34" charset="0"/>
              </a:rPr>
              <a:t>flavopiridol</a:t>
            </a:r>
            <a:r>
              <a:rPr lang="en-US" dirty="0">
                <a:latin typeface="Calibri" panose="020F0502020204030204" pitchFamily="34" charset="0"/>
              </a:rPr>
              <a:t> administered by two different schedules followed by </a:t>
            </a:r>
            <a:r>
              <a:rPr lang="en-US" dirty="0" err="1">
                <a:latin typeface="Calibri" panose="020F0502020204030204" pitchFamily="34" charset="0"/>
              </a:rPr>
              <a:t>ara</a:t>
            </a:r>
            <a:r>
              <a:rPr lang="en-US" dirty="0">
                <a:latin typeface="Calibri" panose="020F0502020204030204" pitchFamily="34" charset="0"/>
              </a:rPr>
              <a:t>-C and </a:t>
            </a:r>
            <a:r>
              <a:rPr lang="en-US" dirty="0" err="1">
                <a:latin typeface="Calibri" panose="020F0502020204030204" pitchFamily="34" charset="0"/>
              </a:rPr>
              <a:t>mitoxantrone</a:t>
            </a:r>
            <a:r>
              <a:rPr lang="en-US" dirty="0">
                <a:latin typeface="Calibri" panose="020F0502020204030204" pitchFamily="34" charset="0"/>
              </a:rPr>
              <a:t> in adults with newly diagnosed AML with poor-risk features </a:t>
            </a:r>
          </a:p>
          <a:p>
            <a:pPr>
              <a:lnSpc>
                <a:spcPct val="90000"/>
              </a:lnSpc>
            </a:pPr>
            <a:r>
              <a:rPr lang="en-US" b="1" dirty="0">
                <a:latin typeface="Calibri" panose="020F0502020204030204" pitchFamily="34" charset="0"/>
              </a:rPr>
              <a:t>Keywords for </a:t>
            </a:r>
            <a:r>
              <a:rPr lang="en-US" b="1" dirty="0" smtClean="0">
                <a:latin typeface="Calibri" panose="020F0502020204030204" pitchFamily="34" charset="0"/>
              </a:rPr>
              <a:t>aims:</a:t>
            </a:r>
            <a:endParaRPr lang="en-US" b="1" dirty="0">
              <a:latin typeface="Calibri" panose="020F0502020204030204" pitchFamily="34" charset="0"/>
            </a:endParaRPr>
          </a:p>
          <a:p>
            <a:pPr lvl="1">
              <a:lnSpc>
                <a:spcPct val="90000"/>
              </a:lnSpc>
            </a:pPr>
            <a:r>
              <a:rPr lang="en-US" b="1" dirty="0">
                <a:latin typeface="Calibri" panose="020F0502020204030204" pitchFamily="34" charset="0"/>
              </a:rPr>
              <a:t>determine, estimate, evaluate, </a:t>
            </a:r>
            <a:r>
              <a:rPr lang="en-US" b="1" dirty="0" smtClean="0">
                <a:latin typeface="Calibri" panose="020F0502020204030204" pitchFamily="34" charset="0"/>
              </a:rPr>
              <a:t>describe, identify, compare</a:t>
            </a:r>
            <a:endParaRPr lang="en-US" b="1" dirty="0">
              <a:latin typeface="Calibri" panose="020F0502020204030204" pitchFamily="34" charset="0"/>
            </a:endParaRPr>
          </a:p>
          <a:p>
            <a:pPr lvl="1">
              <a:lnSpc>
                <a:spcPct val="90000"/>
              </a:lnSpc>
            </a:pPr>
            <a:r>
              <a:rPr lang="en-US" b="1" dirty="0">
                <a:latin typeface="Calibri" panose="020F0502020204030204" pitchFamily="34" charset="0"/>
              </a:rPr>
              <a:t>efficacy, </a:t>
            </a:r>
            <a:r>
              <a:rPr lang="en-US" b="1" dirty="0" smtClean="0">
                <a:latin typeface="Calibri" panose="020F0502020204030204" pitchFamily="34" charset="0"/>
              </a:rPr>
              <a:t>safety, </a:t>
            </a:r>
            <a:r>
              <a:rPr lang="en-US" b="1" dirty="0" smtClean="0">
                <a:latin typeface="Calibri" panose="020F0502020204030204" pitchFamily="34" charset="0"/>
              </a:rPr>
              <a:t>toxicity, survival</a:t>
            </a:r>
            <a:endParaRPr lang="en-US" b="1"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7467600" cy="715962"/>
          </a:xfrm>
        </p:spPr>
        <p:txBody>
          <a:bodyPr>
            <a:normAutofit fontScale="90000"/>
          </a:bodyPr>
          <a:lstStyle/>
          <a:p>
            <a:r>
              <a:rPr lang="en-US" dirty="0">
                <a:latin typeface="Calibri" panose="020F0502020204030204" pitchFamily="34" charset="0"/>
              </a:rPr>
              <a:t>Devising your aims</a:t>
            </a:r>
          </a:p>
        </p:txBody>
      </p:sp>
      <p:sp>
        <p:nvSpPr>
          <p:cNvPr id="11267" name="Rectangle 3"/>
          <p:cNvSpPr>
            <a:spLocks noGrp="1" noChangeArrowheads="1"/>
          </p:cNvSpPr>
          <p:nvPr>
            <p:ph sz="quarter" idx="1"/>
          </p:nvPr>
        </p:nvSpPr>
        <p:spPr>
          <a:xfrm>
            <a:off x="457200" y="1371600"/>
            <a:ext cx="7467600" cy="4873752"/>
          </a:xfrm>
        </p:spPr>
        <p:txBody>
          <a:bodyPr>
            <a:normAutofit fontScale="92500" lnSpcReduction="20000"/>
          </a:bodyPr>
          <a:lstStyle/>
          <a:p>
            <a:pPr>
              <a:lnSpc>
                <a:spcPct val="110000"/>
              </a:lnSpc>
              <a:spcBef>
                <a:spcPts val="0"/>
              </a:spcBef>
            </a:pPr>
            <a:r>
              <a:rPr lang="en-US" sz="2200" dirty="0">
                <a:latin typeface="Calibri" panose="020F0502020204030204" pitchFamily="34" charset="0"/>
              </a:rPr>
              <a:t>Generally, there is ONE primary aim and your study is designed to address the primary </a:t>
            </a:r>
            <a:r>
              <a:rPr lang="en-US" sz="2200" dirty="0" smtClean="0">
                <a:latin typeface="Calibri" panose="020F0502020204030204" pitchFamily="34" charset="0"/>
              </a:rPr>
              <a:t>aim</a:t>
            </a:r>
          </a:p>
          <a:p>
            <a:pPr>
              <a:lnSpc>
                <a:spcPct val="110000"/>
              </a:lnSpc>
              <a:spcBef>
                <a:spcPts val="0"/>
              </a:spcBef>
            </a:pPr>
            <a:endParaRPr lang="en-US" sz="2200" dirty="0">
              <a:latin typeface="Calibri" panose="020F0502020204030204" pitchFamily="34" charset="0"/>
            </a:endParaRPr>
          </a:p>
          <a:p>
            <a:pPr>
              <a:lnSpc>
                <a:spcPct val="110000"/>
              </a:lnSpc>
              <a:spcBef>
                <a:spcPts val="0"/>
              </a:spcBef>
            </a:pPr>
            <a:r>
              <a:rPr lang="en-US" sz="2200" dirty="0">
                <a:latin typeface="Calibri" panose="020F0502020204030204" pitchFamily="34" charset="0"/>
              </a:rPr>
              <a:t>Very often:</a:t>
            </a:r>
          </a:p>
          <a:p>
            <a:pPr lvl="1">
              <a:lnSpc>
                <a:spcPct val="110000"/>
              </a:lnSpc>
              <a:spcBef>
                <a:spcPts val="0"/>
              </a:spcBef>
            </a:pPr>
            <a:r>
              <a:rPr lang="en-US" sz="2000" dirty="0">
                <a:latin typeface="Calibri" panose="020F0502020204030204" pitchFamily="34" charset="0"/>
              </a:rPr>
              <a:t>Phase I:  primary aim is finding the “recommended” dose</a:t>
            </a:r>
          </a:p>
          <a:p>
            <a:pPr lvl="1">
              <a:lnSpc>
                <a:spcPct val="110000"/>
              </a:lnSpc>
              <a:spcBef>
                <a:spcPts val="0"/>
              </a:spcBef>
            </a:pPr>
            <a:r>
              <a:rPr lang="en-US" sz="2000" dirty="0">
                <a:latin typeface="Calibri" panose="020F0502020204030204" pitchFamily="34" charset="0"/>
              </a:rPr>
              <a:t>Phase II:  primary aim is determining if there is sufficient efficacy</a:t>
            </a:r>
          </a:p>
          <a:p>
            <a:pPr>
              <a:lnSpc>
                <a:spcPct val="110000"/>
              </a:lnSpc>
              <a:spcBef>
                <a:spcPts val="0"/>
              </a:spcBef>
            </a:pPr>
            <a:r>
              <a:rPr lang="en-US" sz="2200" dirty="0">
                <a:latin typeface="Calibri" panose="020F0502020204030204" pitchFamily="34" charset="0"/>
              </a:rPr>
              <a:t>Secondary aims:</a:t>
            </a:r>
          </a:p>
          <a:p>
            <a:pPr lvl="1">
              <a:lnSpc>
                <a:spcPct val="110000"/>
              </a:lnSpc>
              <a:spcBef>
                <a:spcPts val="0"/>
              </a:spcBef>
            </a:pPr>
            <a:r>
              <a:rPr lang="en-US" sz="2000" dirty="0">
                <a:latin typeface="Calibri" panose="020F0502020204030204" pitchFamily="34" charset="0"/>
              </a:rPr>
              <a:t>I</a:t>
            </a:r>
            <a:r>
              <a:rPr lang="en-US" sz="2000" dirty="0" smtClean="0">
                <a:latin typeface="Calibri" panose="020F0502020204030204" pitchFamily="34" charset="0"/>
              </a:rPr>
              <a:t>mportant</a:t>
            </a:r>
            <a:r>
              <a:rPr lang="en-US" sz="2000" dirty="0">
                <a:latin typeface="Calibri" panose="020F0502020204030204" pitchFamily="34" charset="0"/>
              </a:rPr>
              <a:t>, but do not drive the design	</a:t>
            </a:r>
          </a:p>
          <a:p>
            <a:pPr lvl="1">
              <a:lnSpc>
                <a:spcPct val="110000"/>
              </a:lnSpc>
              <a:spcBef>
                <a:spcPts val="0"/>
              </a:spcBef>
            </a:pPr>
            <a:r>
              <a:rPr lang="en-US" sz="2000" dirty="0">
                <a:latin typeface="Calibri" panose="020F0502020204030204" pitchFamily="34" charset="0"/>
              </a:rPr>
              <a:t>Examples in Phase I:  </a:t>
            </a:r>
          </a:p>
          <a:p>
            <a:pPr lvl="2">
              <a:lnSpc>
                <a:spcPct val="110000"/>
              </a:lnSpc>
              <a:spcBef>
                <a:spcPts val="0"/>
              </a:spcBef>
            </a:pPr>
            <a:r>
              <a:rPr lang="en-US" sz="1800" dirty="0" smtClean="0">
                <a:latin typeface="Calibri" panose="020F0502020204030204" pitchFamily="34" charset="0"/>
              </a:rPr>
              <a:t>describe pharmacokinetics</a:t>
            </a:r>
            <a:endParaRPr lang="en-US" sz="1800" dirty="0">
              <a:latin typeface="Calibri" panose="020F0502020204030204" pitchFamily="34" charset="0"/>
            </a:endParaRPr>
          </a:p>
          <a:p>
            <a:pPr lvl="2">
              <a:lnSpc>
                <a:spcPct val="110000"/>
              </a:lnSpc>
              <a:spcBef>
                <a:spcPts val="0"/>
              </a:spcBef>
            </a:pPr>
            <a:r>
              <a:rPr lang="en-US" sz="1800" dirty="0" smtClean="0">
                <a:latin typeface="Calibri" panose="020F0502020204030204" pitchFamily="34" charset="0"/>
              </a:rPr>
              <a:t>describe </a:t>
            </a:r>
            <a:r>
              <a:rPr lang="en-US" sz="1800" dirty="0" err="1" smtClean="0">
                <a:latin typeface="Calibri" panose="020F0502020204030204" pitchFamily="34" charset="0"/>
              </a:rPr>
              <a:t>pharmacodynamic</a:t>
            </a:r>
            <a:r>
              <a:rPr lang="en-US" sz="1800" dirty="0">
                <a:latin typeface="Calibri" panose="020F0502020204030204" pitchFamily="34" charset="0"/>
              </a:rPr>
              <a:t> </a:t>
            </a:r>
            <a:r>
              <a:rPr lang="en-US" sz="1800" dirty="0" smtClean="0">
                <a:latin typeface="Calibri" panose="020F0502020204030204" pitchFamily="34" charset="0"/>
              </a:rPr>
              <a:t>outcomes </a:t>
            </a:r>
            <a:r>
              <a:rPr lang="en-US" sz="1800" dirty="0">
                <a:latin typeface="Calibri" panose="020F0502020204030204" pitchFamily="34" charset="0"/>
              </a:rPr>
              <a:t>(e.g., methylation)</a:t>
            </a:r>
          </a:p>
          <a:p>
            <a:pPr lvl="2">
              <a:lnSpc>
                <a:spcPct val="110000"/>
              </a:lnSpc>
              <a:spcBef>
                <a:spcPts val="0"/>
              </a:spcBef>
            </a:pPr>
            <a:r>
              <a:rPr lang="en-US" sz="1800" dirty="0" smtClean="0">
                <a:latin typeface="Calibri" panose="020F0502020204030204" pitchFamily="34" charset="0"/>
              </a:rPr>
              <a:t>describe clinical responses</a:t>
            </a:r>
            <a:endParaRPr lang="en-US" sz="1800" dirty="0">
              <a:latin typeface="Calibri" panose="020F0502020204030204" pitchFamily="34" charset="0"/>
            </a:endParaRPr>
          </a:p>
          <a:p>
            <a:pPr lvl="1">
              <a:lnSpc>
                <a:spcPct val="110000"/>
              </a:lnSpc>
              <a:spcBef>
                <a:spcPts val="0"/>
              </a:spcBef>
            </a:pPr>
            <a:r>
              <a:rPr lang="en-US" sz="2000" dirty="0">
                <a:latin typeface="Calibri" panose="020F0502020204030204" pitchFamily="34" charset="0"/>
              </a:rPr>
              <a:t>Examples in Phase II:</a:t>
            </a:r>
          </a:p>
          <a:p>
            <a:pPr lvl="2">
              <a:lnSpc>
                <a:spcPct val="110000"/>
              </a:lnSpc>
              <a:spcBef>
                <a:spcPts val="0"/>
              </a:spcBef>
            </a:pPr>
            <a:r>
              <a:rPr lang="en-US" sz="1800" dirty="0" smtClean="0">
                <a:latin typeface="Calibri" panose="020F0502020204030204" pitchFamily="34" charset="0"/>
              </a:rPr>
              <a:t>determine/describe/compare overall </a:t>
            </a:r>
            <a:r>
              <a:rPr lang="en-US" sz="1800" dirty="0">
                <a:latin typeface="Calibri" panose="020F0502020204030204" pitchFamily="34" charset="0"/>
              </a:rPr>
              <a:t>survival </a:t>
            </a:r>
          </a:p>
          <a:p>
            <a:pPr lvl="2">
              <a:lnSpc>
                <a:spcPct val="110000"/>
              </a:lnSpc>
              <a:spcBef>
                <a:spcPts val="0"/>
              </a:spcBef>
            </a:pPr>
            <a:r>
              <a:rPr lang="en-US" sz="1800" dirty="0" smtClean="0">
                <a:latin typeface="Calibri" panose="020F0502020204030204" pitchFamily="34" charset="0"/>
              </a:rPr>
              <a:t>describe safety </a:t>
            </a:r>
            <a:endParaRPr lang="en-US" sz="1800" dirty="0">
              <a:latin typeface="Calibri" panose="020F0502020204030204" pitchFamily="34" charset="0"/>
            </a:endParaRPr>
          </a:p>
          <a:p>
            <a:pPr lvl="2">
              <a:lnSpc>
                <a:spcPct val="110000"/>
              </a:lnSpc>
              <a:spcBef>
                <a:spcPts val="0"/>
              </a:spcBef>
            </a:pPr>
            <a:r>
              <a:rPr lang="en-US" sz="1800" dirty="0" smtClean="0">
                <a:latin typeface="Calibri" panose="020F0502020204030204" pitchFamily="34" charset="0"/>
              </a:rPr>
              <a:t>evaluate changes </a:t>
            </a:r>
            <a:r>
              <a:rPr lang="en-US" sz="1800" dirty="0">
                <a:latin typeface="Calibri" panose="020F0502020204030204" pitchFamily="34" charset="0"/>
              </a:rPr>
              <a:t>in </a:t>
            </a:r>
            <a:r>
              <a:rPr lang="en-US" sz="1800" dirty="0" smtClean="0">
                <a:latin typeface="Calibri" panose="020F0502020204030204" pitchFamily="34" charset="0"/>
              </a:rPr>
              <a:t>biomarkers</a:t>
            </a:r>
          </a:p>
          <a:p>
            <a:pPr lvl="2">
              <a:lnSpc>
                <a:spcPct val="110000"/>
              </a:lnSpc>
              <a:spcBef>
                <a:spcPts val="0"/>
              </a:spcBef>
            </a:pPr>
            <a:r>
              <a:rPr lang="en-US" sz="1800" dirty="0" smtClean="0">
                <a:latin typeface="Calibri" panose="020F0502020204030204" pitchFamily="34" charset="0"/>
              </a:rPr>
              <a:t>Assess/compare quality of life</a:t>
            </a:r>
            <a:endParaRPr lang="en-US" sz="1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a:latin typeface="Calibri" panose="020F0502020204030204" pitchFamily="34" charset="0"/>
              </a:rPr>
              <a:t>Aims and Hypotheses</a:t>
            </a:r>
          </a:p>
        </p:txBody>
      </p:sp>
      <p:sp>
        <p:nvSpPr>
          <p:cNvPr id="30723" name="Rectangle 3"/>
          <p:cNvSpPr>
            <a:spLocks noGrp="1" noChangeArrowheads="1"/>
          </p:cNvSpPr>
          <p:nvPr>
            <p:ph sz="quarter" idx="1"/>
          </p:nvPr>
        </p:nvSpPr>
        <p:spPr/>
        <p:txBody>
          <a:bodyPr>
            <a:normAutofit fontScale="92500" lnSpcReduction="10000"/>
          </a:bodyPr>
          <a:lstStyle/>
          <a:p>
            <a:r>
              <a:rPr lang="en-US" dirty="0">
                <a:latin typeface="Calibri" panose="020F0502020204030204" pitchFamily="34" charset="0"/>
              </a:rPr>
              <a:t>Aims are often accompanied by hypotheses.</a:t>
            </a:r>
          </a:p>
          <a:p>
            <a:r>
              <a:rPr lang="en-US" dirty="0">
                <a:latin typeface="Calibri" panose="020F0502020204030204" pitchFamily="34" charset="0"/>
              </a:rPr>
              <a:t>Stating the hypothesis to be tested can be a useful guide for the analytic plan:</a:t>
            </a:r>
          </a:p>
          <a:p>
            <a:r>
              <a:rPr lang="en-US" dirty="0">
                <a:latin typeface="Calibri" panose="020F0502020204030204" pitchFamily="34" charset="0"/>
              </a:rPr>
              <a:t>Examples of clinical research hypotheses:  </a:t>
            </a:r>
          </a:p>
          <a:p>
            <a:pPr lvl="1"/>
            <a:r>
              <a:rPr lang="en-US" dirty="0">
                <a:latin typeface="Calibri" panose="020F0502020204030204" pitchFamily="34" charset="0"/>
              </a:rPr>
              <a:t>The complete remission rate of patients in the </a:t>
            </a:r>
            <a:r>
              <a:rPr lang="en-US" i="1" dirty="0">
                <a:latin typeface="Calibri" panose="020F0502020204030204" pitchFamily="34" charset="0"/>
              </a:rPr>
              <a:t>bolus infusion</a:t>
            </a:r>
            <a:r>
              <a:rPr lang="en-US" dirty="0">
                <a:latin typeface="Calibri" panose="020F0502020204030204" pitchFamily="34" charset="0"/>
              </a:rPr>
              <a:t> arm will be at least 55%</a:t>
            </a:r>
          </a:p>
          <a:p>
            <a:pPr lvl="1"/>
            <a:r>
              <a:rPr lang="en-US" dirty="0">
                <a:latin typeface="Calibri" panose="020F0502020204030204" pitchFamily="34" charset="0"/>
              </a:rPr>
              <a:t>The complete remission rate of patients in the </a:t>
            </a:r>
            <a:r>
              <a:rPr lang="en-US" i="1" dirty="0">
                <a:latin typeface="Calibri" panose="020F0502020204030204" pitchFamily="34" charset="0"/>
              </a:rPr>
              <a:t>hybrid- bolus infusion</a:t>
            </a:r>
            <a:r>
              <a:rPr lang="en-US" dirty="0">
                <a:latin typeface="Calibri" panose="020F0502020204030204" pitchFamily="34" charset="0"/>
              </a:rPr>
              <a:t> arm will be at least 55%</a:t>
            </a:r>
          </a:p>
          <a:p>
            <a:pPr lvl="1"/>
            <a:r>
              <a:rPr lang="en-US" dirty="0">
                <a:latin typeface="Calibri" panose="020F0502020204030204" pitchFamily="34" charset="0"/>
              </a:rPr>
              <a:t>The median disease-free survival time across both arms will be at least 14 months.</a:t>
            </a:r>
          </a:p>
          <a:p>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sz="quarter" idx="1"/>
          </p:nvPr>
        </p:nvSpPr>
        <p:spPr>
          <a:xfrm>
            <a:off x="457200" y="381000"/>
            <a:ext cx="8229600" cy="5745163"/>
          </a:xfrm>
        </p:spPr>
        <p:txBody>
          <a:bodyPr>
            <a:normAutofit fontScale="92500" lnSpcReduction="10000"/>
          </a:bodyPr>
          <a:lstStyle/>
          <a:p>
            <a:pPr>
              <a:buFont typeface="Wingdings" pitchFamily="2" charset="2"/>
              <a:buNone/>
            </a:pPr>
            <a:endParaRPr lang="en-US" dirty="0" smtClean="0">
              <a:solidFill>
                <a:schemeClr val="folHlink"/>
              </a:solidFill>
              <a:latin typeface="Calibri" panose="020F0502020204030204" pitchFamily="34" charset="0"/>
            </a:endParaRPr>
          </a:p>
          <a:p>
            <a:pPr>
              <a:buFont typeface="Wingdings" pitchFamily="2" charset="2"/>
              <a:buNone/>
            </a:pPr>
            <a:r>
              <a:rPr lang="en-US" dirty="0" smtClean="0">
                <a:solidFill>
                  <a:schemeClr val="folHlink"/>
                </a:solidFill>
                <a:latin typeface="Calibri" panose="020F0502020204030204" pitchFamily="34" charset="0"/>
              </a:rPr>
              <a:t>Q1</a:t>
            </a:r>
            <a:r>
              <a:rPr lang="en-US" dirty="0">
                <a:solidFill>
                  <a:schemeClr val="folHlink"/>
                </a:solidFill>
                <a:latin typeface="Calibri" panose="020F0502020204030204" pitchFamily="34" charset="0"/>
              </a:rPr>
              <a:t>:  Complete the following with the best answer:</a:t>
            </a:r>
          </a:p>
          <a:p>
            <a:pPr>
              <a:buFont typeface="Wingdings" pitchFamily="2" charset="2"/>
              <a:buNone/>
            </a:pPr>
            <a:r>
              <a:rPr lang="en-US" dirty="0">
                <a:solidFill>
                  <a:schemeClr val="hlink"/>
                </a:solidFill>
                <a:latin typeface="Calibri" panose="020F0502020204030204" pitchFamily="34" charset="0"/>
              </a:rPr>
              <a:t>The primary objective of this study is to</a:t>
            </a:r>
            <a:r>
              <a:rPr lang="en-US" dirty="0">
                <a:latin typeface="Calibri" panose="020F0502020204030204" pitchFamily="34" charset="0"/>
              </a:rPr>
              <a:t>______</a:t>
            </a:r>
            <a:r>
              <a:rPr lang="en-US" dirty="0">
                <a:solidFill>
                  <a:schemeClr val="hlink"/>
                </a:solidFill>
                <a:latin typeface="Calibri" panose="020F0502020204030204" pitchFamily="34" charset="0"/>
              </a:rPr>
              <a:t> the </a:t>
            </a:r>
            <a:r>
              <a:rPr lang="en-US" dirty="0">
                <a:latin typeface="Calibri" panose="020F0502020204030204" pitchFamily="34" charset="0"/>
              </a:rPr>
              <a:t>_____</a:t>
            </a:r>
            <a:r>
              <a:rPr lang="en-US" dirty="0">
                <a:solidFill>
                  <a:schemeClr val="hlink"/>
                </a:solidFill>
                <a:latin typeface="Calibri" panose="020F0502020204030204" pitchFamily="34" charset="0"/>
              </a:rPr>
              <a:t>of paclitaxel as second-line therapy in endometrial adenocarcinoma.</a:t>
            </a:r>
          </a:p>
          <a:p>
            <a:pPr>
              <a:buFont typeface="Wingdings" pitchFamily="2" charset="2"/>
              <a:buNone/>
            </a:pPr>
            <a:endParaRPr lang="en-US" dirty="0">
              <a:solidFill>
                <a:schemeClr val="hlink"/>
              </a:solidFill>
              <a:latin typeface="Calibri" panose="020F0502020204030204" pitchFamily="34" charset="0"/>
            </a:endParaRPr>
          </a:p>
          <a:p>
            <a:pPr>
              <a:buFont typeface="Wingdings" pitchFamily="2" charset="2"/>
              <a:buNone/>
            </a:pPr>
            <a:r>
              <a:rPr lang="en-US" dirty="0">
                <a:latin typeface="Calibri" panose="020F0502020204030204" pitchFamily="34" charset="0"/>
              </a:rPr>
              <a:t>1.  study…..effect</a:t>
            </a:r>
          </a:p>
          <a:p>
            <a:pPr>
              <a:buFont typeface="Wingdings" pitchFamily="2" charset="2"/>
              <a:buNone/>
            </a:pPr>
            <a:r>
              <a:rPr lang="en-US" dirty="0">
                <a:latin typeface="Calibri" panose="020F0502020204030204" pitchFamily="34" charset="0"/>
              </a:rPr>
              <a:t>2.  observe….consequences</a:t>
            </a:r>
          </a:p>
          <a:p>
            <a:pPr>
              <a:buFont typeface="Wingdings" pitchFamily="2" charset="2"/>
              <a:buNone/>
            </a:pPr>
            <a:r>
              <a:rPr lang="en-US" dirty="0">
                <a:latin typeface="Calibri" panose="020F0502020204030204" pitchFamily="34" charset="0"/>
              </a:rPr>
              <a:t>3.  evaluate….toxicity</a:t>
            </a:r>
          </a:p>
          <a:p>
            <a:pPr>
              <a:buFont typeface="Wingdings" pitchFamily="2" charset="2"/>
              <a:buNone/>
            </a:pPr>
            <a:r>
              <a:rPr lang="en-US" dirty="0">
                <a:latin typeface="Calibri" panose="020F0502020204030204" pitchFamily="34" charset="0"/>
              </a:rPr>
              <a:t>4.  determine….endpoints</a:t>
            </a:r>
          </a:p>
          <a:p>
            <a:pPr>
              <a:buFont typeface="Wingdings" pitchFamily="2" charset="2"/>
              <a:buNone/>
            </a:pPr>
            <a:r>
              <a:rPr lang="en-US" dirty="0">
                <a:latin typeface="Calibri" panose="020F0502020204030204" pitchFamily="34" charset="0"/>
              </a:rPr>
              <a:t>5.  show….financial benefits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600" dirty="0">
                <a:latin typeface="Calibri" panose="020F0502020204030204" pitchFamily="34" charset="0"/>
              </a:rPr>
              <a:t>II.  Determining your </a:t>
            </a:r>
            <a:r>
              <a:rPr lang="en-US" sz="3600" dirty="0" smtClean="0">
                <a:latin typeface="Calibri" panose="020F0502020204030204" pitchFamily="34" charset="0"/>
              </a:rPr>
              <a:t>outcome measures</a:t>
            </a:r>
            <a:endParaRPr lang="en-US" sz="3600" dirty="0">
              <a:latin typeface="Calibri" panose="020F0502020204030204" pitchFamily="34" charset="0"/>
            </a:endParaRPr>
          </a:p>
        </p:txBody>
      </p:sp>
      <p:sp>
        <p:nvSpPr>
          <p:cNvPr id="3" name="Content Placeholder 2"/>
          <p:cNvSpPr>
            <a:spLocks noGrp="1"/>
          </p:cNvSpPr>
          <p:nvPr>
            <p:ph sz="quarter" idx="1"/>
          </p:nvPr>
        </p:nvSpPr>
        <p:spPr>
          <a:xfrm>
            <a:off x="533400" y="1143000"/>
            <a:ext cx="8229600" cy="5029200"/>
          </a:xfrm>
        </p:spPr>
        <p:txBody>
          <a:bodyPr>
            <a:normAutofit fontScale="92500" lnSpcReduction="20000"/>
          </a:bodyPr>
          <a:lstStyle/>
          <a:p>
            <a:r>
              <a:rPr lang="en-US" sz="2400" dirty="0" smtClean="0">
                <a:latin typeface="Calibri" panose="020F0502020204030204" pitchFamily="34" charset="0"/>
              </a:rPr>
              <a:t>What </a:t>
            </a:r>
            <a:r>
              <a:rPr lang="en-US" sz="2400" dirty="0">
                <a:latin typeface="Calibri" panose="020F0502020204030204" pitchFamily="34" charset="0"/>
              </a:rPr>
              <a:t>is an endpoint or outcome?</a:t>
            </a:r>
          </a:p>
          <a:p>
            <a:pPr lvl="1"/>
            <a:r>
              <a:rPr lang="en-US" sz="2000" dirty="0">
                <a:latin typeface="Calibri" panose="020F0502020204030204" pitchFamily="34" charset="0"/>
              </a:rPr>
              <a:t>patient-level measure of “effect” of interest</a:t>
            </a:r>
          </a:p>
          <a:p>
            <a:pPr lvl="1"/>
            <a:r>
              <a:rPr lang="en-US" sz="2000" b="1" dirty="0" smtClean="0">
                <a:latin typeface="Calibri" panose="020F0502020204030204" pitchFamily="34" charset="0"/>
              </a:rPr>
              <a:t>An outcome is measured </a:t>
            </a:r>
            <a:r>
              <a:rPr lang="en-US" sz="2000" b="1" dirty="0">
                <a:latin typeface="Calibri" panose="020F0502020204030204" pitchFamily="34" charset="0"/>
              </a:rPr>
              <a:t>on each patient in the study</a:t>
            </a:r>
          </a:p>
          <a:p>
            <a:pPr lvl="1"/>
            <a:r>
              <a:rPr lang="en-US" sz="2000" b="1" dirty="0" smtClean="0">
                <a:latin typeface="Calibri" panose="020F0502020204030204" pitchFamily="34" charset="0"/>
              </a:rPr>
              <a:t>it </a:t>
            </a:r>
            <a:r>
              <a:rPr lang="en-US" sz="2000" b="1" dirty="0">
                <a:latin typeface="Calibri" panose="020F0502020204030204" pitchFamily="34" charset="0"/>
              </a:rPr>
              <a:t>is </a:t>
            </a:r>
            <a:r>
              <a:rPr lang="en-US" sz="2000" b="1" dirty="0" smtClean="0">
                <a:latin typeface="Calibri" panose="020F0502020204030204" pitchFamily="34" charset="0"/>
              </a:rPr>
              <a:t>QUANTIFIABLE</a:t>
            </a:r>
          </a:p>
          <a:p>
            <a:pPr lvl="1"/>
            <a:endParaRPr lang="en-US" sz="2000" b="1" i="1" dirty="0" smtClean="0">
              <a:latin typeface="Calibri" panose="020F0502020204030204" pitchFamily="34" charset="0"/>
            </a:endParaRPr>
          </a:p>
          <a:p>
            <a:r>
              <a:rPr lang="en-US" b="1" dirty="0" smtClean="0">
                <a:latin typeface="Calibri" panose="020F0502020204030204" pitchFamily="34" charset="0"/>
              </a:rPr>
              <a:t>Aim </a:t>
            </a:r>
            <a:r>
              <a:rPr lang="en-US" b="1" dirty="0">
                <a:latin typeface="Calibri" panose="020F0502020204030204" pitchFamily="34" charset="0"/>
                <a:cs typeface="Times New Roman" pitchFamily="18" charset="0"/>
              </a:rPr>
              <a:t>≠ </a:t>
            </a:r>
            <a:r>
              <a:rPr lang="en-US" b="1" dirty="0" smtClean="0">
                <a:latin typeface="Calibri" panose="020F0502020204030204" pitchFamily="34" charset="0"/>
              </a:rPr>
              <a:t>endpoint</a:t>
            </a:r>
          </a:p>
          <a:p>
            <a:endParaRPr lang="en-US" b="1" i="1" dirty="0" smtClean="0">
              <a:latin typeface="Calibri" panose="020F0502020204030204" pitchFamily="34" charset="0"/>
            </a:endParaRPr>
          </a:p>
          <a:p>
            <a:r>
              <a:rPr lang="en-US" sz="2400" dirty="0" smtClean="0">
                <a:latin typeface="Calibri" panose="020F0502020204030204" pitchFamily="34" charset="0"/>
              </a:rPr>
              <a:t>Example 1:</a:t>
            </a:r>
          </a:p>
          <a:p>
            <a:pPr lvl="1"/>
            <a:r>
              <a:rPr lang="en-US" sz="2000" b="1" dirty="0">
                <a:latin typeface="Calibri" panose="020F0502020204030204" pitchFamily="34" charset="0"/>
              </a:rPr>
              <a:t>A</a:t>
            </a:r>
            <a:r>
              <a:rPr lang="en-US" sz="2000" b="1" dirty="0" smtClean="0">
                <a:latin typeface="Calibri" panose="020F0502020204030204" pitchFamily="34" charset="0"/>
              </a:rPr>
              <a:t>im</a:t>
            </a:r>
            <a:r>
              <a:rPr lang="en-US" sz="2000" dirty="0" smtClean="0">
                <a:latin typeface="Calibri" panose="020F0502020204030204" pitchFamily="34" charset="0"/>
              </a:rPr>
              <a:t>: To evaluate the toxicity of </a:t>
            </a:r>
            <a:r>
              <a:rPr lang="en-US" sz="2000" dirty="0">
                <a:latin typeface="Calibri" panose="020F0502020204030204" pitchFamily="34" charset="0"/>
              </a:rPr>
              <a:t>paclitaxel as second-line therapy in endometrial adenocarcinoma</a:t>
            </a:r>
            <a:r>
              <a:rPr lang="en-US" sz="2000" dirty="0" smtClean="0">
                <a:latin typeface="Calibri" panose="020F0502020204030204" pitchFamily="34" charset="0"/>
              </a:rPr>
              <a:t>.</a:t>
            </a:r>
          </a:p>
          <a:p>
            <a:pPr lvl="1"/>
            <a:r>
              <a:rPr lang="en-US" sz="2000" b="1" i="1" dirty="0" smtClean="0">
                <a:latin typeface="Calibri" panose="020F0502020204030204" pitchFamily="34" charset="0"/>
              </a:rPr>
              <a:t>Outcome</a:t>
            </a:r>
            <a:r>
              <a:rPr lang="en-US" sz="2000" dirty="0" smtClean="0">
                <a:latin typeface="Calibri" panose="020F0502020204030204" pitchFamily="34" charset="0"/>
              </a:rPr>
              <a:t>: grade 1, 2, 3 &amp; 4 toxicities as defined by CTCAE v4 </a:t>
            </a:r>
          </a:p>
          <a:p>
            <a:r>
              <a:rPr lang="en-US" sz="2400" dirty="0" smtClean="0">
                <a:latin typeface="Calibri" panose="020F0502020204030204" pitchFamily="34" charset="0"/>
              </a:rPr>
              <a:t>Example 2:</a:t>
            </a:r>
          </a:p>
          <a:p>
            <a:pPr lvl="1"/>
            <a:r>
              <a:rPr lang="en-US" sz="2000" b="1" dirty="0" smtClean="0">
                <a:latin typeface="Calibri" panose="020F0502020204030204" pitchFamily="34" charset="0"/>
              </a:rPr>
              <a:t>Aim</a:t>
            </a:r>
            <a:r>
              <a:rPr lang="en-US" sz="2000" dirty="0" smtClean="0">
                <a:latin typeface="Calibri" panose="020F0502020204030204" pitchFamily="34" charset="0"/>
              </a:rPr>
              <a:t>: To compare overall survival in hepatocellular carcinoma patients treated with </a:t>
            </a:r>
            <a:r>
              <a:rPr lang="en-US" sz="2000" dirty="0" err="1" smtClean="0">
                <a:latin typeface="Calibri" panose="020F0502020204030204" pitchFamily="34" charset="0"/>
              </a:rPr>
              <a:t>sorafenib</a:t>
            </a:r>
            <a:r>
              <a:rPr lang="en-US" sz="2000" dirty="0" smtClean="0">
                <a:latin typeface="Calibri" panose="020F0502020204030204" pitchFamily="34" charset="0"/>
              </a:rPr>
              <a:t> vs. </a:t>
            </a:r>
            <a:r>
              <a:rPr lang="en-US" sz="2000" dirty="0" err="1" smtClean="0">
                <a:latin typeface="Calibri" panose="020F0502020204030204" pitchFamily="34" charset="0"/>
              </a:rPr>
              <a:t>bevacizumab</a:t>
            </a:r>
            <a:r>
              <a:rPr lang="en-US" sz="2000" dirty="0" smtClean="0">
                <a:latin typeface="Calibri" panose="020F0502020204030204" pitchFamily="34" charset="0"/>
              </a:rPr>
              <a:t> + </a:t>
            </a:r>
            <a:r>
              <a:rPr lang="en-US" sz="2000" dirty="0" err="1" smtClean="0">
                <a:latin typeface="Calibri" panose="020F0502020204030204" pitchFamily="34" charset="0"/>
              </a:rPr>
              <a:t>erlotinib</a:t>
            </a:r>
            <a:r>
              <a:rPr lang="en-US" sz="2000" dirty="0" smtClean="0">
                <a:latin typeface="Calibri" panose="020F0502020204030204" pitchFamily="34" charset="0"/>
              </a:rPr>
              <a:t> </a:t>
            </a:r>
            <a:r>
              <a:rPr lang="en-US" sz="2000" dirty="0" smtClean="0">
                <a:latin typeface="Calibri" panose="020F0502020204030204" pitchFamily="34" charset="0"/>
              </a:rPr>
              <a:t>as first-line treatment.</a:t>
            </a:r>
            <a:endParaRPr lang="en-US" sz="2000" dirty="0" smtClean="0">
              <a:latin typeface="Calibri" panose="020F0502020204030204" pitchFamily="34" charset="0"/>
            </a:endParaRPr>
          </a:p>
          <a:p>
            <a:pPr lvl="1"/>
            <a:r>
              <a:rPr lang="en-US" sz="2000" b="1" i="1" dirty="0" smtClean="0">
                <a:latin typeface="Calibri" panose="020F0502020204030204" pitchFamily="34" charset="0"/>
              </a:rPr>
              <a:t>Outcome</a:t>
            </a:r>
            <a:r>
              <a:rPr lang="en-US" sz="2000" dirty="0" smtClean="0">
                <a:latin typeface="Calibri" panose="020F0502020204030204" pitchFamily="34" charset="0"/>
              </a:rPr>
              <a:t>: overall survival defined as the time from enrollment to death.</a:t>
            </a:r>
            <a:endParaRPr lang="en-US" sz="2000" dirty="0">
              <a:latin typeface="Calibri" panose="020F0502020204030204" pitchFamily="34" charset="0"/>
            </a:endParaRPr>
          </a:p>
          <a:p>
            <a:pPr lvl="1"/>
            <a:endParaRPr lang="en-US" b="1" i="1" dirty="0" smtClean="0">
              <a:latin typeface="Calibri" panose="020F0502020204030204" pitchFamily="34" charset="0"/>
            </a:endParaRPr>
          </a:p>
          <a:p>
            <a:pPr lvl="1"/>
            <a:endParaRPr lang="en-US" b="1" i="1" dirty="0">
              <a:latin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5796669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7467600" cy="792162"/>
          </a:xfrm>
        </p:spPr>
        <p:txBody>
          <a:bodyPr>
            <a:normAutofit/>
          </a:bodyPr>
          <a:lstStyle/>
          <a:p>
            <a:r>
              <a:rPr lang="en-US" sz="3600" dirty="0" smtClean="0">
                <a:latin typeface="Calibri" panose="020F0502020204030204" pitchFamily="34" charset="0"/>
              </a:rPr>
              <a:t>Aims and outcomes and parameters</a:t>
            </a:r>
            <a:endParaRPr lang="en-US" sz="3600" dirty="0">
              <a:latin typeface="Calibri" panose="020F0502020204030204" pitchFamily="34" charset="0"/>
            </a:endParaRPr>
          </a:p>
        </p:txBody>
      </p:sp>
      <p:sp>
        <p:nvSpPr>
          <p:cNvPr id="12291" name="Rectangle 3"/>
          <p:cNvSpPr>
            <a:spLocks noGrp="1" noChangeArrowheads="1"/>
          </p:cNvSpPr>
          <p:nvPr>
            <p:ph sz="quarter" idx="1"/>
          </p:nvPr>
        </p:nvSpPr>
        <p:spPr>
          <a:xfrm>
            <a:off x="304800" y="1371600"/>
            <a:ext cx="8305800" cy="5029200"/>
          </a:xfrm>
        </p:spPr>
        <p:txBody>
          <a:bodyPr>
            <a:normAutofit lnSpcReduction="10000"/>
          </a:bodyPr>
          <a:lstStyle/>
          <a:p>
            <a:r>
              <a:rPr lang="en-US" sz="2400" dirty="0" smtClean="0">
                <a:latin typeface="Calibri" panose="020F0502020204030204" pitchFamily="34" charset="0"/>
              </a:rPr>
              <a:t>Your </a:t>
            </a:r>
            <a:r>
              <a:rPr lang="en-US" sz="2400" i="1" dirty="0" smtClean="0">
                <a:latin typeface="Calibri" panose="020F0502020204030204" pitchFamily="34" charset="0"/>
              </a:rPr>
              <a:t>primary outcome </a:t>
            </a:r>
            <a:r>
              <a:rPr lang="en-US" sz="2400" dirty="0" smtClean="0">
                <a:latin typeface="Calibri" panose="020F0502020204030204" pitchFamily="34" charset="0"/>
              </a:rPr>
              <a:t>is measured to address your </a:t>
            </a:r>
            <a:r>
              <a:rPr lang="en-US" sz="2400" i="1" dirty="0" smtClean="0">
                <a:latin typeface="Calibri" panose="020F0502020204030204" pitchFamily="34" charset="0"/>
              </a:rPr>
              <a:t>primary aim</a:t>
            </a:r>
          </a:p>
          <a:p>
            <a:r>
              <a:rPr lang="en-US" sz="2400" dirty="0" smtClean="0">
                <a:latin typeface="Calibri" panose="020F0502020204030204" pitchFamily="34" charset="0"/>
              </a:rPr>
              <a:t>The </a:t>
            </a:r>
            <a:r>
              <a:rPr lang="en-US" sz="2400" dirty="0">
                <a:latin typeface="Calibri" panose="020F0502020204030204" pitchFamily="34" charset="0"/>
              </a:rPr>
              <a:t>outcome measure will depend on the </a:t>
            </a:r>
            <a:r>
              <a:rPr lang="en-US" sz="2400" dirty="0">
                <a:solidFill>
                  <a:schemeClr val="folHlink"/>
                </a:solidFill>
                <a:latin typeface="Calibri" panose="020F0502020204030204" pitchFamily="34" charset="0"/>
              </a:rPr>
              <a:t>parameter of interest</a:t>
            </a:r>
          </a:p>
          <a:p>
            <a:r>
              <a:rPr lang="en-US" sz="2400" dirty="0" smtClean="0">
                <a:latin typeface="Calibri" panose="020F0502020204030204" pitchFamily="34" charset="0"/>
              </a:rPr>
              <a:t>Examples of common </a:t>
            </a:r>
            <a:r>
              <a:rPr lang="en-US" sz="2400" i="1" dirty="0" smtClean="0">
                <a:latin typeface="Calibri" panose="020F0502020204030204" pitchFamily="34" charset="0"/>
              </a:rPr>
              <a:t>parameters</a:t>
            </a:r>
            <a:r>
              <a:rPr lang="en-US" sz="2400" dirty="0" smtClean="0">
                <a:latin typeface="Calibri" panose="020F0502020204030204" pitchFamily="34" charset="0"/>
              </a:rPr>
              <a:t> of interest in phase I:</a:t>
            </a:r>
          </a:p>
          <a:p>
            <a:pPr lvl="1"/>
            <a:r>
              <a:rPr lang="en-US" sz="2000" dirty="0" smtClean="0">
                <a:latin typeface="Calibri" panose="020F0502020204030204" pitchFamily="34" charset="0"/>
              </a:rPr>
              <a:t>the grade 3 &amp; 4 toxicity </a:t>
            </a:r>
            <a:r>
              <a:rPr lang="en-US" sz="2000" u="sng" dirty="0" smtClean="0">
                <a:latin typeface="Calibri" panose="020F0502020204030204" pitchFamily="34" charset="0"/>
              </a:rPr>
              <a:t>rate</a:t>
            </a:r>
          </a:p>
          <a:p>
            <a:pPr lvl="1"/>
            <a:r>
              <a:rPr lang="en-US" sz="2000" dirty="0" smtClean="0">
                <a:latin typeface="Calibri" panose="020F0502020204030204" pitchFamily="34" charset="0"/>
              </a:rPr>
              <a:t>the </a:t>
            </a:r>
            <a:r>
              <a:rPr lang="en-US" sz="2000" u="sng" dirty="0" smtClean="0">
                <a:latin typeface="Calibri" panose="020F0502020204030204" pitchFamily="34" charset="0"/>
              </a:rPr>
              <a:t>maximum</a:t>
            </a:r>
            <a:r>
              <a:rPr lang="en-US" sz="2000" dirty="0" smtClean="0">
                <a:latin typeface="Calibri" panose="020F0502020204030204" pitchFamily="34" charset="0"/>
              </a:rPr>
              <a:t> tolerated dose</a:t>
            </a:r>
          </a:p>
          <a:p>
            <a:r>
              <a:rPr lang="en-US" sz="2400" dirty="0" smtClean="0">
                <a:latin typeface="Calibri" panose="020F0502020204030204" pitchFamily="34" charset="0"/>
              </a:rPr>
              <a:t>Examples </a:t>
            </a:r>
            <a:r>
              <a:rPr lang="en-US" sz="2400" dirty="0">
                <a:latin typeface="Calibri" panose="020F0502020204030204" pitchFamily="34" charset="0"/>
              </a:rPr>
              <a:t>of </a:t>
            </a:r>
            <a:r>
              <a:rPr lang="en-US" sz="2400" dirty="0" smtClean="0">
                <a:latin typeface="Calibri" panose="020F0502020204030204" pitchFamily="34" charset="0"/>
              </a:rPr>
              <a:t>common </a:t>
            </a:r>
            <a:r>
              <a:rPr lang="en-US" sz="2400" i="1" dirty="0" smtClean="0">
                <a:latin typeface="Calibri" panose="020F0502020204030204" pitchFamily="34" charset="0"/>
              </a:rPr>
              <a:t>parameters</a:t>
            </a:r>
            <a:r>
              <a:rPr lang="en-US" sz="2400" dirty="0" smtClean="0">
                <a:latin typeface="Calibri" panose="020F0502020204030204" pitchFamily="34" charset="0"/>
              </a:rPr>
              <a:t> </a:t>
            </a:r>
            <a:r>
              <a:rPr lang="en-US" sz="2400" dirty="0">
                <a:latin typeface="Calibri" panose="020F0502020204030204" pitchFamily="34" charset="0"/>
              </a:rPr>
              <a:t>of interest in phase II: </a:t>
            </a:r>
          </a:p>
          <a:p>
            <a:pPr lvl="1"/>
            <a:r>
              <a:rPr lang="en-US" sz="2000" dirty="0">
                <a:latin typeface="Calibri" panose="020F0502020204030204" pitchFamily="34" charset="0"/>
              </a:rPr>
              <a:t>response </a:t>
            </a:r>
            <a:r>
              <a:rPr lang="en-US" sz="2000" u="sng" dirty="0" smtClean="0">
                <a:latin typeface="Calibri" panose="020F0502020204030204" pitchFamily="34" charset="0"/>
              </a:rPr>
              <a:t>rate</a:t>
            </a:r>
            <a:r>
              <a:rPr lang="en-US" sz="2000" dirty="0" smtClean="0">
                <a:latin typeface="Calibri" panose="020F0502020204030204" pitchFamily="34" charset="0"/>
              </a:rPr>
              <a:t> or complete </a:t>
            </a:r>
            <a:r>
              <a:rPr lang="en-US" sz="2000" dirty="0">
                <a:latin typeface="Calibri" panose="020F0502020204030204" pitchFamily="34" charset="0"/>
              </a:rPr>
              <a:t>remission </a:t>
            </a:r>
            <a:r>
              <a:rPr lang="en-US" sz="2000" u="sng" dirty="0" smtClean="0">
                <a:latin typeface="Calibri" panose="020F0502020204030204" pitchFamily="34" charset="0"/>
              </a:rPr>
              <a:t>rate</a:t>
            </a:r>
          </a:p>
          <a:p>
            <a:pPr lvl="1"/>
            <a:r>
              <a:rPr lang="en-US" sz="2000" u="sng" dirty="0" smtClean="0">
                <a:latin typeface="Calibri" panose="020F0502020204030204" pitchFamily="34" charset="0"/>
              </a:rPr>
              <a:t>median</a:t>
            </a:r>
            <a:r>
              <a:rPr lang="en-US" sz="2000" dirty="0" smtClean="0">
                <a:latin typeface="Calibri" panose="020F0502020204030204" pitchFamily="34" charset="0"/>
              </a:rPr>
              <a:t> progression-free survival</a:t>
            </a:r>
            <a:endParaRPr lang="en-US" sz="2000" dirty="0">
              <a:latin typeface="Calibri" panose="020F0502020204030204" pitchFamily="34" charset="0"/>
            </a:endParaRPr>
          </a:p>
          <a:p>
            <a:pPr lvl="1"/>
            <a:r>
              <a:rPr lang="en-US" sz="2000" dirty="0">
                <a:latin typeface="Calibri" panose="020F0502020204030204" pitchFamily="34" charset="0"/>
              </a:rPr>
              <a:t>6 month progression-free </a:t>
            </a:r>
            <a:r>
              <a:rPr lang="en-US" sz="2000" dirty="0" smtClean="0">
                <a:latin typeface="Calibri" panose="020F0502020204030204" pitchFamily="34" charset="0"/>
              </a:rPr>
              <a:t>survival</a:t>
            </a:r>
            <a:r>
              <a:rPr lang="en-US" sz="2000" dirty="0">
                <a:latin typeface="Calibri" panose="020F0502020204030204" pitchFamily="34" charset="0"/>
              </a:rPr>
              <a:t> </a:t>
            </a:r>
            <a:r>
              <a:rPr lang="en-US" sz="2000" u="sng" dirty="0" smtClean="0">
                <a:latin typeface="Calibri" panose="020F0502020204030204" pitchFamily="34" charset="0"/>
              </a:rPr>
              <a:t>rate</a:t>
            </a:r>
          </a:p>
          <a:p>
            <a:r>
              <a:rPr lang="en-US" sz="2400" dirty="0" smtClean="0">
                <a:latin typeface="Calibri" panose="020F0502020204030204" pitchFamily="34" charset="0"/>
              </a:rPr>
              <a:t>Example of common parameter of interest in phase III:</a:t>
            </a:r>
          </a:p>
          <a:p>
            <a:pPr lvl="1"/>
            <a:r>
              <a:rPr lang="en-US" sz="2000" dirty="0" smtClean="0">
                <a:latin typeface="Calibri" panose="020F0502020204030204" pitchFamily="34" charset="0"/>
              </a:rPr>
              <a:t>hazard </a:t>
            </a:r>
            <a:r>
              <a:rPr lang="en-US" sz="2000" u="sng" dirty="0" smtClean="0">
                <a:latin typeface="Calibri" panose="020F0502020204030204" pitchFamily="34" charset="0"/>
              </a:rPr>
              <a:t>ratio</a:t>
            </a:r>
            <a:r>
              <a:rPr lang="en-US" sz="2000" dirty="0" smtClean="0">
                <a:latin typeface="Calibri" panose="020F0502020204030204" pitchFamily="34" charset="0"/>
              </a:rPr>
              <a:t> for overall survival</a:t>
            </a:r>
          </a:p>
          <a:p>
            <a:pPr lvl="1"/>
            <a:endParaRPr lang="en-US" dirty="0">
              <a:latin typeface="Calibri" panose="020F0502020204030204" pitchFamily="34" charset="0"/>
            </a:endParaRPr>
          </a:p>
          <a:p>
            <a:endParaRPr lang="en-US" sz="2400" b="1" i="1"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57200" y="274638"/>
            <a:ext cx="82296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200">
                <a:solidFill>
                  <a:schemeClr val="tx2"/>
                </a:solidFill>
                <a:latin typeface="+mj-lt"/>
                <a:ea typeface="+mj-ea"/>
                <a:cs typeface="+mj-cs"/>
              </a:defRPr>
            </a:lvl1pPr>
            <a:lvl2pPr algn="l" rtl="0" fontAlgn="base">
              <a:spcBef>
                <a:spcPct val="0"/>
              </a:spcBef>
              <a:spcAft>
                <a:spcPct val="0"/>
              </a:spcAft>
              <a:defRPr sz="3200">
                <a:solidFill>
                  <a:schemeClr val="tx2"/>
                </a:solidFill>
                <a:latin typeface="Arial" charset="0"/>
              </a:defRPr>
            </a:lvl2pPr>
            <a:lvl3pPr algn="l" rtl="0" fontAlgn="base">
              <a:spcBef>
                <a:spcPct val="0"/>
              </a:spcBef>
              <a:spcAft>
                <a:spcPct val="0"/>
              </a:spcAft>
              <a:defRPr sz="3200">
                <a:solidFill>
                  <a:schemeClr val="tx2"/>
                </a:solidFill>
                <a:latin typeface="Arial" charset="0"/>
              </a:defRPr>
            </a:lvl3pPr>
            <a:lvl4pPr algn="l" rtl="0" fontAlgn="base">
              <a:spcBef>
                <a:spcPct val="0"/>
              </a:spcBef>
              <a:spcAft>
                <a:spcPct val="0"/>
              </a:spcAft>
              <a:defRPr sz="3200">
                <a:solidFill>
                  <a:schemeClr val="tx2"/>
                </a:solidFill>
                <a:latin typeface="Arial" charset="0"/>
              </a:defRPr>
            </a:lvl4pPr>
            <a:lvl5pPr algn="l" rtl="0" fontAlgn="base">
              <a:spcBef>
                <a:spcPct val="0"/>
              </a:spcBef>
              <a:spcAft>
                <a:spcPct val="0"/>
              </a:spcAft>
              <a:defRPr sz="3200">
                <a:solidFill>
                  <a:schemeClr val="tx2"/>
                </a:solidFill>
                <a:latin typeface="Arial"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a:lstStyle>
          <a:p>
            <a:r>
              <a:rPr lang="en-US" dirty="0" smtClean="0">
                <a:latin typeface="Calibri" panose="020F0502020204030204" pitchFamily="34" charset="0"/>
              </a:rPr>
              <a:t>Parameter of interest vs. outcome</a:t>
            </a:r>
            <a:endParaRPr lang="en-US" dirty="0">
              <a:latin typeface="Calibri" panose="020F0502020204030204"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2340828406"/>
              </p:ext>
            </p:extLst>
          </p:nvPr>
        </p:nvGraphicFramePr>
        <p:xfrm>
          <a:off x="457200" y="1295400"/>
          <a:ext cx="8229600" cy="3200400"/>
        </p:xfrm>
        <a:graphic>
          <a:graphicData uri="http://schemas.openxmlformats.org/drawingml/2006/table">
            <a:tbl>
              <a:tblPr firstRow="1" bandRow="1">
                <a:tableStyleId>{7DF18680-E054-41AD-8BC1-D1AEF772440D}</a:tableStyleId>
              </a:tblPr>
              <a:tblGrid>
                <a:gridCol w="4114800"/>
                <a:gridCol w="4114800"/>
              </a:tblGrid>
              <a:tr h="370840">
                <a:tc>
                  <a:txBody>
                    <a:bodyPr/>
                    <a:lstStyle/>
                    <a:p>
                      <a:r>
                        <a:rPr lang="en-US" dirty="0" smtClean="0">
                          <a:latin typeface="Calibri" panose="020F0502020204030204" pitchFamily="34" charset="0"/>
                        </a:rPr>
                        <a:t>Parameter of interest</a:t>
                      </a:r>
                    </a:p>
                    <a:p>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Outcome</a:t>
                      </a:r>
                      <a:endParaRPr lang="en-US" dirty="0">
                        <a:latin typeface="Calibri" panose="020F0502020204030204" pitchFamily="34" charset="0"/>
                      </a:endParaRPr>
                    </a:p>
                  </a:txBody>
                  <a:tcPr/>
                </a:tc>
              </a:tr>
              <a:tr h="370840">
                <a:tc>
                  <a:txBody>
                    <a:bodyPr/>
                    <a:lstStyle/>
                    <a:p>
                      <a:r>
                        <a:rPr lang="en-US" dirty="0" smtClean="0">
                          <a:latin typeface="Calibri" panose="020F0502020204030204" pitchFamily="34" charset="0"/>
                        </a:rPr>
                        <a:t>Response rate:  proportion of</a:t>
                      </a:r>
                      <a:r>
                        <a:rPr lang="en-US" baseline="0" dirty="0" smtClean="0">
                          <a:latin typeface="Calibri" panose="020F0502020204030204" pitchFamily="34" charset="0"/>
                        </a:rPr>
                        <a:t> patients with CR or PR</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Response </a:t>
                      </a:r>
                      <a:endParaRPr lang="en-US" dirty="0" smtClean="0">
                        <a:latin typeface="Calibri" panose="020F0502020204030204" pitchFamily="34" charset="0"/>
                      </a:endParaRPr>
                    </a:p>
                    <a:p>
                      <a:r>
                        <a:rPr lang="en-US" dirty="0" smtClean="0">
                          <a:latin typeface="Calibri" panose="020F0502020204030204" pitchFamily="34" charset="0"/>
                        </a:rPr>
                        <a:t>(Complete Response</a:t>
                      </a:r>
                      <a:r>
                        <a:rPr lang="en-US" baseline="0" dirty="0" smtClean="0">
                          <a:latin typeface="Calibri" panose="020F0502020204030204" pitchFamily="34" charset="0"/>
                        </a:rPr>
                        <a:t> </a:t>
                      </a:r>
                      <a:r>
                        <a:rPr lang="en-US" baseline="0" dirty="0" smtClean="0">
                          <a:latin typeface="Calibri" panose="020F0502020204030204" pitchFamily="34" charset="0"/>
                        </a:rPr>
                        <a:t>or </a:t>
                      </a:r>
                      <a:r>
                        <a:rPr lang="en-US" baseline="0" dirty="0" smtClean="0">
                          <a:latin typeface="Calibri" panose="020F0502020204030204" pitchFamily="34" charset="0"/>
                        </a:rPr>
                        <a:t>Partial Response) </a:t>
                      </a:r>
                      <a:endParaRPr lang="en-US" dirty="0">
                        <a:latin typeface="Calibri" panose="020F0502020204030204" pitchFamily="34" charset="0"/>
                      </a:endParaRPr>
                    </a:p>
                  </a:txBody>
                  <a:tcPr/>
                </a:tc>
              </a:tr>
              <a:tr h="370840">
                <a:tc>
                  <a:txBody>
                    <a:bodyPr/>
                    <a:lstStyle/>
                    <a:p>
                      <a:r>
                        <a:rPr lang="en-US" dirty="0" smtClean="0">
                          <a:latin typeface="Calibri" panose="020F0502020204030204" pitchFamily="34" charset="0"/>
                        </a:rPr>
                        <a:t>6 month overall</a:t>
                      </a:r>
                      <a:r>
                        <a:rPr lang="en-US" baseline="0" dirty="0" smtClean="0">
                          <a:latin typeface="Calibri" panose="020F0502020204030204" pitchFamily="34" charset="0"/>
                        </a:rPr>
                        <a:t> survival</a:t>
                      </a:r>
                    </a:p>
                    <a:p>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Time</a:t>
                      </a:r>
                      <a:r>
                        <a:rPr lang="en-US" baseline="0" dirty="0" smtClean="0">
                          <a:latin typeface="Calibri" panose="020F0502020204030204" pitchFamily="34" charset="0"/>
                        </a:rPr>
                        <a:t> from enrollment to death (or last follow-up)</a:t>
                      </a:r>
                      <a:endParaRPr lang="en-US" dirty="0">
                        <a:latin typeface="Calibri" panose="020F0502020204030204" pitchFamily="34" charset="0"/>
                      </a:endParaRPr>
                    </a:p>
                  </a:txBody>
                  <a:tcPr/>
                </a:tc>
              </a:tr>
              <a:tr h="370840">
                <a:tc>
                  <a:txBody>
                    <a:bodyPr/>
                    <a:lstStyle/>
                    <a:p>
                      <a:r>
                        <a:rPr lang="en-US" dirty="0" smtClean="0">
                          <a:latin typeface="Calibri" panose="020F0502020204030204" pitchFamily="34" charset="0"/>
                        </a:rPr>
                        <a:t>Hazard</a:t>
                      </a:r>
                      <a:r>
                        <a:rPr lang="en-US" baseline="0" dirty="0" smtClean="0">
                          <a:latin typeface="Calibri" panose="020F0502020204030204" pitchFamily="34" charset="0"/>
                        </a:rPr>
                        <a:t> ratio for overall survival</a:t>
                      </a:r>
                    </a:p>
                    <a:p>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Time from enrollment to death (or last follow-up)</a:t>
                      </a:r>
                      <a:endParaRPr lang="en-US" dirty="0">
                        <a:latin typeface="Calibri" panose="020F0502020204030204" pitchFamily="34" charset="0"/>
                      </a:endParaRPr>
                    </a:p>
                  </a:txBody>
                  <a:tcPr/>
                </a:tc>
              </a:tr>
              <a:tr h="370840">
                <a:tc>
                  <a:txBody>
                    <a:bodyPr/>
                    <a:lstStyle/>
                    <a:p>
                      <a:r>
                        <a:rPr lang="en-US" dirty="0" smtClean="0">
                          <a:latin typeface="Calibri" panose="020F0502020204030204" pitchFamily="34" charset="0"/>
                        </a:rPr>
                        <a:t>Mean</a:t>
                      </a:r>
                      <a:r>
                        <a:rPr lang="en-US" baseline="0" dirty="0" smtClean="0">
                          <a:latin typeface="Calibri" panose="020F0502020204030204" pitchFamily="34" charset="0"/>
                        </a:rPr>
                        <a:t> change in quality of life</a:t>
                      </a:r>
                      <a:endParaRPr lang="en-US" dirty="0">
                        <a:latin typeface="Calibri" panose="020F0502020204030204" pitchFamily="34" charset="0"/>
                      </a:endParaRPr>
                    </a:p>
                  </a:txBody>
                  <a:tcPr/>
                </a:tc>
                <a:tc>
                  <a:txBody>
                    <a:bodyPr/>
                    <a:lstStyle/>
                    <a:p>
                      <a:r>
                        <a:rPr lang="en-US" dirty="0" smtClean="0">
                          <a:latin typeface="Calibri" panose="020F0502020204030204" pitchFamily="34" charset="0"/>
                        </a:rPr>
                        <a:t>Difference in quality of life scores from baseline to follow-up</a:t>
                      </a:r>
                      <a:endParaRPr lang="en-US" dirty="0">
                        <a:latin typeface="Calibri" panose="020F0502020204030204" pitchFamily="34" charset="0"/>
                      </a:endParaRPr>
                    </a:p>
                  </a:txBody>
                  <a:tcPr/>
                </a:tc>
              </a:tr>
            </a:tbl>
          </a:graphicData>
        </a:graphic>
      </p:graphicFrame>
    </p:spTree>
    <p:extLst>
      <p:ext uri="{BB962C8B-B14F-4D97-AF65-F5344CB8AC3E}">
        <p14:creationId xmlns:p14="http://schemas.microsoft.com/office/powerpoint/2010/main" val="16594524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457200" y="381000"/>
            <a:ext cx="8229600" cy="5745163"/>
          </a:xfrm>
          <a:noFill/>
          <a:extLst>
            <a:ext uri="{909E8E84-426E-40DD-AFC4-6F175D3DCCD1}">
              <a14:hiddenFill xmlns:a14="http://schemas.microsoft.com/office/drawing/2010/main">
                <a:solidFill>
                  <a:schemeClr val="tx1"/>
                </a:solidFill>
              </a14:hiddenFill>
            </a:ext>
          </a:extLst>
        </p:spPr>
        <p:txBody>
          <a:bodyPr>
            <a:normAutofit fontScale="85000" lnSpcReduction="20000"/>
          </a:bodyPr>
          <a:lstStyle/>
          <a:p>
            <a:pPr>
              <a:lnSpc>
                <a:spcPct val="90000"/>
              </a:lnSpc>
              <a:buFont typeface="Wingdings" pitchFamily="2" charset="2"/>
              <a:buNone/>
            </a:pPr>
            <a:endParaRPr lang="en-US" sz="2400" dirty="0" smtClean="0">
              <a:solidFill>
                <a:schemeClr val="folHlink"/>
              </a:solidFill>
              <a:latin typeface="Calibri" panose="020F0502020204030204" pitchFamily="34" charset="0"/>
            </a:endParaRPr>
          </a:p>
          <a:p>
            <a:pPr>
              <a:lnSpc>
                <a:spcPct val="90000"/>
              </a:lnSpc>
              <a:buFont typeface="Wingdings" pitchFamily="2" charset="2"/>
              <a:buNone/>
            </a:pPr>
            <a:endParaRPr lang="en-US" dirty="0">
              <a:solidFill>
                <a:schemeClr val="folHlink"/>
              </a:solidFill>
              <a:latin typeface="Calibri" panose="020F0502020204030204" pitchFamily="34" charset="0"/>
            </a:endParaRPr>
          </a:p>
          <a:p>
            <a:pPr>
              <a:lnSpc>
                <a:spcPct val="90000"/>
              </a:lnSpc>
              <a:buFont typeface="Wingdings" pitchFamily="2" charset="2"/>
              <a:buNone/>
            </a:pPr>
            <a:r>
              <a:rPr lang="en-US" sz="2800" dirty="0" smtClean="0">
                <a:solidFill>
                  <a:schemeClr val="folHlink"/>
                </a:solidFill>
                <a:latin typeface="Calibri" panose="020F0502020204030204" pitchFamily="34" charset="0"/>
              </a:rPr>
              <a:t>Q2</a:t>
            </a:r>
            <a:r>
              <a:rPr lang="en-US" sz="2800" dirty="0">
                <a:solidFill>
                  <a:schemeClr val="folHlink"/>
                </a:solidFill>
                <a:latin typeface="Calibri" panose="020F0502020204030204" pitchFamily="34" charset="0"/>
              </a:rPr>
              <a:t>: An investigator wrote a trial with the following primary aim:</a:t>
            </a:r>
          </a:p>
          <a:p>
            <a:pPr lvl="1"/>
            <a:r>
              <a:rPr lang="en-US" dirty="0">
                <a:latin typeface="Calibri" panose="020F0502020204030204" pitchFamily="34" charset="0"/>
              </a:rPr>
              <a:t>To estimate the </a:t>
            </a:r>
            <a:r>
              <a:rPr lang="en-US" dirty="0" smtClean="0">
                <a:latin typeface="Calibri" panose="020F0502020204030204" pitchFamily="34" charset="0"/>
              </a:rPr>
              <a:t>median progression-free </a:t>
            </a:r>
            <a:r>
              <a:rPr lang="en-US" dirty="0">
                <a:latin typeface="Calibri" panose="020F0502020204030204" pitchFamily="34" charset="0"/>
              </a:rPr>
              <a:t>survival (PFS) of the combination of gemcitabine plus </a:t>
            </a:r>
            <a:r>
              <a:rPr lang="en-US" dirty="0" err="1">
                <a:latin typeface="Calibri" panose="020F0502020204030204" pitchFamily="34" charset="0"/>
              </a:rPr>
              <a:t>pazopanib</a:t>
            </a:r>
            <a:r>
              <a:rPr lang="en-US" dirty="0">
                <a:latin typeface="Calibri" panose="020F0502020204030204" pitchFamily="34" charset="0"/>
              </a:rPr>
              <a:t> (G+P) and to estimate the </a:t>
            </a:r>
            <a:r>
              <a:rPr lang="en-US" dirty="0" smtClean="0">
                <a:latin typeface="Calibri" panose="020F0502020204030204" pitchFamily="34" charset="0"/>
              </a:rPr>
              <a:t>median PFS </a:t>
            </a:r>
            <a:r>
              <a:rPr lang="en-US" dirty="0">
                <a:latin typeface="Calibri" panose="020F0502020204030204" pitchFamily="34" charset="0"/>
              </a:rPr>
              <a:t>of the combination of gemcitabine plus </a:t>
            </a:r>
            <a:r>
              <a:rPr lang="en-US" dirty="0" err="1">
                <a:latin typeface="Calibri" panose="020F0502020204030204" pitchFamily="34" charset="0"/>
              </a:rPr>
              <a:t>docetaxel</a:t>
            </a:r>
            <a:r>
              <a:rPr lang="en-US" dirty="0">
                <a:latin typeface="Calibri" panose="020F0502020204030204" pitchFamily="34" charset="0"/>
              </a:rPr>
              <a:t> (G+T) in patients with previously treated, metastatic and/or locally advanced or recurrent soft tissue </a:t>
            </a:r>
            <a:r>
              <a:rPr lang="en-US" dirty="0" smtClean="0">
                <a:latin typeface="Calibri" panose="020F0502020204030204" pitchFamily="34" charset="0"/>
              </a:rPr>
              <a:t>sarcoma</a:t>
            </a:r>
          </a:p>
          <a:p>
            <a:pPr lvl="1"/>
            <a:endParaRPr lang="en-US" sz="2300" dirty="0">
              <a:latin typeface="Calibri" panose="020F0502020204030204" pitchFamily="34" charset="0"/>
            </a:endParaRPr>
          </a:p>
          <a:p>
            <a:pPr>
              <a:lnSpc>
                <a:spcPct val="90000"/>
              </a:lnSpc>
              <a:buFont typeface="Wingdings" pitchFamily="2" charset="2"/>
              <a:buNone/>
            </a:pPr>
            <a:r>
              <a:rPr lang="en-US" sz="2800" dirty="0" smtClean="0">
                <a:latin typeface="Calibri" panose="020F0502020204030204" pitchFamily="34" charset="0"/>
              </a:rPr>
              <a:t>The </a:t>
            </a:r>
            <a:r>
              <a:rPr lang="en-US" sz="2800" b="1" i="1" dirty="0" smtClean="0">
                <a:latin typeface="Calibri" panose="020F0502020204030204" pitchFamily="34" charset="0"/>
              </a:rPr>
              <a:t>primary</a:t>
            </a:r>
            <a:r>
              <a:rPr lang="en-US" sz="2800" dirty="0" smtClean="0">
                <a:latin typeface="Calibri" panose="020F0502020204030204" pitchFamily="34" charset="0"/>
              </a:rPr>
              <a:t> </a:t>
            </a:r>
            <a:r>
              <a:rPr lang="en-US" sz="2800" b="1" i="1" dirty="0" smtClean="0">
                <a:latin typeface="Calibri" panose="020F0502020204030204" pitchFamily="34" charset="0"/>
              </a:rPr>
              <a:t>outcome</a:t>
            </a:r>
            <a:r>
              <a:rPr lang="en-US" sz="2800" dirty="0" smtClean="0">
                <a:latin typeface="Calibri" panose="020F0502020204030204" pitchFamily="34" charset="0"/>
              </a:rPr>
              <a:t> is:</a:t>
            </a:r>
            <a:endParaRPr lang="en-US" sz="2800" dirty="0">
              <a:latin typeface="Calibri" panose="020F0502020204030204" pitchFamily="34" charset="0"/>
            </a:endParaRPr>
          </a:p>
          <a:p>
            <a:pPr marL="457200" indent="-457200">
              <a:lnSpc>
                <a:spcPct val="90000"/>
              </a:lnSpc>
              <a:buFont typeface="Wingdings" pitchFamily="2" charset="2"/>
              <a:buAutoNum type="arabicPeriod"/>
            </a:pPr>
            <a:r>
              <a:rPr lang="en-US" sz="2800" dirty="0" smtClean="0">
                <a:latin typeface="Calibri" panose="020F0502020204030204" pitchFamily="34" charset="0"/>
              </a:rPr>
              <a:t>median progression-free survival</a:t>
            </a:r>
          </a:p>
          <a:p>
            <a:pPr marL="457200" indent="-457200">
              <a:lnSpc>
                <a:spcPct val="90000"/>
              </a:lnSpc>
              <a:buFont typeface="Wingdings" pitchFamily="2" charset="2"/>
              <a:buAutoNum type="arabicPeriod"/>
            </a:pPr>
            <a:r>
              <a:rPr lang="en-US" sz="2800" dirty="0" smtClean="0">
                <a:latin typeface="Calibri" panose="020F0502020204030204" pitchFamily="34" charset="0"/>
              </a:rPr>
              <a:t>progression-free survival, defined as the time from treatment initiation to progression or death</a:t>
            </a:r>
          </a:p>
          <a:p>
            <a:pPr marL="457200" indent="-457200">
              <a:lnSpc>
                <a:spcPct val="90000"/>
              </a:lnSpc>
              <a:buFont typeface="Wingdings" pitchFamily="2" charset="2"/>
              <a:buAutoNum type="arabicPeriod"/>
            </a:pPr>
            <a:r>
              <a:rPr lang="en-US" sz="2800" dirty="0" smtClean="0">
                <a:latin typeface="Calibri" panose="020F0502020204030204" pitchFamily="34" charset="0"/>
              </a:rPr>
              <a:t>the hazard ratio comparing PFS in the G+T arm and the G+P arm</a:t>
            </a:r>
          </a:p>
          <a:p>
            <a:pPr marL="457200" indent="-457200">
              <a:lnSpc>
                <a:spcPct val="90000"/>
              </a:lnSpc>
              <a:buFont typeface="Wingdings" pitchFamily="2" charset="2"/>
              <a:buAutoNum type="arabicPeriod"/>
            </a:pPr>
            <a:r>
              <a:rPr lang="en-US" sz="2800" dirty="0" smtClean="0">
                <a:latin typeface="Calibri" panose="020F0502020204030204" pitchFamily="34" charset="0"/>
              </a:rPr>
              <a:t>date of progression</a:t>
            </a:r>
          </a:p>
          <a:p>
            <a:pPr marL="457200" indent="-457200">
              <a:lnSpc>
                <a:spcPct val="90000"/>
              </a:lnSpc>
              <a:buFont typeface="Wingdings" pitchFamily="2" charset="2"/>
              <a:buAutoNum type="arabicPeriod"/>
            </a:pPr>
            <a:r>
              <a:rPr lang="en-US" sz="2800" dirty="0">
                <a:latin typeface="Calibri" panose="020F0502020204030204" pitchFamily="34" charset="0"/>
              </a:rPr>
              <a:t>To estimate the median </a:t>
            </a:r>
            <a:r>
              <a:rPr lang="en-US" sz="2800" dirty="0" smtClean="0">
                <a:latin typeface="Calibri" panose="020F0502020204030204" pitchFamily="34" charset="0"/>
              </a:rPr>
              <a:t>PFS in each arm</a:t>
            </a:r>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Objectives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 </a:t>
            </a:r>
            <a:r>
              <a:rPr lang="en-US" dirty="0"/>
              <a:t>the end of the course, students should be able to:</a:t>
            </a:r>
          </a:p>
          <a:p>
            <a:pPr lvl="1"/>
            <a:r>
              <a:rPr lang="en-US" dirty="0"/>
              <a:t>Understand the key components required for designing, activating and implementing a cancer clinical trial. </a:t>
            </a:r>
          </a:p>
          <a:p>
            <a:pPr lvl="1"/>
            <a:r>
              <a:rPr lang="en-US" dirty="0"/>
              <a:t>Write a proposal for a cancer clinical trial, including objectives, endpoints, trial design, patient population selection, and have some understanding of the required sample size and analytic techniques used to analyze the data at the end of the trial. </a:t>
            </a:r>
          </a:p>
          <a:p>
            <a:pPr lvl="1"/>
            <a:r>
              <a:rPr lang="en-US" dirty="0"/>
              <a:t>Effectively review and critique clinical trial protocols and published cancer clinical trials research.</a:t>
            </a:r>
          </a:p>
          <a:p>
            <a:endParaRPr lang="en-US" dirty="0"/>
          </a:p>
        </p:txBody>
      </p:sp>
    </p:spTree>
    <p:extLst>
      <p:ext uri="{BB962C8B-B14F-4D97-AF65-F5344CB8AC3E}">
        <p14:creationId xmlns:p14="http://schemas.microsoft.com/office/powerpoint/2010/main" val="4174976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a:xfrm>
            <a:off x="457200" y="381000"/>
            <a:ext cx="8229600" cy="5745163"/>
          </a:xfrm>
          <a:noFill/>
          <a:extLst>
            <a:ext uri="{909E8E84-426E-40DD-AFC4-6F175D3DCCD1}">
              <a14:hiddenFill xmlns:a14="http://schemas.microsoft.com/office/drawing/2010/main">
                <a:solidFill>
                  <a:schemeClr val="tx1"/>
                </a:solidFill>
              </a14:hiddenFill>
            </a:ext>
          </a:extLst>
        </p:spPr>
        <p:txBody>
          <a:bodyPr>
            <a:normAutofit fontScale="85000" lnSpcReduction="20000"/>
          </a:bodyPr>
          <a:lstStyle/>
          <a:p>
            <a:pPr>
              <a:lnSpc>
                <a:spcPct val="90000"/>
              </a:lnSpc>
              <a:buFont typeface="Wingdings" pitchFamily="2" charset="2"/>
              <a:buNone/>
            </a:pPr>
            <a:endParaRPr lang="en-US" sz="2400" dirty="0" smtClean="0">
              <a:solidFill>
                <a:schemeClr val="folHlink"/>
              </a:solidFill>
              <a:latin typeface="Calibri" panose="020F0502020204030204" pitchFamily="34" charset="0"/>
            </a:endParaRPr>
          </a:p>
          <a:p>
            <a:pPr>
              <a:lnSpc>
                <a:spcPct val="90000"/>
              </a:lnSpc>
              <a:buFont typeface="Wingdings" pitchFamily="2" charset="2"/>
              <a:buNone/>
            </a:pPr>
            <a:endParaRPr lang="en-US" sz="2600" dirty="0">
              <a:solidFill>
                <a:schemeClr val="folHlink"/>
              </a:solidFill>
              <a:latin typeface="Calibri" panose="020F0502020204030204" pitchFamily="34" charset="0"/>
            </a:endParaRPr>
          </a:p>
          <a:p>
            <a:pPr>
              <a:lnSpc>
                <a:spcPct val="90000"/>
              </a:lnSpc>
              <a:buFont typeface="Wingdings" pitchFamily="2" charset="2"/>
              <a:buNone/>
            </a:pPr>
            <a:r>
              <a:rPr lang="en-US" sz="2800" dirty="0" smtClean="0">
                <a:solidFill>
                  <a:schemeClr val="folHlink"/>
                </a:solidFill>
                <a:latin typeface="Calibri" panose="020F0502020204030204" pitchFamily="34" charset="0"/>
              </a:rPr>
              <a:t>Q3: </a:t>
            </a:r>
            <a:r>
              <a:rPr lang="en-US" sz="2800" dirty="0">
                <a:solidFill>
                  <a:schemeClr val="folHlink"/>
                </a:solidFill>
                <a:latin typeface="Calibri" panose="020F0502020204030204" pitchFamily="34" charset="0"/>
              </a:rPr>
              <a:t>An investigator wrote a trial with the following primary aim:</a:t>
            </a:r>
          </a:p>
          <a:p>
            <a:pPr lvl="1"/>
            <a:r>
              <a:rPr lang="en-US" dirty="0">
                <a:latin typeface="Calibri" panose="020F0502020204030204" pitchFamily="34" charset="0"/>
              </a:rPr>
              <a:t>To estimate the </a:t>
            </a:r>
            <a:r>
              <a:rPr lang="en-US" dirty="0" smtClean="0">
                <a:latin typeface="Calibri" panose="020F0502020204030204" pitchFamily="34" charset="0"/>
              </a:rPr>
              <a:t>median progression-free </a:t>
            </a:r>
            <a:r>
              <a:rPr lang="en-US" dirty="0">
                <a:latin typeface="Calibri" panose="020F0502020204030204" pitchFamily="34" charset="0"/>
              </a:rPr>
              <a:t>survival (PFS) of the combination of gemcitabine plus </a:t>
            </a:r>
            <a:r>
              <a:rPr lang="en-US" dirty="0" err="1">
                <a:latin typeface="Calibri" panose="020F0502020204030204" pitchFamily="34" charset="0"/>
              </a:rPr>
              <a:t>pazopanib</a:t>
            </a:r>
            <a:r>
              <a:rPr lang="en-US" dirty="0">
                <a:latin typeface="Calibri" panose="020F0502020204030204" pitchFamily="34" charset="0"/>
              </a:rPr>
              <a:t> (G+P) and to estimate the </a:t>
            </a:r>
            <a:r>
              <a:rPr lang="en-US" dirty="0" smtClean="0">
                <a:latin typeface="Calibri" panose="020F0502020204030204" pitchFamily="34" charset="0"/>
              </a:rPr>
              <a:t>median PFS </a:t>
            </a:r>
            <a:r>
              <a:rPr lang="en-US" dirty="0">
                <a:latin typeface="Calibri" panose="020F0502020204030204" pitchFamily="34" charset="0"/>
              </a:rPr>
              <a:t>of the combination of gemcitabine plus </a:t>
            </a:r>
            <a:r>
              <a:rPr lang="en-US" dirty="0" err="1">
                <a:latin typeface="Calibri" panose="020F0502020204030204" pitchFamily="34" charset="0"/>
              </a:rPr>
              <a:t>docetaxel</a:t>
            </a:r>
            <a:r>
              <a:rPr lang="en-US" dirty="0">
                <a:latin typeface="Calibri" panose="020F0502020204030204" pitchFamily="34" charset="0"/>
              </a:rPr>
              <a:t> (G+T) in patients with previously treated, metastatic and/or locally advanced or recurrent soft tissue </a:t>
            </a:r>
            <a:r>
              <a:rPr lang="en-US" dirty="0" smtClean="0">
                <a:latin typeface="Calibri" panose="020F0502020204030204" pitchFamily="34" charset="0"/>
              </a:rPr>
              <a:t>sarcoma</a:t>
            </a:r>
          </a:p>
          <a:p>
            <a:pPr lvl="1"/>
            <a:endParaRPr lang="en-US" dirty="0">
              <a:latin typeface="Calibri" panose="020F0502020204030204" pitchFamily="34" charset="0"/>
            </a:endParaRPr>
          </a:p>
          <a:p>
            <a:pPr>
              <a:lnSpc>
                <a:spcPct val="90000"/>
              </a:lnSpc>
              <a:buFont typeface="Wingdings" pitchFamily="2" charset="2"/>
              <a:buNone/>
            </a:pPr>
            <a:r>
              <a:rPr lang="en-US" sz="2800" dirty="0" smtClean="0">
                <a:latin typeface="Calibri" panose="020F0502020204030204" pitchFamily="34" charset="0"/>
              </a:rPr>
              <a:t>The </a:t>
            </a:r>
            <a:r>
              <a:rPr lang="en-US" sz="2800" b="1" i="1" dirty="0" smtClean="0">
                <a:latin typeface="Calibri" panose="020F0502020204030204" pitchFamily="34" charset="0"/>
              </a:rPr>
              <a:t>parameter</a:t>
            </a:r>
            <a:r>
              <a:rPr lang="en-US" sz="2800" dirty="0" smtClean="0">
                <a:latin typeface="Calibri" panose="020F0502020204030204" pitchFamily="34" charset="0"/>
              </a:rPr>
              <a:t> </a:t>
            </a:r>
            <a:r>
              <a:rPr lang="en-US" sz="2800" b="1" i="1" dirty="0" smtClean="0">
                <a:latin typeface="Calibri" panose="020F0502020204030204" pitchFamily="34" charset="0"/>
              </a:rPr>
              <a:t>of interest </a:t>
            </a:r>
            <a:r>
              <a:rPr lang="en-US" sz="2800" dirty="0" smtClean="0">
                <a:latin typeface="Calibri" panose="020F0502020204030204" pitchFamily="34" charset="0"/>
              </a:rPr>
              <a:t>is:</a:t>
            </a:r>
            <a:endParaRPr lang="en-US" sz="2800" dirty="0">
              <a:latin typeface="Calibri" panose="020F0502020204030204" pitchFamily="34" charset="0"/>
            </a:endParaRPr>
          </a:p>
          <a:p>
            <a:pPr marL="457200" indent="-457200">
              <a:lnSpc>
                <a:spcPct val="90000"/>
              </a:lnSpc>
              <a:buFont typeface="Wingdings" pitchFamily="2" charset="2"/>
              <a:buAutoNum type="arabicPeriod"/>
            </a:pPr>
            <a:r>
              <a:rPr lang="en-US" sz="2800" dirty="0" smtClean="0">
                <a:latin typeface="Calibri" panose="020F0502020204030204" pitchFamily="34" charset="0"/>
              </a:rPr>
              <a:t>median progression-free survival</a:t>
            </a:r>
          </a:p>
          <a:p>
            <a:pPr marL="457200" indent="-457200">
              <a:lnSpc>
                <a:spcPct val="90000"/>
              </a:lnSpc>
              <a:buFont typeface="Wingdings" pitchFamily="2" charset="2"/>
              <a:buAutoNum type="arabicPeriod"/>
            </a:pPr>
            <a:r>
              <a:rPr lang="en-US" sz="2800" dirty="0" smtClean="0">
                <a:latin typeface="Calibri" panose="020F0502020204030204" pitchFamily="34" charset="0"/>
              </a:rPr>
              <a:t>progression-free survival, defined as the time from treatment initiation to progression or death</a:t>
            </a:r>
          </a:p>
          <a:p>
            <a:pPr marL="457200" indent="-457200">
              <a:lnSpc>
                <a:spcPct val="90000"/>
              </a:lnSpc>
              <a:buFont typeface="Wingdings" pitchFamily="2" charset="2"/>
              <a:buAutoNum type="arabicPeriod"/>
            </a:pPr>
            <a:r>
              <a:rPr lang="en-US" sz="2800" dirty="0" smtClean="0">
                <a:latin typeface="Calibri" panose="020F0502020204030204" pitchFamily="34" charset="0"/>
              </a:rPr>
              <a:t>the hazard ratio comparing PFS in the G+T arm and the G+P arm</a:t>
            </a:r>
          </a:p>
          <a:p>
            <a:pPr marL="457200" indent="-457200">
              <a:lnSpc>
                <a:spcPct val="90000"/>
              </a:lnSpc>
              <a:buFont typeface="Wingdings" pitchFamily="2" charset="2"/>
              <a:buAutoNum type="arabicPeriod"/>
            </a:pPr>
            <a:r>
              <a:rPr lang="en-US" sz="2800" dirty="0" smtClean="0">
                <a:latin typeface="Calibri" panose="020F0502020204030204" pitchFamily="34" charset="0"/>
              </a:rPr>
              <a:t>date of progression</a:t>
            </a:r>
          </a:p>
          <a:p>
            <a:pPr marL="457200" indent="-457200">
              <a:lnSpc>
                <a:spcPct val="90000"/>
              </a:lnSpc>
              <a:buFont typeface="Wingdings" pitchFamily="2" charset="2"/>
              <a:buAutoNum type="arabicPeriod"/>
            </a:pPr>
            <a:r>
              <a:rPr lang="en-US" sz="2800" dirty="0">
                <a:latin typeface="Calibri" panose="020F0502020204030204" pitchFamily="34" charset="0"/>
              </a:rPr>
              <a:t>To estimate the median </a:t>
            </a:r>
            <a:r>
              <a:rPr lang="en-US" sz="2800" dirty="0" smtClean="0">
                <a:latin typeface="Calibri" panose="020F0502020204030204" pitchFamily="34" charset="0"/>
              </a:rPr>
              <a:t>PFS in each arm</a:t>
            </a:r>
            <a:endParaRPr lang="en-US" sz="2800" dirty="0">
              <a:latin typeface="Calibri" panose="020F0502020204030204" pitchFamily="34" charset="0"/>
            </a:endParaRPr>
          </a:p>
        </p:txBody>
      </p:sp>
    </p:spTree>
    <p:extLst>
      <p:ext uri="{BB962C8B-B14F-4D97-AF65-F5344CB8AC3E}">
        <p14:creationId xmlns:p14="http://schemas.microsoft.com/office/powerpoint/2010/main" val="15267702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lstStyle/>
          <a:p>
            <a:r>
              <a:rPr lang="en-US" dirty="0" smtClean="0">
                <a:latin typeface="Calibri" panose="020F0502020204030204" pitchFamily="34" charset="0"/>
              </a:rPr>
              <a:t>Q2 &amp; Q3: Right and Wrong</a:t>
            </a:r>
            <a:endParaRPr lang="en-US" dirty="0">
              <a:latin typeface="Calibri" panose="020F0502020204030204" pitchFamily="34" charset="0"/>
            </a:endParaRPr>
          </a:p>
        </p:txBody>
      </p:sp>
      <p:sp>
        <p:nvSpPr>
          <p:cNvPr id="52226" name="Rectangle 2"/>
          <p:cNvSpPr>
            <a:spLocks noGrp="1" noChangeArrowheads="1"/>
          </p:cNvSpPr>
          <p:nvPr>
            <p:ph sz="quarter" idx="1"/>
          </p:nvPr>
        </p:nvSpPr>
        <p:spPr>
          <a:noFill/>
          <a:extLst>
            <a:ext uri="{909E8E84-426E-40DD-AFC4-6F175D3DCCD1}">
              <a14:hiddenFill xmlns:a14="http://schemas.microsoft.com/office/drawing/2010/main">
                <a:solidFill>
                  <a:schemeClr val="tx1"/>
                </a:solidFill>
              </a14:hiddenFill>
            </a:ext>
          </a:extLst>
        </p:spPr>
        <p:txBody>
          <a:bodyPr>
            <a:normAutofit fontScale="92500" lnSpcReduction="20000"/>
          </a:bodyPr>
          <a:lstStyle/>
          <a:p>
            <a:pPr marL="457200" indent="-457200">
              <a:lnSpc>
                <a:spcPct val="90000"/>
              </a:lnSpc>
              <a:buFont typeface="Wingdings" pitchFamily="2" charset="2"/>
              <a:buAutoNum type="arabicPeriod"/>
            </a:pPr>
            <a:r>
              <a:rPr lang="en-US" dirty="0">
                <a:latin typeface="Calibri" panose="020F0502020204030204" pitchFamily="34" charset="0"/>
              </a:rPr>
              <a:t>median progression-free </a:t>
            </a:r>
            <a:r>
              <a:rPr lang="en-US" dirty="0" smtClean="0">
                <a:latin typeface="Calibri" panose="020F0502020204030204" pitchFamily="34" charset="0"/>
              </a:rPr>
              <a:t>survival</a:t>
            </a:r>
          </a:p>
          <a:p>
            <a:pPr marL="457200" indent="-457200">
              <a:lnSpc>
                <a:spcPct val="90000"/>
              </a:lnSpc>
              <a:buFont typeface="Wingdings" pitchFamily="2" charset="2"/>
              <a:buAutoNum type="arabicPeriod"/>
            </a:pPr>
            <a:endParaRPr lang="en-US" dirty="0">
              <a:latin typeface="Calibri" panose="020F0502020204030204" pitchFamily="34" charset="0"/>
            </a:endParaRPr>
          </a:p>
          <a:p>
            <a:pPr marL="457200" indent="-457200">
              <a:lnSpc>
                <a:spcPct val="90000"/>
              </a:lnSpc>
              <a:buFont typeface="Wingdings" pitchFamily="2" charset="2"/>
              <a:buAutoNum type="arabicPeriod"/>
            </a:pPr>
            <a:r>
              <a:rPr lang="en-US" dirty="0">
                <a:latin typeface="Calibri" panose="020F0502020204030204" pitchFamily="34" charset="0"/>
              </a:rPr>
              <a:t>progression-free survival, defined as the time from treatment initiation to progression or </a:t>
            </a:r>
            <a:r>
              <a:rPr lang="en-US" dirty="0" smtClean="0">
                <a:latin typeface="Calibri" panose="020F0502020204030204" pitchFamily="34" charset="0"/>
              </a:rPr>
              <a:t>death</a:t>
            </a:r>
          </a:p>
          <a:p>
            <a:pPr marL="457200" indent="-457200">
              <a:lnSpc>
                <a:spcPct val="90000"/>
              </a:lnSpc>
              <a:buFont typeface="Wingdings" pitchFamily="2" charset="2"/>
              <a:buAutoNum type="arabicPeriod"/>
            </a:pPr>
            <a:endParaRPr lang="en-US" dirty="0">
              <a:latin typeface="Calibri" panose="020F0502020204030204" pitchFamily="34" charset="0"/>
            </a:endParaRPr>
          </a:p>
          <a:p>
            <a:pPr marL="457200" indent="-457200">
              <a:lnSpc>
                <a:spcPct val="90000"/>
              </a:lnSpc>
              <a:buFont typeface="Wingdings" pitchFamily="2" charset="2"/>
              <a:buAutoNum type="arabicPeriod"/>
            </a:pPr>
            <a:r>
              <a:rPr lang="en-US" dirty="0">
                <a:latin typeface="Calibri" panose="020F0502020204030204" pitchFamily="34" charset="0"/>
              </a:rPr>
              <a:t>the hazard ratio comparing PFS in the G+T arm and the G+P </a:t>
            </a:r>
            <a:r>
              <a:rPr lang="en-US" dirty="0" smtClean="0">
                <a:latin typeface="Calibri" panose="020F0502020204030204" pitchFamily="34" charset="0"/>
              </a:rPr>
              <a:t>arm</a:t>
            </a:r>
          </a:p>
          <a:p>
            <a:pPr marL="457200" indent="-457200">
              <a:lnSpc>
                <a:spcPct val="90000"/>
              </a:lnSpc>
              <a:buFont typeface="Wingdings" pitchFamily="2" charset="2"/>
              <a:buAutoNum type="arabicPeriod"/>
            </a:pPr>
            <a:endParaRPr lang="en-US" dirty="0">
              <a:latin typeface="Calibri" panose="020F0502020204030204" pitchFamily="34" charset="0"/>
            </a:endParaRPr>
          </a:p>
          <a:p>
            <a:pPr marL="457200" indent="-457200">
              <a:lnSpc>
                <a:spcPct val="90000"/>
              </a:lnSpc>
              <a:buFont typeface="Wingdings" pitchFamily="2" charset="2"/>
              <a:buAutoNum type="arabicPeriod"/>
            </a:pPr>
            <a:r>
              <a:rPr lang="en-US" dirty="0">
                <a:latin typeface="Calibri" panose="020F0502020204030204" pitchFamily="34" charset="0"/>
              </a:rPr>
              <a:t>date of </a:t>
            </a:r>
            <a:r>
              <a:rPr lang="en-US" dirty="0" smtClean="0">
                <a:latin typeface="Calibri" panose="020F0502020204030204" pitchFamily="34" charset="0"/>
              </a:rPr>
              <a:t>progression</a:t>
            </a:r>
          </a:p>
          <a:p>
            <a:pPr marL="457200" indent="-457200">
              <a:lnSpc>
                <a:spcPct val="90000"/>
              </a:lnSpc>
              <a:buFont typeface="Wingdings" pitchFamily="2" charset="2"/>
              <a:buAutoNum type="arabicPeriod"/>
            </a:pPr>
            <a:endParaRPr lang="en-US" dirty="0">
              <a:latin typeface="Calibri" panose="020F0502020204030204" pitchFamily="34" charset="0"/>
            </a:endParaRPr>
          </a:p>
          <a:p>
            <a:pPr marL="457200" indent="-457200">
              <a:lnSpc>
                <a:spcPct val="90000"/>
              </a:lnSpc>
              <a:buFont typeface="Wingdings" pitchFamily="2" charset="2"/>
              <a:buAutoNum type="arabicPeriod"/>
            </a:pPr>
            <a:r>
              <a:rPr lang="en-US" dirty="0">
                <a:latin typeface="Calibri" panose="020F0502020204030204" pitchFamily="34" charset="0"/>
              </a:rPr>
              <a:t>To estimate the median PFS in each arm</a:t>
            </a:r>
          </a:p>
          <a:p>
            <a:pPr>
              <a:buFont typeface="Wingdings" pitchFamily="2" charset="2"/>
              <a:buNone/>
            </a:pPr>
            <a:endParaRPr lang="en-US" sz="2400" dirty="0">
              <a:solidFill>
                <a:schemeClr val="hlink"/>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The following are </a:t>
            </a:r>
            <a:r>
              <a:rPr lang="en-US" dirty="0" smtClean="0"/>
              <a:t>NOT </a:t>
            </a:r>
            <a:r>
              <a:rPr lang="en-US" dirty="0"/>
              <a:t>endpoints</a:t>
            </a:r>
          </a:p>
        </p:txBody>
      </p:sp>
      <p:sp>
        <p:nvSpPr>
          <p:cNvPr id="13315" name="Rectangle 3"/>
          <p:cNvSpPr>
            <a:spLocks noGrp="1" noChangeArrowheads="1"/>
          </p:cNvSpPr>
          <p:nvPr>
            <p:ph idx="1"/>
          </p:nvPr>
        </p:nvSpPr>
        <p:spPr>
          <a:xfrm>
            <a:off x="457200" y="1295400"/>
            <a:ext cx="8458200" cy="4830763"/>
          </a:xfrm>
        </p:spPr>
        <p:txBody>
          <a:bodyPr>
            <a:normAutofit lnSpcReduction="10000"/>
          </a:bodyPr>
          <a:lstStyle/>
          <a:p>
            <a:r>
              <a:rPr lang="en-US" dirty="0"/>
              <a:t>These are estimates of </a:t>
            </a:r>
            <a:r>
              <a:rPr lang="en-US" dirty="0" smtClean="0"/>
              <a:t>parameters:</a:t>
            </a:r>
            <a:endParaRPr lang="en-US" dirty="0"/>
          </a:p>
          <a:p>
            <a:pPr lvl="1"/>
            <a:r>
              <a:rPr lang="en-US" dirty="0"/>
              <a:t>response rate</a:t>
            </a:r>
          </a:p>
          <a:p>
            <a:pPr lvl="1"/>
            <a:r>
              <a:rPr lang="en-US" dirty="0"/>
              <a:t>median survival</a:t>
            </a:r>
          </a:p>
          <a:p>
            <a:pPr lvl="1"/>
            <a:r>
              <a:rPr lang="en-US" dirty="0"/>
              <a:t>AE rate</a:t>
            </a:r>
          </a:p>
          <a:p>
            <a:pPr lvl="1"/>
            <a:r>
              <a:rPr lang="en-US" dirty="0"/>
              <a:t>safety profile</a:t>
            </a:r>
          </a:p>
          <a:p>
            <a:r>
              <a:rPr lang="en-US" dirty="0"/>
              <a:t>These describe the time course of the study in some way (</a:t>
            </a:r>
            <a:r>
              <a:rPr lang="en-US" sz="2000" dirty="0"/>
              <a:t>don’t let the term ‘endpoint’ confuse you</a:t>
            </a:r>
            <a:r>
              <a:rPr lang="en-US" sz="2000" dirty="0" smtClean="0"/>
              <a:t>):</a:t>
            </a:r>
            <a:endParaRPr lang="en-US" sz="2000" dirty="0"/>
          </a:p>
          <a:p>
            <a:pPr lvl="1"/>
            <a:r>
              <a:rPr lang="en-US" dirty="0"/>
              <a:t>length of time of treatment</a:t>
            </a:r>
          </a:p>
          <a:p>
            <a:pPr lvl="1"/>
            <a:r>
              <a:rPr lang="en-US" dirty="0"/>
              <a:t>time until patient goes off-study</a:t>
            </a:r>
          </a:p>
          <a:p>
            <a:pPr lvl="1"/>
            <a:r>
              <a:rPr lang="en-US" dirty="0"/>
              <a:t>length of study</a:t>
            </a:r>
          </a:p>
          <a:p>
            <a:pPr lvl="1"/>
            <a:endParaRPr lang="en-US" dirty="0"/>
          </a:p>
        </p:txBody>
      </p:sp>
    </p:spTree>
    <p:extLst>
      <p:ext uri="{BB962C8B-B14F-4D97-AF65-F5344CB8AC3E}">
        <p14:creationId xmlns:p14="http://schemas.microsoft.com/office/powerpoint/2010/main" val="16560382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en-US" sz="4000" dirty="0">
                <a:latin typeface="Calibri" panose="020F0502020204030204" pitchFamily="34" charset="0"/>
              </a:rPr>
              <a:t>III.  Choosing the experimental design</a:t>
            </a:r>
          </a:p>
        </p:txBody>
      </p:sp>
      <p:sp>
        <p:nvSpPr>
          <p:cNvPr id="26627" name="Rectangle 3"/>
          <p:cNvSpPr>
            <a:spLocks noGrp="1" noChangeArrowheads="1"/>
          </p:cNvSpPr>
          <p:nvPr>
            <p:ph sz="quarter" idx="1"/>
          </p:nvPr>
        </p:nvSpPr>
        <p:spPr/>
        <p:txBody>
          <a:bodyPr/>
          <a:lstStyle/>
          <a:p>
            <a:r>
              <a:rPr lang="en-US" dirty="0">
                <a:latin typeface="Calibri" panose="020F0502020204030204" pitchFamily="34" charset="0"/>
              </a:rPr>
              <a:t>Based on the aims and the outcome, a design can be identified.</a:t>
            </a:r>
          </a:p>
          <a:p>
            <a:r>
              <a:rPr lang="en-US" dirty="0">
                <a:latin typeface="Calibri" panose="020F0502020204030204" pitchFamily="34" charset="0"/>
              </a:rPr>
              <a:t>Other considerations</a:t>
            </a:r>
          </a:p>
          <a:p>
            <a:pPr lvl="1"/>
            <a:r>
              <a:rPr lang="en-US" dirty="0">
                <a:latin typeface="Calibri" panose="020F0502020204030204" pitchFamily="34" charset="0"/>
              </a:rPr>
              <a:t>patient population</a:t>
            </a:r>
          </a:p>
          <a:p>
            <a:pPr lvl="1"/>
            <a:r>
              <a:rPr lang="en-US" dirty="0">
                <a:solidFill>
                  <a:schemeClr val="folHlink"/>
                </a:solidFill>
                <a:latin typeface="Calibri" panose="020F0502020204030204" pitchFamily="34" charset="0"/>
              </a:rPr>
              <a:t>accrual limitations</a:t>
            </a:r>
          </a:p>
          <a:p>
            <a:pPr lvl="1"/>
            <a:r>
              <a:rPr lang="en-US" dirty="0">
                <a:latin typeface="Calibri" panose="020F0502020204030204" pitchFamily="34" charset="0"/>
              </a:rPr>
              <a:t>previous experience with the treatment of interest in this or other populations</a:t>
            </a:r>
          </a:p>
          <a:p>
            <a:pPr lvl="1"/>
            <a:r>
              <a:rPr lang="en-US" dirty="0">
                <a:latin typeface="Calibri" panose="020F0502020204030204" pitchFamily="34" charset="0"/>
              </a:rPr>
              <a:t>results from earlier phase studies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r>
              <a:rPr lang="en-US" dirty="0"/>
              <a:t>III.  Choosing the experimental design</a:t>
            </a:r>
          </a:p>
        </p:txBody>
      </p:sp>
      <p:sp>
        <p:nvSpPr>
          <p:cNvPr id="27651" name="Rectangle 3"/>
          <p:cNvSpPr>
            <a:spLocks noGrp="1" noChangeArrowheads="1"/>
          </p:cNvSpPr>
          <p:nvPr>
            <p:ph idx="1"/>
          </p:nvPr>
        </p:nvSpPr>
        <p:spPr/>
        <p:txBody>
          <a:bodyPr>
            <a:normAutofit lnSpcReduction="10000"/>
          </a:bodyPr>
          <a:lstStyle/>
          <a:p>
            <a:r>
              <a:rPr lang="en-US" dirty="0" smtClean="0"/>
              <a:t>There are common approaches within each phase of drug development</a:t>
            </a:r>
          </a:p>
          <a:p>
            <a:r>
              <a:rPr lang="en-US" dirty="0" smtClean="0"/>
              <a:t>However, there are often many options and seemingly small details that can make big differences.</a:t>
            </a:r>
          </a:p>
          <a:p>
            <a:r>
              <a:rPr lang="en-US" dirty="0" smtClean="0"/>
              <a:t>Two common ‘philosophies”</a:t>
            </a:r>
          </a:p>
          <a:p>
            <a:pPr lvl="1"/>
            <a:r>
              <a:rPr lang="en-US" dirty="0" err="1" smtClean="0"/>
              <a:t>Frequentist</a:t>
            </a:r>
            <a:endParaRPr lang="en-US" dirty="0" smtClean="0"/>
          </a:p>
          <a:p>
            <a:pPr lvl="1"/>
            <a:r>
              <a:rPr lang="en-US" dirty="0" smtClean="0"/>
              <a:t>Bayesian</a:t>
            </a:r>
          </a:p>
          <a:p>
            <a:r>
              <a:rPr lang="en-US" dirty="0" smtClean="0"/>
              <a:t>Buzzword:  “adaptive”</a:t>
            </a:r>
          </a:p>
          <a:p>
            <a:pPr lvl="1"/>
            <a:endParaRPr lang="en-US" dirty="0"/>
          </a:p>
        </p:txBody>
      </p:sp>
    </p:spTree>
    <p:extLst>
      <p:ext uri="{BB962C8B-B14F-4D97-AF65-F5344CB8AC3E}">
        <p14:creationId xmlns:p14="http://schemas.microsoft.com/office/powerpoint/2010/main" val="27992942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r>
              <a:rPr lang="en-US" sz="4000" dirty="0">
                <a:latin typeface="Calibri" panose="020F0502020204030204" pitchFamily="34" charset="0"/>
              </a:rPr>
              <a:t>III.  Choosing the experimental design</a:t>
            </a:r>
          </a:p>
        </p:txBody>
      </p:sp>
      <p:sp>
        <p:nvSpPr>
          <p:cNvPr id="27651" name="Rectangle 3"/>
          <p:cNvSpPr>
            <a:spLocks noGrp="1" noChangeArrowheads="1"/>
          </p:cNvSpPr>
          <p:nvPr>
            <p:ph sz="quarter" idx="1"/>
          </p:nvPr>
        </p:nvSpPr>
        <p:spPr/>
        <p:txBody>
          <a:bodyPr>
            <a:normAutofit fontScale="92500" lnSpcReduction="10000"/>
          </a:bodyPr>
          <a:lstStyle/>
          <a:p>
            <a:r>
              <a:rPr lang="en-US" sz="2400" dirty="0">
                <a:latin typeface="Calibri" panose="020F0502020204030204" pitchFamily="34" charset="0"/>
              </a:rPr>
              <a:t>Phase I:</a:t>
            </a:r>
          </a:p>
          <a:p>
            <a:pPr lvl="1"/>
            <a:r>
              <a:rPr lang="en-US" sz="2000" dirty="0">
                <a:latin typeface="Calibri" panose="020F0502020204030204" pitchFamily="34" charset="0"/>
              </a:rPr>
              <a:t>how many dose levels and why?</a:t>
            </a:r>
          </a:p>
          <a:p>
            <a:pPr lvl="1"/>
            <a:r>
              <a:rPr lang="en-US" sz="2000" dirty="0">
                <a:latin typeface="Calibri" panose="020F0502020204030204" pitchFamily="34" charset="0"/>
              </a:rPr>
              <a:t>combination or single agent?</a:t>
            </a:r>
          </a:p>
          <a:p>
            <a:pPr lvl="1"/>
            <a:r>
              <a:rPr lang="en-US" sz="2000" dirty="0">
                <a:latin typeface="Calibri" panose="020F0502020204030204" pitchFamily="34" charset="0"/>
              </a:rPr>
              <a:t>one or multiple disease types?</a:t>
            </a:r>
          </a:p>
          <a:p>
            <a:pPr lvl="1"/>
            <a:r>
              <a:rPr lang="en-US" sz="2000" dirty="0">
                <a:latin typeface="Calibri" panose="020F0502020204030204" pitchFamily="34" charset="0"/>
              </a:rPr>
              <a:t>is expansion at MTD feasible</a:t>
            </a:r>
            <a:r>
              <a:rPr lang="en-US" sz="2000" dirty="0" smtClean="0">
                <a:latin typeface="Calibri" panose="020F0502020204030204" pitchFamily="34" charset="0"/>
              </a:rPr>
              <a:t>?</a:t>
            </a:r>
          </a:p>
          <a:p>
            <a:pPr lvl="1"/>
            <a:r>
              <a:rPr lang="en-US" sz="2000" dirty="0" smtClean="0">
                <a:latin typeface="Calibri" panose="020F0502020204030204" pitchFamily="34" charset="0"/>
              </a:rPr>
              <a:t>should a model-based design be used?</a:t>
            </a:r>
            <a:endParaRPr lang="en-US" sz="2000" dirty="0">
              <a:latin typeface="Calibri" panose="020F0502020204030204" pitchFamily="34" charset="0"/>
            </a:endParaRPr>
          </a:p>
          <a:p>
            <a:r>
              <a:rPr lang="en-US" sz="2400" dirty="0">
                <a:latin typeface="Calibri" panose="020F0502020204030204" pitchFamily="34" charset="0"/>
              </a:rPr>
              <a:t>Phase II</a:t>
            </a:r>
          </a:p>
          <a:p>
            <a:pPr lvl="1"/>
            <a:r>
              <a:rPr lang="en-US" sz="2000" dirty="0">
                <a:latin typeface="Calibri" panose="020F0502020204030204" pitchFamily="34" charset="0"/>
              </a:rPr>
              <a:t>what is historical control rate?</a:t>
            </a:r>
          </a:p>
          <a:p>
            <a:pPr lvl="1"/>
            <a:r>
              <a:rPr lang="en-US" sz="2000" dirty="0">
                <a:latin typeface="Calibri" panose="020F0502020204030204" pitchFamily="34" charset="0"/>
              </a:rPr>
              <a:t>is a “reference arm” needed because the historical control rate is not well-defined (randomized phase </a:t>
            </a:r>
            <a:r>
              <a:rPr lang="en-US" sz="2000" dirty="0" smtClean="0">
                <a:latin typeface="Calibri" panose="020F0502020204030204" pitchFamily="34" charset="0"/>
              </a:rPr>
              <a:t>II)?</a:t>
            </a:r>
            <a:endParaRPr lang="en-US" sz="2000" dirty="0">
              <a:latin typeface="Calibri" panose="020F0502020204030204" pitchFamily="34" charset="0"/>
            </a:endParaRPr>
          </a:p>
          <a:p>
            <a:pPr lvl="1"/>
            <a:r>
              <a:rPr lang="en-US" sz="2000" dirty="0">
                <a:latin typeface="Calibri" panose="020F0502020204030204" pitchFamily="34" charset="0"/>
              </a:rPr>
              <a:t>is there more than one schedule being considered? (randomized phase II?)?</a:t>
            </a:r>
          </a:p>
          <a:p>
            <a:pPr lvl="1"/>
            <a:r>
              <a:rPr lang="en-US" sz="2000" dirty="0">
                <a:latin typeface="Calibri" panose="020F0502020204030204" pitchFamily="34" charset="0"/>
              </a:rPr>
              <a:t>how well is safety profile defined?</a:t>
            </a:r>
          </a:p>
          <a:p>
            <a:pPr lvl="1"/>
            <a:r>
              <a:rPr lang="en-US" sz="2000" dirty="0" smtClean="0">
                <a:latin typeface="Calibri" panose="020F0502020204030204" pitchFamily="34" charset="0"/>
              </a:rPr>
              <a:t>is primary interest safety or efficacy (or both)?</a:t>
            </a: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7467600" cy="792162"/>
          </a:xfrm>
        </p:spPr>
        <p:txBody>
          <a:bodyPr/>
          <a:lstStyle/>
          <a:p>
            <a:r>
              <a:rPr lang="en-US" dirty="0">
                <a:latin typeface="Calibri" panose="020F0502020204030204" pitchFamily="34" charset="0"/>
              </a:rPr>
              <a:t>AML </a:t>
            </a:r>
            <a:r>
              <a:rPr lang="en-US" dirty="0" err="1">
                <a:latin typeface="Calibri" panose="020F0502020204030204" pitchFamily="34" charset="0"/>
              </a:rPr>
              <a:t>F</a:t>
            </a:r>
            <a:r>
              <a:rPr lang="en-US" dirty="0" err="1" smtClean="0">
                <a:latin typeface="Calibri" panose="020F0502020204030204" pitchFamily="34" charset="0"/>
              </a:rPr>
              <a:t>lavopiridol</a:t>
            </a:r>
            <a:r>
              <a:rPr lang="en-US" dirty="0" smtClean="0">
                <a:latin typeface="Calibri" panose="020F0502020204030204" pitchFamily="34" charset="0"/>
              </a:rPr>
              <a:t> </a:t>
            </a:r>
            <a:r>
              <a:rPr lang="en-US" dirty="0">
                <a:latin typeface="Calibri" panose="020F0502020204030204" pitchFamily="34" charset="0"/>
              </a:rPr>
              <a:t>T</a:t>
            </a:r>
            <a:r>
              <a:rPr lang="en-US" dirty="0" smtClean="0">
                <a:latin typeface="Calibri" panose="020F0502020204030204" pitchFamily="34" charset="0"/>
              </a:rPr>
              <a:t>rial</a:t>
            </a:r>
            <a:endParaRPr lang="en-US" dirty="0">
              <a:latin typeface="Calibri" panose="020F0502020204030204" pitchFamily="34" charset="0"/>
            </a:endParaRPr>
          </a:p>
        </p:txBody>
      </p:sp>
      <p:sp>
        <p:nvSpPr>
          <p:cNvPr id="28675" name="Rectangle 3"/>
          <p:cNvSpPr>
            <a:spLocks noGrp="1" noChangeArrowheads="1"/>
          </p:cNvSpPr>
          <p:nvPr>
            <p:ph sz="quarter" idx="1"/>
          </p:nvPr>
        </p:nvSpPr>
        <p:spPr>
          <a:xfrm>
            <a:off x="457200" y="1447800"/>
            <a:ext cx="7467600" cy="4873752"/>
          </a:xfrm>
        </p:spPr>
        <p:txBody>
          <a:bodyPr/>
          <a:lstStyle/>
          <a:p>
            <a:pPr>
              <a:lnSpc>
                <a:spcPct val="90000"/>
              </a:lnSpc>
            </a:pPr>
            <a:r>
              <a:rPr lang="en-US" sz="2000" dirty="0">
                <a:latin typeface="Calibri" panose="020F0502020204030204" pitchFamily="34" charset="0"/>
              </a:rPr>
              <a:t>“This is a randomized Phase II study to evaluate two different schedules of </a:t>
            </a:r>
            <a:r>
              <a:rPr lang="en-US" sz="2000" dirty="0" err="1">
                <a:latin typeface="Calibri" panose="020F0502020204030204" pitchFamily="34" charset="0"/>
              </a:rPr>
              <a:t>flavopiridol</a:t>
            </a:r>
            <a:r>
              <a:rPr lang="en-US" sz="2000" dirty="0">
                <a:latin typeface="Calibri" panose="020F0502020204030204" pitchFamily="34" charset="0"/>
              </a:rPr>
              <a:t> administration in combination with </a:t>
            </a:r>
            <a:r>
              <a:rPr lang="en-US" sz="2000" dirty="0" err="1">
                <a:latin typeface="Calibri" panose="020F0502020204030204" pitchFamily="34" charset="0"/>
              </a:rPr>
              <a:t>A</a:t>
            </a:r>
            <a:r>
              <a:rPr lang="en-US" sz="2000" dirty="0" err="1" smtClean="0">
                <a:latin typeface="Calibri" panose="020F0502020204030204" pitchFamily="34" charset="0"/>
              </a:rPr>
              <a:t>ra</a:t>
            </a:r>
            <a:r>
              <a:rPr lang="en-US" sz="2000" dirty="0" smtClean="0">
                <a:latin typeface="Calibri" panose="020F0502020204030204" pitchFamily="34" charset="0"/>
              </a:rPr>
              <a:t>-C </a:t>
            </a:r>
            <a:r>
              <a:rPr lang="en-US" sz="2000" dirty="0">
                <a:latin typeface="Calibri" panose="020F0502020204030204" pitchFamily="34" charset="0"/>
              </a:rPr>
              <a:t>and </a:t>
            </a:r>
            <a:r>
              <a:rPr lang="en-US" sz="2000" dirty="0" err="1">
                <a:latin typeface="Calibri" panose="020F0502020204030204" pitchFamily="34" charset="0"/>
              </a:rPr>
              <a:t>Mitoxantrone</a:t>
            </a:r>
            <a:r>
              <a:rPr lang="en-US" sz="2000" dirty="0">
                <a:latin typeface="Calibri" panose="020F0502020204030204" pitchFamily="34" charset="0"/>
              </a:rPr>
              <a:t> for response and toxicities.  The primary outcome is complete remission.”</a:t>
            </a:r>
          </a:p>
          <a:p>
            <a:pPr>
              <a:lnSpc>
                <a:spcPct val="90000"/>
              </a:lnSpc>
            </a:pPr>
            <a:r>
              <a:rPr lang="en-US" sz="2000" dirty="0">
                <a:latin typeface="Calibri" panose="020F0502020204030204" pitchFamily="34" charset="0"/>
              </a:rPr>
              <a:t>The goals:</a:t>
            </a:r>
          </a:p>
          <a:p>
            <a:pPr lvl="1">
              <a:lnSpc>
                <a:spcPct val="90000"/>
              </a:lnSpc>
            </a:pPr>
            <a:r>
              <a:rPr lang="en-US" sz="1800" dirty="0">
                <a:latin typeface="Calibri" panose="020F0502020204030204" pitchFamily="34" charset="0"/>
              </a:rPr>
              <a:t>identify if either schedule is sufficiently efficacious</a:t>
            </a:r>
          </a:p>
          <a:p>
            <a:pPr lvl="1">
              <a:lnSpc>
                <a:spcPct val="90000"/>
              </a:lnSpc>
            </a:pPr>
            <a:r>
              <a:rPr lang="en-US" sz="1800" dirty="0">
                <a:latin typeface="Calibri" panose="020F0502020204030204" pitchFamily="34" charset="0"/>
              </a:rPr>
              <a:t>if both efficacious, to choose the better schedule.</a:t>
            </a:r>
          </a:p>
          <a:p>
            <a:pPr>
              <a:lnSpc>
                <a:spcPct val="90000"/>
              </a:lnSpc>
            </a:pPr>
            <a:r>
              <a:rPr lang="en-US" sz="2000" dirty="0">
                <a:latin typeface="Calibri" panose="020F0502020204030204" pitchFamily="34" charset="0"/>
              </a:rPr>
              <a:t>Study design:</a:t>
            </a:r>
          </a:p>
          <a:p>
            <a:pPr lvl="1">
              <a:lnSpc>
                <a:spcPct val="90000"/>
              </a:lnSpc>
            </a:pPr>
            <a:r>
              <a:rPr lang="en-US" sz="1800" dirty="0">
                <a:latin typeface="Calibri" panose="020F0502020204030204" pitchFamily="34" charset="0"/>
              </a:rPr>
              <a:t>Simon’s two-stage designs will be used in each arm which will allow an arm to stop early if there is strong early evidence of futility (i.e., lack of efficacy).   If both arms proceed through to the second stage and reject the null hypothesis, the schedule with the higher response rate will be selected for further study. </a:t>
            </a:r>
          </a:p>
          <a:p>
            <a:pPr lvl="1">
              <a:lnSpc>
                <a:spcPct val="90000"/>
              </a:lnSpc>
            </a:pPr>
            <a:r>
              <a:rPr lang="en-US" sz="1800" dirty="0">
                <a:latin typeface="Calibri" panose="020F0502020204030204" pitchFamily="34" charset="0"/>
              </a:rPr>
              <a:t> A “pick the winner” approach will be used which has a 90% probability of selecting the best schedule if the true difference in CR rates is at least 15%.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p:txBody>
          <a:bodyPr/>
          <a:lstStyle/>
          <a:p>
            <a:r>
              <a:rPr lang="en-US" dirty="0">
                <a:latin typeface="Calibri" panose="020F0502020204030204" pitchFamily="34" charset="0"/>
              </a:rPr>
              <a:t>IV.  Analytic Plan</a:t>
            </a:r>
          </a:p>
        </p:txBody>
      </p:sp>
      <p:sp>
        <p:nvSpPr>
          <p:cNvPr id="16389" name="Rectangle 5"/>
          <p:cNvSpPr>
            <a:spLocks noGrp="1" noChangeArrowheads="1"/>
          </p:cNvSpPr>
          <p:nvPr>
            <p:ph sz="quarter" idx="1"/>
          </p:nvPr>
        </p:nvSpPr>
        <p:spPr/>
        <p:txBody>
          <a:bodyPr/>
          <a:lstStyle/>
          <a:p>
            <a:r>
              <a:rPr lang="en-US" dirty="0">
                <a:latin typeface="Calibri" panose="020F0502020204030204" pitchFamily="34" charset="0"/>
              </a:rPr>
              <a:t>Do you want to compare?</a:t>
            </a:r>
          </a:p>
          <a:p>
            <a:r>
              <a:rPr lang="en-US" dirty="0">
                <a:latin typeface="Calibri" panose="020F0502020204030204" pitchFamily="34" charset="0"/>
              </a:rPr>
              <a:t>Do you want to estimate?</a:t>
            </a:r>
          </a:p>
          <a:p>
            <a:r>
              <a:rPr lang="en-US" dirty="0">
                <a:latin typeface="Calibri" panose="020F0502020204030204" pitchFamily="34" charset="0"/>
              </a:rPr>
              <a:t>Do you want to test a hypothesis?</a:t>
            </a:r>
          </a:p>
          <a:p>
            <a:r>
              <a:rPr lang="en-US" dirty="0">
                <a:latin typeface="Calibri" panose="020F0502020204030204" pitchFamily="34" charset="0"/>
              </a:rPr>
              <a:t>These questions, in regards to your stated aims, will determine your analytic plan</a:t>
            </a:r>
          </a:p>
          <a:p>
            <a:r>
              <a:rPr lang="en-US" dirty="0">
                <a:latin typeface="Calibri" panose="020F0502020204030204" pitchFamily="34" charset="0"/>
              </a:rPr>
              <a:t>Recall primary aim: </a:t>
            </a:r>
            <a:r>
              <a:rPr lang="en-US" b="1" dirty="0">
                <a:solidFill>
                  <a:schemeClr val="folHlink"/>
                </a:solidFill>
                <a:latin typeface="Calibri" panose="020F0502020204030204" pitchFamily="34" charset="0"/>
              </a:rPr>
              <a:t>To evaluate the efficacy of two schedules of </a:t>
            </a:r>
            <a:r>
              <a:rPr lang="en-US" b="1" dirty="0" err="1">
                <a:solidFill>
                  <a:schemeClr val="folHlink"/>
                </a:solidFill>
                <a:latin typeface="Calibri" panose="020F0502020204030204" pitchFamily="34" charset="0"/>
              </a:rPr>
              <a:t>flavopiridol</a:t>
            </a:r>
            <a:r>
              <a:rPr lang="en-US" b="1" dirty="0">
                <a:solidFill>
                  <a:schemeClr val="folHlink"/>
                </a:solidFill>
                <a:latin typeface="Calibri" panose="020F0502020204030204" pitchFamily="34" charset="0"/>
              </a:rPr>
              <a:t> administration</a:t>
            </a:r>
            <a:endParaRPr lang="en-US" dirty="0">
              <a:latin typeface="Calibri" panose="020F0502020204030204" pitchFamily="34" charset="0"/>
            </a:endParaRPr>
          </a:p>
          <a:p>
            <a:r>
              <a:rPr lang="en-US" dirty="0">
                <a:latin typeface="Calibri" panose="020F0502020204030204" pitchFamily="34" charset="0"/>
              </a:rPr>
              <a:t>Recall primary endpoint:  </a:t>
            </a:r>
            <a:r>
              <a:rPr lang="en-US" b="1" dirty="0">
                <a:solidFill>
                  <a:schemeClr val="folHlink"/>
                </a:solidFill>
                <a:latin typeface="Calibri" panose="020F0502020204030204" pitchFamily="34" charset="0"/>
              </a:rPr>
              <a:t>complete remission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atin typeface="Calibri" panose="020F0502020204030204" pitchFamily="34" charset="0"/>
              </a:rPr>
              <a:t>IV.  Analytic Plan</a:t>
            </a:r>
          </a:p>
        </p:txBody>
      </p:sp>
      <p:sp>
        <p:nvSpPr>
          <p:cNvPr id="29699" name="Rectangle 3"/>
          <p:cNvSpPr>
            <a:spLocks noGrp="1" noChangeArrowheads="1"/>
          </p:cNvSpPr>
          <p:nvPr>
            <p:ph sz="quarter" idx="1"/>
          </p:nvPr>
        </p:nvSpPr>
        <p:spPr/>
        <p:txBody>
          <a:bodyPr/>
          <a:lstStyle/>
          <a:p>
            <a:r>
              <a:rPr lang="en-US" sz="2400" dirty="0">
                <a:latin typeface="Calibri" panose="020F0502020204030204" pitchFamily="34" charset="0"/>
              </a:rPr>
              <a:t>The analytic plan for the primary outcome usually involves two things:</a:t>
            </a:r>
          </a:p>
          <a:p>
            <a:pPr lvl="1"/>
            <a:r>
              <a:rPr lang="en-US" sz="2000" dirty="0">
                <a:latin typeface="Calibri" panose="020F0502020204030204" pitchFamily="34" charset="0"/>
              </a:rPr>
              <a:t>estimating a parameter of interest</a:t>
            </a:r>
          </a:p>
          <a:p>
            <a:pPr lvl="1"/>
            <a:r>
              <a:rPr lang="en-US" sz="2000" dirty="0">
                <a:latin typeface="Calibri" panose="020F0502020204030204" pitchFamily="34" charset="0"/>
              </a:rPr>
              <a:t>testing that the parameter is different than in another setting (e.g., different treatment)</a:t>
            </a:r>
          </a:p>
          <a:p>
            <a:r>
              <a:rPr lang="en-US" sz="2400" dirty="0">
                <a:solidFill>
                  <a:schemeClr val="folHlink"/>
                </a:solidFill>
                <a:latin typeface="Calibri" panose="020F0502020204030204" pitchFamily="34" charset="0"/>
              </a:rPr>
              <a:t>Estimation</a:t>
            </a:r>
            <a:r>
              <a:rPr lang="en-US" sz="2400" dirty="0">
                <a:latin typeface="Calibri" panose="020F0502020204030204" pitchFamily="34" charset="0"/>
              </a:rPr>
              <a:t>:  a point estimate and some measure of precision</a:t>
            </a:r>
          </a:p>
          <a:p>
            <a:r>
              <a:rPr lang="en-US" sz="2400" dirty="0">
                <a:latin typeface="Calibri" panose="020F0502020204030204" pitchFamily="34" charset="0"/>
              </a:rPr>
              <a:t>Example: “The CR rate in each arm will be estimated with its confidence interval.”</a:t>
            </a:r>
          </a:p>
          <a:p>
            <a:pPr lvl="1"/>
            <a:r>
              <a:rPr lang="en-US" sz="2000" dirty="0">
                <a:latin typeface="Calibri" panose="020F0502020204030204" pitchFamily="34" charset="0"/>
              </a:rPr>
              <a:t>this provides us with an estimate of the CR rate</a:t>
            </a:r>
          </a:p>
          <a:p>
            <a:pPr lvl="1"/>
            <a:r>
              <a:rPr lang="en-US" sz="2000" dirty="0">
                <a:latin typeface="Calibri" panose="020F0502020204030204" pitchFamily="34" charset="0"/>
              </a:rPr>
              <a:t>it also provides us with a measure of precision about the estimate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24800" y="5638800"/>
            <a:ext cx="8382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ndParaRPr>
          </a:p>
        </p:txBody>
      </p:sp>
      <p:sp>
        <p:nvSpPr>
          <p:cNvPr id="35842" name="Rectangle 2"/>
          <p:cNvSpPr>
            <a:spLocks noGrp="1" noChangeArrowheads="1"/>
          </p:cNvSpPr>
          <p:nvPr>
            <p:ph type="title"/>
          </p:nvPr>
        </p:nvSpPr>
        <p:spPr>
          <a:xfrm>
            <a:off x="457200" y="274638"/>
            <a:ext cx="8229600" cy="334962"/>
          </a:xfrm>
        </p:spPr>
        <p:txBody>
          <a:bodyPr>
            <a:noAutofit/>
          </a:bodyPr>
          <a:lstStyle/>
          <a:p>
            <a:r>
              <a:rPr lang="en-US" sz="3200" dirty="0">
                <a:latin typeface="Calibri" panose="020F0502020204030204" pitchFamily="34" charset="0"/>
              </a:rPr>
              <a:t>Recall the 95% confidence interval</a:t>
            </a:r>
          </a:p>
        </p:txBody>
      </p:sp>
      <p:sp>
        <p:nvSpPr>
          <p:cNvPr id="35843" name="Rectangle 3"/>
          <p:cNvSpPr>
            <a:spLocks noGrp="1" noChangeArrowheads="1"/>
          </p:cNvSpPr>
          <p:nvPr>
            <p:ph sz="quarter" idx="1"/>
          </p:nvPr>
        </p:nvSpPr>
        <p:spPr>
          <a:xfrm>
            <a:off x="381000" y="762000"/>
            <a:ext cx="8077200" cy="4830763"/>
          </a:xfrm>
        </p:spPr>
        <p:txBody>
          <a:bodyPr/>
          <a:lstStyle/>
          <a:p>
            <a:r>
              <a:rPr lang="en-US" sz="2000" dirty="0" smtClean="0">
                <a:latin typeface="Calibri" panose="020F0502020204030204" pitchFamily="34" charset="0"/>
              </a:rPr>
              <a:t>An </a:t>
            </a:r>
            <a:r>
              <a:rPr lang="en-US" sz="2000" dirty="0">
                <a:latin typeface="Calibri" panose="020F0502020204030204" pitchFamily="34" charset="0"/>
              </a:rPr>
              <a:t>interval that contains the true value of the parameter </a:t>
            </a:r>
            <a:endParaRPr lang="en-US" sz="2000" dirty="0" smtClean="0">
              <a:latin typeface="Calibri" panose="020F0502020204030204" pitchFamily="34" charset="0"/>
            </a:endParaRPr>
          </a:p>
          <a:p>
            <a:pPr marL="0" indent="0">
              <a:buNone/>
            </a:pPr>
            <a:r>
              <a:rPr lang="en-US" sz="2000" dirty="0">
                <a:latin typeface="Calibri" panose="020F0502020204030204" pitchFamily="34" charset="0"/>
              </a:rPr>
              <a:t> </a:t>
            </a:r>
            <a:r>
              <a:rPr lang="en-US" sz="2000" dirty="0" smtClean="0">
                <a:latin typeface="Calibri" panose="020F0502020204030204" pitchFamily="34" charset="0"/>
              </a:rPr>
              <a:t>    of </a:t>
            </a:r>
            <a:r>
              <a:rPr lang="en-US" sz="2000" dirty="0">
                <a:latin typeface="Calibri" panose="020F0502020204030204" pitchFamily="34" charset="0"/>
              </a:rPr>
              <a:t>interest 95% of the time.</a:t>
            </a:r>
          </a:p>
          <a:p>
            <a:r>
              <a:rPr lang="en-US" sz="2000" dirty="0">
                <a:latin typeface="Calibri" panose="020F0502020204030204" pitchFamily="34" charset="0"/>
              </a:rPr>
              <a:t>“we are 95% confident that the true CR lies in this interval” </a:t>
            </a:r>
          </a:p>
          <a:p>
            <a:r>
              <a:rPr lang="en-US" sz="2000" dirty="0">
                <a:latin typeface="Calibri" panose="020F0502020204030204" pitchFamily="34" charset="0"/>
              </a:rPr>
              <a:t>Example:  below shows examples where </a:t>
            </a:r>
            <a:r>
              <a:rPr lang="en-US" sz="2000" dirty="0" smtClean="0">
                <a:latin typeface="Calibri" panose="020F0502020204030204" pitchFamily="34" charset="0"/>
              </a:rPr>
              <a:t>the </a:t>
            </a:r>
            <a:r>
              <a:rPr lang="en-US" sz="2000" dirty="0" smtClean="0">
                <a:solidFill>
                  <a:schemeClr val="folHlink"/>
                </a:solidFill>
                <a:latin typeface="Calibri" panose="020F0502020204030204" pitchFamily="34" charset="0"/>
              </a:rPr>
              <a:t>observed</a:t>
            </a:r>
            <a:r>
              <a:rPr lang="en-US" sz="2000" dirty="0" smtClean="0">
                <a:latin typeface="Calibri" panose="020F0502020204030204" pitchFamily="34" charset="0"/>
              </a:rPr>
              <a:t> </a:t>
            </a:r>
            <a:r>
              <a:rPr lang="en-US" sz="2000" dirty="0">
                <a:latin typeface="Calibri" panose="020F0502020204030204" pitchFamily="34" charset="0"/>
              </a:rPr>
              <a:t>CR rate is 0.40.  </a:t>
            </a:r>
            <a:r>
              <a:rPr lang="en-US" sz="2000" dirty="0">
                <a:solidFill>
                  <a:schemeClr val="hlink"/>
                </a:solidFill>
                <a:latin typeface="Calibri" panose="020F0502020204030204" pitchFamily="34" charset="0"/>
              </a:rPr>
              <a:t>95% confidence interval width depends on the sample size</a:t>
            </a:r>
          </a:p>
          <a:p>
            <a:r>
              <a:rPr lang="en-US" sz="2000" dirty="0">
                <a:latin typeface="Calibri" panose="020F0502020204030204" pitchFamily="34" charset="0"/>
              </a:rPr>
              <a:t>Depending on the sample size, we have greater or less precision in our estimate</a:t>
            </a:r>
          </a:p>
          <a:p>
            <a:endParaRPr lang="en-US" sz="2000" dirty="0">
              <a:latin typeface="Calibri" panose="020F0502020204030204" pitchFamily="34" charset="0"/>
            </a:endParaRPr>
          </a:p>
        </p:txBody>
      </p:sp>
      <p:pic>
        <p:nvPicPr>
          <p:cNvPr id="1436" name="Picture 412"/>
          <p:cNvPicPr>
            <a:picLocks noChangeAspect="1" noChangeArrowheads="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2209800" y="3082760"/>
            <a:ext cx="6248400" cy="376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Description</a:t>
            </a:r>
            <a:endParaRPr lang="en-US" dirty="0"/>
          </a:p>
        </p:txBody>
      </p:sp>
      <p:sp>
        <p:nvSpPr>
          <p:cNvPr id="3" name="Content Placeholder 2"/>
          <p:cNvSpPr>
            <a:spLocks noGrp="1"/>
          </p:cNvSpPr>
          <p:nvPr>
            <p:ph idx="1"/>
          </p:nvPr>
        </p:nvSpPr>
        <p:spPr>
          <a:xfrm>
            <a:off x="381000" y="1295400"/>
            <a:ext cx="8229600" cy="4525963"/>
          </a:xfrm>
        </p:spPr>
        <p:txBody>
          <a:bodyPr>
            <a:noAutofit/>
          </a:bodyPr>
          <a:lstStyle/>
          <a:p>
            <a:pPr marL="347663" indent="-290513"/>
            <a:r>
              <a:rPr lang="en-US" sz="1400" dirty="0"/>
              <a:t>Didactic lectures will cover the following areas: </a:t>
            </a:r>
            <a:endParaRPr lang="en-US" sz="1400" dirty="0" smtClean="0"/>
          </a:p>
          <a:p>
            <a:pPr marL="747713" lvl="2" indent="-290513">
              <a:buNone/>
            </a:pPr>
            <a:r>
              <a:rPr lang="en-US" sz="1200" dirty="0" smtClean="0"/>
              <a:t>(</a:t>
            </a:r>
            <a:r>
              <a:rPr lang="en-US" sz="1200" dirty="0"/>
              <a:t>1) clinical and statistical design of phase I, II and III trials; </a:t>
            </a:r>
            <a:endParaRPr lang="en-US" sz="1200" dirty="0" smtClean="0"/>
          </a:p>
          <a:p>
            <a:pPr marL="747713" lvl="2" indent="-290513">
              <a:buNone/>
            </a:pPr>
            <a:r>
              <a:rPr lang="en-US" sz="1200" dirty="0" smtClean="0"/>
              <a:t>(</a:t>
            </a:r>
            <a:r>
              <a:rPr lang="en-US" sz="1200" dirty="0"/>
              <a:t>2) incorporation of correlative and biomarkers in clinical trials, </a:t>
            </a:r>
            <a:endParaRPr lang="en-US" sz="1200" dirty="0" smtClean="0"/>
          </a:p>
          <a:p>
            <a:pPr marL="747713" lvl="2" indent="-290513">
              <a:buNone/>
            </a:pPr>
            <a:r>
              <a:rPr lang="en-US" sz="1200" dirty="0" smtClean="0"/>
              <a:t>(</a:t>
            </a:r>
            <a:r>
              <a:rPr lang="en-US" sz="1200" dirty="0"/>
              <a:t>3) considerations in chemotherapy, surgery, radiation and multimodality trials, </a:t>
            </a:r>
            <a:endParaRPr lang="en-US" sz="1200" dirty="0" smtClean="0"/>
          </a:p>
          <a:p>
            <a:pPr marL="747713" lvl="2" indent="-290513">
              <a:buNone/>
            </a:pPr>
            <a:r>
              <a:rPr lang="en-US" sz="1200" dirty="0" smtClean="0"/>
              <a:t>(</a:t>
            </a:r>
            <a:r>
              <a:rPr lang="en-US" sz="1200" dirty="0"/>
              <a:t>4) quality of life and other patient reported outcomes in cancer research, </a:t>
            </a:r>
            <a:endParaRPr lang="en-US" sz="1200" dirty="0" smtClean="0"/>
          </a:p>
          <a:p>
            <a:pPr marL="747713" lvl="2" indent="-290513">
              <a:buNone/>
            </a:pPr>
            <a:r>
              <a:rPr lang="en-US" sz="1200" dirty="0" smtClean="0"/>
              <a:t>(</a:t>
            </a:r>
            <a:r>
              <a:rPr lang="en-US" sz="1200" dirty="0"/>
              <a:t>5) the protocol review and IRB process, </a:t>
            </a:r>
            <a:endParaRPr lang="en-US" sz="1200" dirty="0" smtClean="0"/>
          </a:p>
          <a:p>
            <a:pPr marL="747713" lvl="2" indent="-290513">
              <a:buNone/>
            </a:pPr>
            <a:r>
              <a:rPr lang="en-US" sz="1200" dirty="0" smtClean="0"/>
              <a:t>(</a:t>
            </a:r>
            <a:r>
              <a:rPr lang="en-US" sz="1200" dirty="0"/>
              <a:t>6) informed consent, </a:t>
            </a:r>
            <a:endParaRPr lang="en-US" sz="1200" dirty="0" smtClean="0"/>
          </a:p>
          <a:p>
            <a:pPr marL="747713" lvl="2" indent="-290513">
              <a:buNone/>
            </a:pPr>
            <a:r>
              <a:rPr lang="en-US" sz="1200" dirty="0" smtClean="0"/>
              <a:t>(</a:t>
            </a:r>
            <a:r>
              <a:rPr lang="en-US" sz="1200" dirty="0"/>
              <a:t>7) data collection, trial monitoring and investigator responsibilities, </a:t>
            </a:r>
            <a:endParaRPr lang="en-US" sz="1200" dirty="0" smtClean="0"/>
          </a:p>
          <a:p>
            <a:pPr marL="747713" lvl="2" indent="-290513">
              <a:buNone/>
            </a:pPr>
            <a:r>
              <a:rPr lang="en-US" sz="1200" dirty="0" smtClean="0"/>
              <a:t>(8</a:t>
            </a:r>
            <a:r>
              <a:rPr lang="en-US" sz="1200" dirty="0"/>
              <a:t>) </a:t>
            </a:r>
            <a:r>
              <a:rPr lang="en-US" sz="1200" dirty="0" smtClean="0"/>
              <a:t>grants, cooperative groups in oncology and pharma. </a:t>
            </a:r>
          </a:p>
          <a:p>
            <a:pPr marL="347663" indent="-290513"/>
            <a:r>
              <a:rPr lang="en-US" sz="1400" dirty="0" smtClean="0"/>
              <a:t>Other </a:t>
            </a:r>
            <a:r>
              <a:rPr lang="en-US" sz="1400" dirty="0"/>
              <a:t>topics are incorporated as well, (e.g., disparities research). In addition to the didactic portions of the training, each trainee will have a clinical research proposal which will be developed into a “letter of intent” (LOI) for a clinical trial. </a:t>
            </a:r>
            <a:endParaRPr lang="en-US" sz="1400" dirty="0" smtClean="0"/>
          </a:p>
          <a:p>
            <a:pPr marL="347663" indent="-290513"/>
            <a:r>
              <a:rPr lang="en-US" sz="1400" dirty="0" smtClean="0"/>
              <a:t>In </a:t>
            </a:r>
            <a:r>
              <a:rPr lang="en-US" sz="1400" dirty="0"/>
              <a:t>addition to the didactic sessions , contact hours will take the form of a journal club where clinical research papers from journals such as Clinical Cancer Research or Journal of Clinical Oncology are discussed, and protocols that are being undertaken at HCC are reviewed and discussed.  </a:t>
            </a:r>
            <a:endParaRPr lang="en-US" sz="1400" dirty="0" smtClean="0"/>
          </a:p>
          <a:p>
            <a:pPr marL="347663" indent="-290513"/>
            <a:r>
              <a:rPr lang="en-US" sz="1400" dirty="0" smtClean="0"/>
              <a:t>Trainees </a:t>
            </a:r>
            <a:r>
              <a:rPr lang="en-US" sz="1400" dirty="0"/>
              <a:t>will also be required to attend and take part in the HCC Protocol Review Committee’s monthly meetings (meetings occur every 3 weeks</a:t>
            </a:r>
            <a:r>
              <a:rPr lang="en-US" sz="1400" dirty="0" smtClean="0"/>
              <a:t>). This </a:t>
            </a:r>
            <a:r>
              <a:rPr lang="en-US" sz="1400" dirty="0"/>
              <a:t>will allow the trainees to be exposed to a variety of studies ranging from Phase I to III cancer trials, in addition to observational, translational and qualitative research studies. </a:t>
            </a:r>
            <a:endParaRPr lang="en-US" sz="1400" dirty="0" smtClean="0"/>
          </a:p>
          <a:p>
            <a:pPr marL="347663" indent="-290513"/>
            <a:r>
              <a:rPr lang="en-US" sz="1400" dirty="0" smtClean="0"/>
              <a:t>Trainees </a:t>
            </a:r>
            <a:r>
              <a:rPr lang="en-US" sz="1400" dirty="0"/>
              <a:t>will also be encouraged to attend one or more of the HCC Data Safety and Monitoring Board meetings to gain exposure to issues of trial review and monitoring.</a:t>
            </a:r>
          </a:p>
        </p:txBody>
      </p:sp>
    </p:spTree>
    <p:extLst>
      <p:ext uri="{BB962C8B-B14F-4D97-AF65-F5344CB8AC3E}">
        <p14:creationId xmlns:p14="http://schemas.microsoft.com/office/powerpoint/2010/main" val="19359596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a:latin typeface="Calibri" panose="020F0502020204030204" pitchFamily="34" charset="0"/>
              </a:rPr>
              <a:t>IV.  The </a:t>
            </a:r>
            <a:r>
              <a:rPr lang="en-US" dirty="0" smtClean="0">
                <a:latin typeface="Calibri" panose="020F0502020204030204" pitchFamily="34" charset="0"/>
              </a:rPr>
              <a:t>Analytic Plan</a:t>
            </a:r>
            <a:endParaRPr lang="en-US" dirty="0">
              <a:latin typeface="Calibri" panose="020F0502020204030204" pitchFamily="34" charset="0"/>
            </a:endParaRPr>
          </a:p>
        </p:txBody>
      </p:sp>
      <p:sp>
        <p:nvSpPr>
          <p:cNvPr id="36867" name="Rectangle 3"/>
          <p:cNvSpPr>
            <a:spLocks noGrp="1" noChangeArrowheads="1"/>
          </p:cNvSpPr>
          <p:nvPr>
            <p:ph sz="quarter" idx="1"/>
          </p:nvPr>
        </p:nvSpPr>
        <p:spPr/>
        <p:txBody>
          <a:bodyPr>
            <a:normAutofit fontScale="92500" lnSpcReduction="10000"/>
          </a:bodyPr>
          <a:lstStyle/>
          <a:p>
            <a:pPr>
              <a:lnSpc>
                <a:spcPct val="90000"/>
              </a:lnSpc>
            </a:pPr>
            <a:r>
              <a:rPr lang="en-US" dirty="0">
                <a:solidFill>
                  <a:schemeClr val="folHlink"/>
                </a:solidFill>
                <a:latin typeface="Calibri" panose="020F0502020204030204" pitchFamily="34" charset="0"/>
              </a:rPr>
              <a:t>Hypothesis testing:</a:t>
            </a:r>
            <a:r>
              <a:rPr lang="en-US" dirty="0">
                <a:latin typeface="Calibri" panose="020F0502020204030204" pitchFamily="34" charset="0"/>
              </a:rPr>
              <a:t>  Determining if the </a:t>
            </a:r>
            <a:r>
              <a:rPr lang="en-US" dirty="0" smtClean="0">
                <a:latin typeface="Calibri" panose="020F0502020204030204" pitchFamily="34" charset="0"/>
              </a:rPr>
              <a:t>treatment </a:t>
            </a:r>
            <a:r>
              <a:rPr lang="en-US" dirty="0">
                <a:latin typeface="Calibri" panose="020F0502020204030204" pitchFamily="34" charset="0"/>
              </a:rPr>
              <a:t>is worthy of further study.</a:t>
            </a:r>
          </a:p>
          <a:p>
            <a:pPr>
              <a:lnSpc>
                <a:spcPct val="90000"/>
              </a:lnSpc>
            </a:pPr>
            <a:r>
              <a:rPr lang="en-US" dirty="0">
                <a:latin typeface="Calibri" panose="020F0502020204030204" pitchFamily="34" charset="0"/>
              </a:rPr>
              <a:t>Recall our hypotheses:</a:t>
            </a:r>
          </a:p>
          <a:p>
            <a:pPr lvl="1">
              <a:lnSpc>
                <a:spcPct val="90000"/>
              </a:lnSpc>
            </a:pPr>
            <a:r>
              <a:rPr lang="en-US" dirty="0">
                <a:latin typeface="Calibri" panose="020F0502020204030204" pitchFamily="34" charset="0"/>
              </a:rPr>
              <a:t>The complete remission rate of patients in the bolus infusion arm will be at least </a:t>
            </a:r>
            <a:r>
              <a:rPr lang="en-US" dirty="0">
                <a:solidFill>
                  <a:schemeClr val="folHlink"/>
                </a:solidFill>
                <a:latin typeface="Calibri" panose="020F0502020204030204" pitchFamily="34" charset="0"/>
              </a:rPr>
              <a:t>55%</a:t>
            </a:r>
          </a:p>
          <a:p>
            <a:pPr lvl="1">
              <a:lnSpc>
                <a:spcPct val="90000"/>
              </a:lnSpc>
            </a:pPr>
            <a:r>
              <a:rPr lang="en-US" dirty="0">
                <a:latin typeface="Calibri" panose="020F0502020204030204" pitchFamily="34" charset="0"/>
              </a:rPr>
              <a:t>The complete remission rate of patients in the hybrid-bolus infusion arm will be at least </a:t>
            </a:r>
            <a:r>
              <a:rPr lang="en-US" dirty="0">
                <a:solidFill>
                  <a:schemeClr val="folHlink"/>
                </a:solidFill>
                <a:latin typeface="Calibri" panose="020F0502020204030204" pitchFamily="34" charset="0"/>
              </a:rPr>
              <a:t>55%</a:t>
            </a:r>
          </a:p>
          <a:p>
            <a:pPr>
              <a:lnSpc>
                <a:spcPct val="90000"/>
              </a:lnSpc>
            </a:pPr>
            <a:r>
              <a:rPr lang="en-US" dirty="0">
                <a:latin typeface="Calibri" panose="020F0502020204030204" pitchFamily="34" charset="0"/>
              </a:rPr>
              <a:t>What is a sufficiently LOW CR rate that we are not interested in further pursuit?</a:t>
            </a:r>
          </a:p>
          <a:p>
            <a:pPr>
              <a:lnSpc>
                <a:spcPct val="90000"/>
              </a:lnSpc>
            </a:pPr>
            <a:r>
              <a:rPr lang="en-US" dirty="0">
                <a:latin typeface="Calibri" panose="020F0502020204030204" pitchFamily="34" charset="0"/>
              </a:rPr>
              <a:t>Based on Dr. Karp’s experience, a CR rate of </a:t>
            </a:r>
            <a:r>
              <a:rPr lang="en-US" dirty="0">
                <a:solidFill>
                  <a:schemeClr val="folHlink"/>
                </a:solidFill>
                <a:latin typeface="Calibri" panose="020F0502020204030204" pitchFamily="34" charset="0"/>
              </a:rPr>
              <a:t>30%</a:t>
            </a:r>
            <a:r>
              <a:rPr lang="en-US" dirty="0">
                <a:latin typeface="Calibri" panose="020F0502020204030204" pitchFamily="34" charset="0"/>
              </a:rPr>
              <a:t> is too low to warrant further study.</a:t>
            </a:r>
          </a:p>
          <a:p>
            <a:pPr>
              <a:lnSpc>
                <a:spcPct val="90000"/>
              </a:lnSpc>
            </a:pP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a:latin typeface="Calibri" panose="020F0502020204030204" pitchFamily="34" charset="0"/>
              </a:rPr>
              <a:t>IV.  </a:t>
            </a:r>
            <a:r>
              <a:rPr lang="en-US" dirty="0" smtClean="0">
                <a:latin typeface="Calibri" panose="020F0502020204030204" pitchFamily="34" charset="0"/>
              </a:rPr>
              <a:t>The Analytic </a:t>
            </a:r>
            <a:r>
              <a:rPr lang="en-US" dirty="0">
                <a:latin typeface="Calibri" panose="020F0502020204030204" pitchFamily="34" charset="0"/>
              </a:rPr>
              <a:t>Plan</a:t>
            </a:r>
          </a:p>
        </p:txBody>
      </p:sp>
      <p:sp>
        <p:nvSpPr>
          <p:cNvPr id="37891" name="Rectangle 3"/>
          <p:cNvSpPr>
            <a:spLocks noGrp="1" noChangeArrowheads="1"/>
          </p:cNvSpPr>
          <p:nvPr>
            <p:ph sz="quarter" idx="1"/>
          </p:nvPr>
        </p:nvSpPr>
        <p:spPr/>
        <p:txBody>
          <a:bodyPr>
            <a:normAutofit fontScale="92500" lnSpcReduction="10000"/>
          </a:bodyPr>
          <a:lstStyle/>
          <a:p>
            <a:pPr>
              <a:lnSpc>
                <a:spcPct val="90000"/>
              </a:lnSpc>
            </a:pPr>
            <a:r>
              <a:rPr lang="en-US" dirty="0">
                <a:latin typeface="Calibri" panose="020F0502020204030204" pitchFamily="34" charset="0"/>
              </a:rPr>
              <a:t>In each arm, we perform a hypothesis test:</a:t>
            </a:r>
          </a:p>
          <a:p>
            <a:pPr lvl="1">
              <a:lnSpc>
                <a:spcPct val="90000"/>
              </a:lnSpc>
            </a:pPr>
            <a:r>
              <a:rPr lang="en-US" dirty="0">
                <a:solidFill>
                  <a:schemeClr val="folHlink"/>
                </a:solidFill>
                <a:latin typeface="Calibri" panose="020F0502020204030204" pitchFamily="34" charset="0"/>
              </a:rPr>
              <a:t>H</a:t>
            </a:r>
            <a:r>
              <a:rPr lang="en-US" baseline="-25000" dirty="0">
                <a:solidFill>
                  <a:schemeClr val="folHlink"/>
                </a:solidFill>
                <a:latin typeface="Calibri" panose="020F0502020204030204" pitchFamily="34" charset="0"/>
              </a:rPr>
              <a:t>o</a:t>
            </a:r>
            <a:r>
              <a:rPr lang="en-US" dirty="0">
                <a:solidFill>
                  <a:schemeClr val="folHlink"/>
                </a:solidFill>
                <a:latin typeface="Calibri" panose="020F0502020204030204" pitchFamily="34" charset="0"/>
              </a:rPr>
              <a:t>:  p = 0.30</a:t>
            </a:r>
            <a:r>
              <a:rPr lang="en-US" dirty="0">
                <a:latin typeface="Calibri" panose="020F0502020204030204" pitchFamily="34" charset="0"/>
              </a:rPr>
              <a:t> (null)</a:t>
            </a:r>
          </a:p>
          <a:p>
            <a:pPr lvl="1">
              <a:lnSpc>
                <a:spcPct val="90000"/>
              </a:lnSpc>
            </a:pPr>
            <a:r>
              <a:rPr lang="en-US" dirty="0">
                <a:solidFill>
                  <a:schemeClr val="folHlink"/>
                </a:solidFill>
                <a:latin typeface="Calibri" panose="020F0502020204030204" pitchFamily="34" charset="0"/>
              </a:rPr>
              <a:t>H</a:t>
            </a:r>
            <a:r>
              <a:rPr lang="en-US" baseline="-25000" dirty="0">
                <a:solidFill>
                  <a:schemeClr val="folHlink"/>
                </a:solidFill>
                <a:latin typeface="Calibri" panose="020F0502020204030204" pitchFamily="34" charset="0"/>
              </a:rPr>
              <a:t>a</a:t>
            </a:r>
            <a:r>
              <a:rPr lang="en-US" dirty="0">
                <a:solidFill>
                  <a:schemeClr val="folHlink"/>
                </a:solidFill>
                <a:latin typeface="Calibri" panose="020F0502020204030204" pitchFamily="34" charset="0"/>
              </a:rPr>
              <a:t>:  p = 0.55</a:t>
            </a:r>
            <a:r>
              <a:rPr lang="en-US" dirty="0">
                <a:latin typeface="Calibri" panose="020F0502020204030204" pitchFamily="34" charset="0"/>
              </a:rPr>
              <a:t> (alternative)</a:t>
            </a:r>
          </a:p>
          <a:p>
            <a:pPr>
              <a:lnSpc>
                <a:spcPct val="90000"/>
              </a:lnSpc>
            </a:pPr>
            <a:r>
              <a:rPr lang="en-US" dirty="0">
                <a:latin typeface="Calibri" panose="020F0502020204030204" pitchFamily="34" charset="0"/>
              </a:rPr>
              <a:t>This test is performed using an exact binomial procedure or a chi-square test.</a:t>
            </a:r>
          </a:p>
          <a:p>
            <a:pPr>
              <a:lnSpc>
                <a:spcPct val="90000"/>
              </a:lnSpc>
            </a:pPr>
            <a:r>
              <a:rPr lang="en-US" dirty="0">
                <a:latin typeface="Calibri" panose="020F0502020204030204" pitchFamily="34" charset="0"/>
              </a:rPr>
              <a:t>The result is a p-value that provides “evidence” to either reject or fail to reject the null hypothesis</a:t>
            </a:r>
          </a:p>
          <a:p>
            <a:pPr>
              <a:lnSpc>
                <a:spcPct val="90000"/>
              </a:lnSpc>
            </a:pPr>
            <a:r>
              <a:rPr lang="en-US" dirty="0">
                <a:latin typeface="Calibri" panose="020F0502020204030204" pitchFamily="34" charset="0"/>
              </a:rPr>
              <a:t>In our a randomized phase II example:  </a:t>
            </a:r>
          </a:p>
          <a:p>
            <a:pPr lvl="1">
              <a:lnSpc>
                <a:spcPct val="90000"/>
              </a:lnSpc>
            </a:pPr>
            <a:r>
              <a:rPr lang="en-US" dirty="0">
                <a:latin typeface="Calibri" panose="020F0502020204030204" pitchFamily="34" charset="0"/>
              </a:rPr>
              <a:t>the test is performed in each arm</a:t>
            </a:r>
          </a:p>
          <a:p>
            <a:pPr lvl="1">
              <a:lnSpc>
                <a:spcPct val="90000"/>
              </a:lnSpc>
            </a:pPr>
            <a:r>
              <a:rPr lang="en-US" dirty="0">
                <a:latin typeface="Calibri" panose="020F0502020204030204" pitchFamily="34" charset="0"/>
              </a:rPr>
              <a:t>the arms are not directly compared to one another (that </a:t>
            </a:r>
            <a:r>
              <a:rPr lang="en-US" dirty="0" smtClean="0">
                <a:latin typeface="Calibri" panose="020F0502020204030204" pitchFamily="34" charset="0"/>
              </a:rPr>
              <a:t>would require a </a:t>
            </a:r>
            <a:r>
              <a:rPr lang="en-US" dirty="0">
                <a:latin typeface="Calibri" panose="020F0502020204030204" pitchFamily="34" charset="0"/>
              </a:rPr>
              <a:t>different test)</a:t>
            </a:r>
          </a:p>
          <a:p>
            <a:pPr>
              <a:lnSpc>
                <a:spcPct val="90000"/>
              </a:lnSpc>
            </a:pP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a:latin typeface="Calibri" panose="020F0502020204030204" pitchFamily="34" charset="0"/>
              </a:rPr>
              <a:t>Recall the p-value</a:t>
            </a:r>
          </a:p>
        </p:txBody>
      </p:sp>
      <p:sp>
        <p:nvSpPr>
          <p:cNvPr id="38915" name="Rectangle 3"/>
          <p:cNvSpPr>
            <a:spLocks noGrp="1" noChangeArrowheads="1"/>
          </p:cNvSpPr>
          <p:nvPr>
            <p:ph sz="quarter" idx="1"/>
          </p:nvPr>
        </p:nvSpPr>
        <p:spPr/>
        <p:txBody>
          <a:bodyPr>
            <a:normAutofit fontScale="92500" lnSpcReduction="20000"/>
          </a:bodyPr>
          <a:lstStyle/>
          <a:p>
            <a:pPr>
              <a:lnSpc>
                <a:spcPct val="90000"/>
              </a:lnSpc>
            </a:pPr>
            <a:r>
              <a:rPr lang="en-US" dirty="0">
                <a:latin typeface="Calibri" panose="020F0502020204030204" pitchFamily="34" charset="0"/>
              </a:rPr>
              <a:t>p-value:  the probability of observing a result as or more extreme than we saw in our study if the null hypothesis is true.</a:t>
            </a:r>
          </a:p>
          <a:p>
            <a:pPr>
              <a:lnSpc>
                <a:spcPct val="90000"/>
              </a:lnSpc>
            </a:pPr>
            <a:endParaRPr lang="en-US" dirty="0">
              <a:latin typeface="Calibri" panose="020F0502020204030204" pitchFamily="34" charset="0"/>
            </a:endParaRPr>
          </a:p>
          <a:p>
            <a:pPr>
              <a:lnSpc>
                <a:spcPct val="90000"/>
              </a:lnSpc>
            </a:pPr>
            <a:r>
              <a:rPr lang="en-US" dirty="0">
                <a:solidFill>
                  <a:schemeClr val="hlink"/>
                </a:solidFill>
                <a:latin typeface="Calibri" panose="020F0502020204030204" pitchFamily="34" charset="0"/>
              </a:rPr>
              <a:t>Small p-value</a:t>
            </a:r>
            <a:r>
              <a:rPr lang="en-US" dirty="0">
                <a:latin typeface="Calibri" panose="020F0502020204030204" pitchFamily="34" charset="0"/>
              </a:rPr>
              <a:t>:  evidence that the null is not true (“significant result”)</a:t>
            </a:r>
          </a:p>
          <a:p>
            <a:pPr>
              <a:lnSpc>
                <a:spcPct val="90000"/>
              </a:lnSpc>
            </a:pPr>
            <a:r>
              <a:rPr lang="en-US" dirty="0">
                <a:solidFill>
                  <a:schemeClr val="hlink"/>
                </a:solidFill>
                <a:latin typeface="Calibri" panose="020F0502020204030204" pitchFamily="34" charset="0"/>
              </a:rPr>
              <a:t>Large p-value</a:t>
            </a:r>
            <a:r>
              <a:rPr lang="en-US" dirty="0">
                <a:latin typeface="Calibri" panose="020F0502020204030204" pitchFamily="34" charset="0"/>
              </a:rPr>
              <a:t>:  not sufficient evidence to reject the null (“not </a:t>
            </a:r>
            <a:r>
              <a:rPr lang="en-US" dirty="0" err="1">
                <a:latin typeface="Calibri" panose="020F0502020204030204" pitchFamily="34" charset="0"/>
              </a:rPr>
              <a:t>signficant</a:t>
            </a:r>
            <a:r>
              <a:rPr lang="en-US" dirty="0">
                <a:latin typeface="Calibri" panose="020F0502020204030204" pitchFamily="34" charset="0"/>
              </a:rPr>
              <a:t>”)</a:t>
            </a:r>
          </a:p>
          <a:p>
            <a:pPr>
              <a:lnSpc>
                <a:spcPct val="90000"/>
              </a:lnSpc>
            </a:pPr>
            <a:endParaRPr lang="en-US" dirty="0">
              <a:latin typeface="Calibri" panose="020F0502020204030204" pitchFamily="34" charset="0"/>
            </a:endParaRPr>
          </a:p>
          <a:p>
            <a:pPr>
              <a:lnSpc>
                <a:spcPct val="90000"/>
              </a:lnSpc>
            </a:pPr>
            <a:r>
              <a:rPr lang="en-US" dirty="0">
                <a:latin typeface="Calibri" panose="020F0502020204030204" pitchFamily="34" charset="0"/>
              </a:rPr>
              <a:t>Threshold for significance?  </a:t>
            </a:r>
            <a:r>
              <a:rPr lang="en-US" dirty="0" smtClean="0">
                <a:latin typeface="Calibri" panose="020F0502020204030204" pitchFamily="34" charset="0"/>
              </a:rPr>
              <a:t>The </a:t>
            </a:r>
            <a:r>
              <a:rPr lang="en-US" i="1" dirty="0" smtClean="0">
                <a:latin typeface="Calibri" panose="020F0502020204030204" pitchFamily="34" charset="0"/>
              </a:rPr>
              <a:t>alpha</a:t>
            </a:r>
            <a:r>
              <a:rPr lang="en-US" dirty="0" smtClean="0">
                <a:latin typeface="Calibri" panose="020F0502020204030204" pitchFamily="34" charset="0"/>
              </a:rPr>
              <a:t> level.</a:t>
            </a:r>
          </a:p>
          <a:p>
            <a:pPr lvl="1">
              <a:lnSpc>
                <a:spcPct val="90000"/>
              </a:lnSpc>
            </a:pPr>
            <a:r>
              <a:rPr lang="en-US" dirty="0" smtClean="0">
                <a:latin typeface="Calibri" panose="020F0502020204030204" pitchFamily="34" charset="0"/>
              </a:rPr>
              <a:t>we </a:t>
            </a:r>
            <a:r>
              <a:rPr lang="en-US" dirty="0">
                <a:latin typeface="Calibri" panose="020F0502020204030204" pitchFamily="34" charset="0"/>
              </a:rPr>
              <a:t>usually think of 0.05, </a:t>
            </a:r>
            <a:endParaRPr lang="en-US" dirty="0" smtClean="0">
              <a:latin typeface="Calibri" panose="020F0502020204030204" pitchFamily="34" charset="0"/>
            </a:endParaRPr>
          </a:p>
          <a:p>
            <a:pPr lvl="1">
              <a:lnSpc>
                <a:spcPct val="90000"/>
              </a:lnSpc>
            </a:pPr>
            <a:r>
              <a:rPr lang="en-US" dirty="0" smtClean="0">
                <a:latin typeface="Calibri" panose="020F0502020204030204" pitchFamily="34" charset="0"/>
              </a:rPr>
              <a:t>but </a:t>
            </a:r>
            <a:r>
              <a:rPr lang="en-US" dirty="0">
                <a:latin typeface="Calibri" panose="020F0502020204030204" pitchFamily="34" charset="0"/>
              </a:rPr>
              <a:t>in phase II, often use 0.10.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8229600" cy="944562"/>
          </a:xfrm>
        </p:spPr>
        <p:txBody>
          <a:bodyPr>
            <a:normAutofit/>
          </a:bodyPr>
          <a:lstStyle/>
          <a:p>
            <a:r>
              <a:rPr lang="en-US" sz="3600" dirty="0">
                <a:latin typeface="Calibri" panose="020F0502020204030204" pitchFamily="34" charset="0"/>
              </a:rPr>
              <a:t>P-value depends on the sample size</a:t>
            </a:r>
          </a:p>
        </p:txBody>
      </p:sp>
      <p:sp>
        <p:nvSpPr>
          <p:cNvPr id="39939" name="Rectangle 3"/>
          <p:cNvSpPr>
            <a:spLocks noGrp="1" noChangeArrowheads="1"/>
          </p:cNvSpPr>
          <p:nvPr>
            <p:ph sz="quarter" idx="1"/>
          </p:nvPr>
        </p:nvSpPr>
        <p:spPr>
          <a:xfrm>
            <a:off x="457200" y="1600200"/>
            <a:ext cx="8229600" cy="4830763"/>
          </a:xfrm>
        </p:spPr>
        <p:txBody>
          <a:bodyPr>
            <a:normAutofit fontScale="77500" lnSpcReduction="20000"/>
          </a:bodyPr>
          <a:lstStyle/>
          <a:p>
            <a:r>
              <a:rPr lang="en-US" dirty="0">
                <a:latin typeface="Calibri" panose="020F0502020204030204" pitchFamily="34" charset="0"/>
              </a:rPr>
              <a:t>For the same observed CR rate, a larger sample size will lead to a smaller p-value</a:t>
            </a:r>
          </a:p>
          <a:p>
            <a:endParaRPr lang="en-US" dirty="0">
              <a:latin typeface="Calibri" panose="020F0502020204030204" pitchFamily="34" charset="0"/>
            </a:endParaRPr>
          </a:p>
          <a:p>
            <a:r>
              <a:rPr lang="en-US" dirty="0">
                <a:solidFill>
                  <a:schemeClr val="hlink"/>
                </a:solidFill>
                <a:latin typeface="Calibri" panose="020F0502020204030204" pitchFamily="34" charset="0"/>
              </a:rPr>
              <a:t>Important point:</a:t>
            </a:r>
            <a:r>
              <a:rPr lang="en-US" dirty="0">
                <a:latin typeface="Calibri" panose="020F0502020204030204" pitchFamily="34" charset="0"/>
              </a:rPr>
              <a:t>  a </a:t>
            </a:r>
            <a:r>
              <a:rPr lang="en-US" i="1" dirty="0">
                <a:latin typeface="Calibri" panose="020F0502020204030204" pitchFamily="34" charset="0"/>
              </a:rPr>
              <a:t>large</a:t>
            </a:r>
            <a:r>
              <a:rPr lang="en-US" dirty="0">
                <a:latin typeface="Calibri" panose="020F0502020204030204" pitchFamily="34" charset="0"/>
              </a:rPr>
              <a:t> p-value does not always mean that “the null is true”.  It may mean that the sample size </a:t>
            </a:r>
            <a:r>
              <a:rPr lang="en-US" dirty="0" smtClean="0">
                <a:latin typeface="Calibri" panose="020F0502020204030204" pitchFamily="34" charset="0"/>
              </a:rPr>
              <a:t>was </a:t>
            </a:r>
            <a:r>
              <a:rPr lang="en-US" dirty="0">
                <a:latin typeface="Calibri" panose="020F0502020204030204" pitchFamily="34" charset="0"/>
              </a:rPr>
              <a:t>not large enough to reject the </a:t>
            </a:r>
            <a:r>
              <a:rPr lang="en-US" dirty="0" smtClean="0">
                <a:latin typeface="Calibri" panose="020F0502020204030204" pitchFamily="34" charset="0"/>
              </a:rPr>
              <a:t>null.</a:t>
            </a:r>
          </a:p>
          <a:p>
            <a:endParaRPr lang="en-US" dirty="0">
              <a:latin typeface="Calibri" panose="020F0502020204030204" pitchFamily="34" charset="0"/>
            </a:endParaRPr>
          </a:p>
          <a:p>
            <a:r>
              <a:rPr lang="en-US" dirty="0" smtClean="0">
                <a:solidFill>
                  <a:schemeClr val="hlink"/>
                </a:solidFill>
                <a:latin typeface="Calibri" panose="020F0502020204030204" pitchFamily="34" charset="0"/>
              </a:rPr>
              <a:t>Another important </a:t>
            </a:r>
            <a:r>
              <a:rPr lang="en-US" dirty="0">
                <a:solidFill>
                  <a:schemeClr val="hlink"/>
                </a:solidFill>
                <a:latin typeface="Calibri" panose="020F0502020204030204" pitchFamily="34" charset="0"/>
              </a:rPr>
              <a:t>point:</a:t>
            </a:r>
            <a:r>
              <a:rPr lang="en-US" dirty="0">
                <a:latin typeface="Calibri" panose="020F0502020204030204" pitchFamily="34" charset="0"/>
              </a:rPr>
              <a:t>  a </a:t>
            </a:r>
            <a:r>
              <a:rPr lang="en-US" i="1" dirty="0" smtClean="0">
                <a:latin typeface="Calibri" panose="020F0502020204030204" pitchFamily="34" charset="0"/>
              </a:rPr>
              <a:t>small</a:t>
            </a:r>
            <a:r>
              <a:rPr lang="en-US" dirty="0" smtClean="0">
                <a:latin typeface="Calibri" panose="020F0502020204030204" pitchFamily="34" charset="0"/>
              </a:rPr>
              <a:t> p-value </a:t>
            </a:r>
            <a:r>
              <a:rPr lang="en-US" dirty="0">
                <a:latin typeface="Calibri" panose="020F0502020204030204" pitchFamily="34" charset="0"/>
              </a:rPr>
              <a:t>does not always mean </a:t>
            </a:r>
            <a:r>
              <a:rPr lang="en-US" dirty="0" smtClean="0">
                <a:latin typeface="Calibri" panose="020F0502020204030204" pitchFamily="34" charset="0"/>
              </a:rPr>
              <a:t>that a clinically meaningful difference has been observed.  </a:t>
            </a:r>
            <a:r>
              <a:rPr lang="en-US" dirty="0">
                <a:latin typeface="Calibri" panose="020F0502020204030204" pitchFamily="34" charset="0"/>
              </a:rPr>
              <a:t>It may </a:t>
            </a:r>
            <a:r>
              <a:rPr lang="en-US" dirty="0" smtClean="0">
                <a:latin typeface="Calibri" panose="020F0502020204030204" pitchFamily="34" charset="0"/>
              </a:rPr>
              <a:t>be due to a rather large </a:t>
            </a:r>
            <a:r>
              <a:rPr lang="en-US" dirty="0">
                <a:latin typeface="Calibri" panose="020F0502020204030204" pitchFamily="34" charset="0"/>
              </a:rPr>
              <a:t>sample size </a:t>
            </a:r>
            <a:r>
              <a:rPr lang="en-US" dirty="0" smtClean="0">
                <a:latin typeface="Calibri" panose="020F0502020204030204" pitchFamily="34" charset="0"/>
              </a:rPr>
              <a:t>and the effect is actually small.</a:t>
            </a:r>
          </a:p>
          <a:p>
            <a:endParaRPr lang="en-US" dirty="0">
              <a:latin typeface="Calibri" panose="020F0502020204030204" pitchFamily="34" charset="0"/>
            </a:endParaRPr>
          </a:p>
          <a:p>
            <a:pPr>
              <a:buSzPct val="100000"/>
              <a:buFont typeface="Century Schoolbook" pitchFamily="18" charset="0"/>
              <a:buChar char="→"/>
            </a:pPr>
            <a:r>
              <a:rPr lang="en-US" sz="3000" dirty="0" smtClean="0">
                <a:latin typeface="Calibri" panose="020F0502020204030204" pitchFamily="34" charset="0"/>
              </a:rPr>
              <a:t> Never interpret a p-value without also considering the </a:t>
            </a:r>
            <a:r>
              <a:rPr lang="en-US" sz="3000" i="1" dirty="0" smtClean="0">
                <a:latin typeface="Calibri" panose="020F0502020204030204" pitchFamily="34" charset="0"/>
              </a:rPr>
              <a:t>clinical</a:t>
            </a:r>
            <a:r>
              <a:rPr lang="en-US" sz="3000" dirty="0" smtClean="0">
                <a:latin typeface="Calibri" panose="020F0502020204030204" pitchFamily="34" charset="0"/>
              </a:rPr>
              <a:t> effect size.</a:t>
            </a:r>
            <a:endParaRPr lang="en-US" sz="3000" dirty="0">
              <a:latin typeface="Calibri" panose="020F0502020204030204" pitchFamily="34" charset="0"/>
            </a:endParaRPr>
          </a:p>
          <a:p>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atin typeface="Calibri" panose="020F0502020204030204" pitchFamily="34" charset="0"/>
              </a:rPr>
              <a:t>IV.  Analytic Plan</a:t>
            </a:r>
          </a:p>
        </p:txBody>
      </p:sp>
      <p:sp>
        <p:nvSpPr>
          <p:cNvPr id="41987" name="Rectangle 3"/>
          <p:cNvSpPr>
            <a:spLocks noGrp="1" noChangeArrowheads="1"/>
          </p:cNvSpPr>
          <p:nvPr>
            <p:ph sz="quarter" idx="1"/>
          </p:nvPr>
        </p:nvSpPr>
        <p:spPr/>
        <p:txBody>
          <a:bodyPr>
            <a:normAutofit fontScale="92500" lnSpcReduction="10000"/>
          </a:bodyPr>
          <a:lstStyle/>
          <a:p>
            <a:pPr>
              <a:lnSpc>
                <a:spcPct val="90000"/>
              </a:lnSpc>
            </a:pPr>
            <a:r>
              <a:rPr lang="en-US" dirty="0">
                <a:latin typeface="Calibri" panose="020F0502020204030204" pitchFamily="34" charset="0"/>
              </a:rPr>
              <a:t>Depends on the design and the goals</a:t>
            </a:r>
          </a:p>
          <a:p>
            <a:pPr>
              <a:lnSpc>
                <a:spcPct val="90000"/>
              </a:lnSpc>
            </a:pPr>
            <a:r>
              <a:rPr lang="en-US" dirty="0">
                <a:latin typeface="Calibri" panose="020F0502020204030204" pitchFamily="34" charset="0"/>
              </a:rPr>
              <a:t>Example is a Phase II trial</a:t>
            </a:r>
          </a:p>
          <a:p>
            <a:pPr lvl="1">
              <a:lnSpc>
                <a:spcPct val="90000"/>
              </a:lnSpc>
            </a:pPr>
            <a:r>
              <a:rPr lang="en-US" dirty="0">
                <a:latin typeface="Calibri" panose="020F0502020204030204" pitchFamily="34" charset="0"/>
              </a:rPr>
              <a:t>single arm approach to analysis</a:t>
            </a:r>
          </a:p>
          <a:p>
            <a:pPr lvl="1">
              <a:lnSpc>
                <a:spcPct val="90000"/>
              </a:lnSpc>
            </a:pPr>
            <a:r>
              <a:rPr lang="en-US" dirty="0">
                <a:latin typeface="Calibri" panose="020F0502020204030204" pitchFamily="34" charset="0"/>
              </a:rPr>
              <a:t>compare to historical CR rate (e.g., 0.30)</a:t>
            </a:r>
          </a:p>
          <a:p>
            <a:pPr>
              <a:lnSpc>
                <a:spcPct val="90000"/>
              </a:lnSpc>
            </a:pPr>
            <a:r>
              <a:rPr lang="en-US" dirty="0">
                <a:latin typeface="Calibri" panose="020F0502020204030204" pitchFamily="34" charset="0"/>
              </a:rPr>
              <a:t>Phase I studies</a:t>
            </a:r>
          </a:p>
          <a:p>
            <a:pPr lvl="1">
              <a:lnSpc>
                <a:spcPct val="90000"/>
              </a:lnSpc>
            </a:pPr>
            <a:r>
              <a:rPr lang="en-US" dirty="0">
                <a:latin typeface="Calibri" panose="020F0502020204030204" pitchFamily="34" charset="0"/>
              </a:rPr>
              <a:t>often the analysis plan is descriptive</a:t>
            </a:r>
          </a:p>
          <a:p>
            <a:pPr lvl="1">
              <a:lnSpc>
                <a:spcPct val="90000"/>
              </a:lnSpc>
            </a:pPr>
            <a:r>
              <a:rPr lang="en-US" dirty="0">
                <a:latin typeface="Calibri" panose="020F0502020204030204" pitchFamily="34" charset="0"/>
              </a:rPr>
              <a:t>rare to see hypothesis testing (for primary aim)</a:t>
            </a:r>
          </a:p>
          <a:p>
            <a:pPr>
              <a:lnSpc>
                <a:spcPct val="90000"/>
              </a:lnSpc>
            </a:pPr>
            <a:r>
              <a:rPr lang="en-US" dirty="0">
                <a:latin typeface="Calibri" panose="020F0502020204030204" pitchFamily="34" charset="0"/>
              </a:rPr>
              <a:t>Phase III studies</a:t>
            </a:r>
          </a:p>
          <a:p>
            <a:pPr lvl="1">
              <a:lnSpc>
                <a:spcPct val="90000"/>
              </a:lnSpc>
            </a:pPr>
            <a:r>
              <a:rPr lang="en-US" dirty="0">
                <a:latin typeface="Calibri" panose="020F0502020204030204" pitchFamily="34" charset="0"/>
              </a:rPr>
              <a:t>head to head comparison of two groups</a:t>
            </a:r>
          </a:p>
          <a:p>
            <a:pPr lvl="1">
              <a:lnSpc>
                <a:spcPct val="90000"/>
              </a:lnSpc>
            </a:pPr>
            <a:r>
              <a:rPr lang="en-US" dirty="0">
                <a:latin typeface="Calibri" panose="020F0502020204030204" pitchFamily="34" charset="0"/>
              </a:rPr>
              <a:t>more common to see overall survival as the outcome of interest. (time to event methods are required)</a:t>
            </a:r>
          </a:p>
          <a:p>
            <a:pPr lvl="1">
              <a:lnSpc>
                <a:spcPct val="90000"/>
              </a:lnSpc>
            </a:pP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sz="quarter" idx="1"/>
          </p:nvPr>
        </p:nvSpPr>
        <p:spPr>
          <a:xfrm>
            <a:off x="457200" y="457200"/>
            <a:ext cx="8229600" cy="5668963"/>
          </a:xfrm>
        </p:spPr>
        <p:txBody>
          <a:bodyPr>
            <a:normAutofit/>
          </a:bodyPr>
          <a:lstStyle/>
          <a:p>
            <a:pPr>
              <a:buFont typeface="Wingdings" pitchFamily="2" charset="2"/>
              <a:buNone/>
            </a:pPr>
            <a:endParaRPr lang="en-US" sz="2400" dirty="0" smtClean="0">
              <a:solidFill>
                <a:schemeClr val="folHlink"/>
              </a:solidFill>
              <a:latin typeface="Calibri" panose="020F0502020204030204" pitchFamily="34" charset="0"/>
            </a:endParaRPr>
          </a:p>
          <a:p>
            <a:pPr>
              <a:buFont typeface="Wingdings" pitchFamily="2" charset="2"/>
              <a:buNone/>
            </a:pPr>
            <a:endParaRPr lang="en-US" dirty="0">
              <a:solidFill>
                <a:schemeClr val="folHlink"/>
              </a:solidFill>
              <a:latin typeface="Calibri" panose="020F0502020204030204" pitchFamily="34" charset="0"/>
            </a:endParaRPr>
          </a:p>
          <a:p>
            <a:pPr>
              <a:buFont typeface="Wingdings" pitchFamily="2" charset="2"/>
              <a:buNone/>
            </a:pPr>
            <a:r>
              <a:rPr lang="en-US" sz="2400" dirty="0" smtClean="0">
                <a:solidFill>
                  <a:schemeClr val="folHlink"/>
                </a:solidFill>
                <a:latin typeface="Calibri" panose="020F0502020204030204" pitchFamily="34" charset="0"/>
              </a:rPr>
              <a:t>Q4:  </a:t>
            </a:r>
            <a:r>
              <a:rPr lang="en-US" sz="2400" dirty="0">
                <a:solidFill>
                  <a:schemeClr val="folHlink"/>
                </a:solidFill>
                <a:latin typeface="Calibri" panose="020F0502020204030204" pitchFamily="34" charset="0"/>
              </a:rPr>
              <a:t>It is important to have an analytic plan written for each aim of your protocol because</a:t>
            </a:r>
          </a:p>
          <a:p>
            <a:pPr>
              <a:buFont typeface="Wingdings" pitchFamily="2" charset="2"/>
              <a:buNone/>
            </a:pPr>
            <a:endParaRPr lang="en-US" sz="2400" dirty="0">
              <a:solidFill>
                <a:schemeClr val="folHlink"/>
              </a:solidFill>
              <a:latin typeface="Calibri" panose="020F0502020204030204" pitchFamily="34" charset="0"/>
            </a:endParaRPr>
          </a:p>
          <a:p>
            <a:pPr>
              <a:buFont typeface="Wingdings" pitchFamily="2" charset="2"/>
              <a:buNone/>
            </a:pPr>
            <a:r>
              <a:rPr lang="en-US" sz="2400" dirty="0">
                <a:latin typeface="Calibri" panose="020F0502020204030204" pitchFamily="34" charset="0"/>
              </a:rPr>
              <a:t>1.  it shows that you have considered how you are going to address each aim of the study</a:t>
            </a:r>
          </a:p>
          <a:p>
            <a:pPr>
              <a:buFont typeface="Wingdings" pitchFamily="2" charset="2"/>
              <a:buNone/>
            </a:pPr>
            <a:r>
              <a:rPr lang="en-US" sz="2400" dirty="0">
                <a:latin typeface="Calibri" panose="020F0502020204030204" pitchFamily="34" charset="0"/>
              </a:rPr>
              <a:t>2. </a:t>
            </a:r>
            <a:r>
              <a:rPr lang="en-US" sz="2400" dirty="0" smtClean="0">
                <a:latin typeface="Calibri" panose="020F0502020204030204" pitchFamily="34" charset="0"/>
              </a:rPr>
              <a:t>if you don’t, </a:t>
            </a:r>
            <a:r>
              <a:rPr lang="en-US" sz="2400" dirty="0">
                <a:latin typeface="Calibri" panose="020F0502020204030204" pitchFamily="34" charset="0"/>
              </a:rPr>
              <a:t>the protocol will not pass scientific peer-review at many institutions</a:t>
            </a:r>
          </a:p>
          <a:p>
            <a:pPr>
              <a:buFont typeface="Wingdings" pitchFamily="2" charset="2"/>
              <a:buNone/>
            </a:pPr>
            <a:r>
              <a:rPr lang="en-US" sz="2400" dirty="0">
                <a:latin typeface="Calibri" panose="020F0502020204030204" pitchFamily="34" charset="0"/>
              </a:rPr>
              <a:t>3.  it provides job security for the statisticians at your institution</a:t>
            </a:r>
          </a:p>
          <a:p>
            <a:pPr>
              <a:buFont typeface="Wingdings" pitchFamily="2" charset="2"/>
              <a:buNone/>
            </a:pPr>
            <a:r>
              <a:rPr lang="en-US" sz="2400" dirty="0">
                <a:latin typeface="Calibri" panose="020F0502020204030204" pitchFamily="34" charset="0"/>
              </a:rPr>
              <a:t>4.  1 and 2</a:t>
            </a:r>
          </a:p>
          <a:p>
            <a:pPr>
              <a:buFont typeface="Wingdings" pitchFamily="2" charset="2"/>
              <a:buNone/>
            </a:pPr>
            <a:endParaRPr lang="en-US" sz="24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7467600" cy="792162"/>
          </a:xfrm>
        </p:spPr>
        <p:txBody>
          <a:bodyPr/>
          <a:lstStyle/>
          <a:p>
            <a:r>
              <a:rPr lang="en-US" dirty="0">
                <a:latin typeface="Calibri" panose="020F0502020204030204" pitchFamily="34" charset="0"/>
              </a:rPr>
              <a:t>V.  Sample size justification</a:t>
            </a:r>
          </a:p>
        </p:txBody>
      </p:sp>
      <p:sp>
        <p:nvSpPr>
          <p:cNvPr id="43011" name="Rectangle 3"/>
          <p:cNvSpPr>
            <a:spLocks noGrp="1" noChangeArrowheads="1"/>
          </p:cNvSpPr>
          <p:nvPr>
            <p:ph sz="quarter" idx="1"/>
          </p:nvPr>
        </p:nvSpPr>
        <p:spPr>
          <a:xfrm>
            <a:off x="457200" y="1371600"/>
            <a:ext cx="8229600" cy="4830763"/>
          </a:xfrm>
        </p:spPr>
        <p:txBody>
          <a:bodyPr>
            <a:normAutofit fontScale="92500" lnSpcReduction="10000"/>
          </a:bodyPr>
          <a:lstStyle/>
          <a:p>
            <a:r>
              <a:rPr lang="en-US" sz="2400" dirty="0">
                <a:latin typeface="Calibri" panose="020F0502020204030204" pitchFamily="34" charset="0"/>
              </a:rPr>
              <a:t>Two basic approaches</a:t>
            </a:r>
          </a:p>
          <a:p>
            <a:pPr lvl="1"/>
            <a:r>
              <a:rPr lang="en-US" sz="2000" dirty="0">
                <a:latin typeface="Calibri" panose="020F0502020204030204" pitchFamily="34" charset="0"/>
              </a:rPr>
              <a:t>power (most common)</a:t>
            </a:r>
          </a:p>
          <a:p>
            <a:pPr lvl="1"/>
            <a:r>
              <a:rPr lang="en-US" sz="2000" dirty="0">
                <a:latin typeface="Calibri" panose="020F0502020204030204" pitchFamily="34" charset="0"/>
              </a:rPr>
              <a:t>precision</a:t>
            </a:r>
          </a:p>
          <a:p>
            <a:r>
              <a:rPr lang="en-US" sz="2400" dirty="0">
                <a:latin typeface="Calibri" panose="020F0502020204030204" pitchFamily="34" charset="0"/>
              </a:rPr>
              <a:t>Recall:  </a:t>
            </a:r>
          </a:p>
          <a:p>
            <a:pPr lvl="1"/>
            <a:r>
              <a:rPr lang="en-US" sz="2000" dirty="0">
                <a:latin typeface="Calibri" panose="020F0502020204030204" pitchFamily="34" charset="0"/>
              </a:rPr>
              <a:t>Limit number of participants treated at sub-therapeutic doses</a:t>
            </a:r>
          </a:p>
          <a:p>
            <a:pPr lvl="1"/>
            <a:r>
              <a:rPr lang="en-US" sz="2000" dirty="0">
                <a:latin typeface="Calibri" panose="020F0502020204030204" pitchFamily="34" charset="0"/>
              </a:rPr>
              <a:t>Limit number of participants treated with ineffective therapy or exposed to toxicity</a:t>
            </a:r>
          </a:p>
          <a:p>
            <a:r>
              <a:rPr lang="en-US" sz="2400" dirty="0">
                <a:latin typeface="Calibri" panose="020F0502020204030204" pitchFamily="34" charset="0"/>
              </a:rPr>
              <a:t>But, also we need to enroll enough patients to achieve our aims</a:t>
            </a:r>
          </a:p>
          <a:p>
            <a:r>
              <a:rPr lang="en-US" sz="2400" dirty="0">
                <a:latin typeface="Calibri" panose="020F0502020204030204" pitchFamily="34" charset="0"/>
              </a:rPr>
              <a:t>Balancing act:  </a:t>
            </a:r>
          </a:p>
          <a:p>
            <a:pPr lvl="1"/>
            <a:r>
              <a:rPr lang="en-US" sz="2000" dirty="0">
                <a:latin typeface="Calibri" panose="020F0502020204030204" pitchFamily="34" charset="0"/>
              </a:rPr>
              <a:t>Too few patients:  you cannot answer the question</a:t>
            </a:r>
          </a:p>
          <a:p>
            <a:pPr lvl="1"/>
            <a:r>
              <a:rPr lang="en-US" sz="2000" dirty="0">
                <a:latin typeface="Calibri" panose="020F0502020204030204" pitchFamily="34" charset="0"/>
              </a:rPr>
              <a:t>Too many patients:  you have wasted resources and potentially exposed patients to an ineffective treatment unnecessarily</a:t>
            </a:r>
          </a:p>
          <a:p>
            <a:r>
              <a:rPr lang="en-US" sz="2400" dirty="0">
                <a:solidFill>
                  <a:schemeClr val="folHlink"/>
                </a:solidFill>
                <a:latin typeface="Calibri" panose="020F0502020204030204" pitchFamily="34" charset="0"/>
              </a:rPr>
              <a:t>Most commonly motivate sample size by a </a:t>
            </a:r>
            <a:r>
              <a:rPr lang="en-US" sz="2400" b="1" i="1" dirty="0">
                <a:solidFill>
                  <a:schemeClr val="folHlink"/>
                </a:solidFill>
                <a:latin typeface="Calibri" panose="020F0502020204030204" pitchFamily="34" charset="0"/>
              </a:rPr>
              <a:t>hypothesis testing</a:t>
            </a:r>
            <a:r>
              <a:rPr lang="en-US" sz="2400" dirty="0">
                <a:solidFill>
                  <a:schemeClr val="folHlink"/>
                </a:solidFill>
                <a:latin typeface="Calibri" panose="020F0502020204030204" pitchFamily="34" charset="0"/>
              </a:rPr>
              <a:t> approach</a:t>
            </a:r>
          </a:p>
          <a:p>
            <a:pPr lvl="1"/>
            <a:endParaRPr lang="en-US" sz="2000" dirty="0">
              <a:solidFill>
                <a:schemeClr val="folHlink"/>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libri" panose="020F0502020204030204" pitchFamily="34" charset="0"/>
              </a:rPr>
              <a:t>Refresher of Alpha, Beta and Power</a:t>
            </a:r>
            <a:endParaRPr lang="en-US" dirty="0">
              <a:latin typeface="Calibri" panose="020F0502020204030204" pitchFamily="34" charset="0"/>
            </a:endParaRPr>
          </a:p>
        </p:txBody>
      </p:sp>
      <p:grpSp>
        <p:nvGrpSpPr>
          <p:cNvPr id="4" name="Group 5"/>
          <p:cNvGrpSpPr>
            <a:grpSpLocks/>
          </p:cNvGrpSpPr>
          <p:nvPr/>
        </p:nvGrpSpPr>
        <p:grpSpPr bwMode="auto">
          <a:xfrm>
            <a:off x="3181350" y="2576513"/>
            <a:ext cx="612775" cy="701675"/>
            <a:chOff x="2004" y="1623"/>
            <a:chExt cx="386" cy="442"/>
          </a:xfrm>
        </p:grpSpPr>
        <p:sp>
          <p:nvSpPr>
            <p:cNvPr id="5" name="Oval 6"/>
            <p:cNvSpPr>
              <a:spLocks noChangeArrowheads="1"/>
            </p:cNvSpPr>
            <p:nvPr/>
          </p:nvSpPr>
          <p:spPr bwMode="auto">
            <a:xfrm>
              <a:off x="2074" y="1716"/>
              <a:ext cx="248" cy="242"/>
            </a:xfrm>
            <a:prstGeom prst="ellipse">
              <a:avLst/>
            </a:prstGeom>
            <a:solidFill>
              <a:srgbClr val="FFFF66"/>
            </a:solidFill>
            <a:ln>
              <a:noFill/>
            </a:ln>
            <a:effectLst/>
            <a:extLst>
              <a:ext uri="{91240B29-F687-4F45-9708-019B960494DF}">
                <a14:hiddenLine xmlns:a14="http://schemas.microsoft.com/office/drawing/2010/main" w="28575">
                  <a:solidFill>
                    <a:schemeClr val="tx1"/>
                  </a:solidFill>
                  <a:round/>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Calibri" panose="020F0502020204030204" pitchFamily="34" charset="0"/>
              </a:endParaRPr>
            </a:p>
          </p:txBody>
        </p:sp>
        <p:sp>
          <p:nvSpPr>
            <p:cNvPr id="6" name="Rectangle 7"/>
            <p:cNvSpPr>
              <a:spLocks noChangeArrowheads="1"/>
            </p:cNvSpPr>
            <p:nvPr/>
          </p:nvSpPr>
          <p:spPr bwMode="auto">
            <a:xfrm>
              <a:off x="2004" y="1623"/>
              <a:ext cx="386" cy="442"/>
            </a:xfrm>
            <a:prstGeom prst="rect">
              <a:avLst/>
            </a:prstGeom>
            <a:solidFill>
              <a:schemeClr val="accent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4000" b="1" dirty="0">
                  <a:solidFill>
                    <a:schemeClr val="bg1"/>
                  </a:solidFill>
                  <a:latin typeface="Calibri" panose="020F0502020204030204" pitchFamily="34" charset="0"/>
                  <a:sym typeface="Wingdings" pitchFamily="2" charset="2"/>
                </a:rPr>
                <a:t></a:t>
              </a:r>
            </a:p>
          </p:txBody>
        </p:sp>
      </p:grpSp>
      <p:grpSp>
        <p:nvGrpSpPr>
          <p:cNvPr id="7" name="Group 8"/>
          <p:cNvGrpSpPr>
            <a:grpSpLocks/>
          </p:cNvGrpSpPr>
          <p:nvPr/>
        </p:nvGrpSpPr>
        <p:grpSpPr bwMode="auto">
          <a:xfrm>
            <a:off x="5556250" y="3451225"/>
            <a:ext cx="612775" cy="701675"/>
            <a:chOff x="3500" y="2174"/>
            <a:chExt cx="386" cy="442"/>
          </a:xfrm>
        </p:grpSpPr>
        <p:sp>
          <p:nvSpPr>
            <p:cNvPr id="8" name="Oval 9"/>
            <p:cNvSpPr>
              <a:spLocks noChangeArrowheads="1"/>
            </p:cNvSpPr>
            <p:nvPr/>
          </p:nvSpPr>
          <p:spPr bwMode="auto">
            <a:xfrm>
              <a:off x="3569" y="2267"/>
              <a:ext cx="248" cy="242"/>
            </a:xfrm>
            <a:prstGeom prst="ellipse">
              <a:avLst/>
            </a:prstGeom>
            <a:solidFill>
              <a:srgbClr val="FFFF66"/>
            </a:solidFill>
            <a:ln>
              <a:noFill/>
            </a:ln>
            <a:effectLst/>
            <a:extLst>
              <a:ext uri="{91240B29-F687-4F45-9708-019B960494DF}">
                <a14:hiddenLine xmlns:a14="http://schemas.microsoft.com/office/drawing/2010/main" w="28575">
                  <a:solidFill>
                    <a:schemeClr val="tx1"/>
                  </a:solidFill>
                  <a:round/>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Calibri" panose="020F0502020204030204" pitchFamily="34" charset="0"/>
              </a:endParaRPr>
            </a:p>
          </p:txBody>
        </p:sp>
        <p:sp>
          <p:nvSpPr>
            <p:cNvPr id="9" name="Rectangle 10"/>
            <p:cNvSpPr>
              <a:spLocks noChangeArrowheads="1"/>
            </p:cNvSpPr>
            <p:nvPr/>
          </p:nvSpPr>
          <p:spPr bwMode="auto">
            <a:xfrm>
              <a:off x="3500" y="2174"/>
              <a:ext cx="386" cy="442"/>
            </a:xfrm>
            <a:prstGeom prst="rect">
              <a:avLst/>
            </a:prstGeom>
            <a:solidFill>
              <a:schemeClr val="accent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4000" b="1" dirty="0">
                  <a:solidFill>
                    <a:schemeClr val="bg1"/>
                  </a:solidFill>
                  <a:latin typeface="Calibri" panose="020F0502020204030204" pitchFamily="34" charset="0"/>
                  <a:sym typeface="Wingdings" pitchFamily="2" charset="2"/>
                </a:rPr>
                <a:t></a:t>
              </a:r>
            </a:p>
          </p:txBody>
        </p:sp>
      </p:grpSp>
      <p:grpSp>
        <p:nvGrpSpPr>
          <p:cNvPr id="10" name="Group 11"/>
          <p:cNvGrpSpPr>
            <a:grpSpLocks/>
          </p:cNvGrpSpPr>
          <p:nvPr/>
        </p:nvGrpSpPr>
        <p:grpSpPr bwMode="auto">
          <a:xfrm>
            <a:off x="3217863" y="3451225"/>
            <a:ext cx="612775" cy="701675"/>
            <a:chOff x="2027" y="2174"/>
            <a:chExt cx="386" cy="442"/>
          </a:xfrm>
        </p:grpSpPr>
        <p:sp>
          <p:nvSpPr>
            <p:cNvPr id="11" name="Oval 12"/>
            <p:cNvSpPr>
              <a:spLocks noChangeArrowheads="1"/>
            </p:cNvSpPr>
            <p:nvPr/>
          </p:nvSpPr>
          <p:spPr bwMode="auto">
            <a:xfrm>
              <a:off x="2097" y="2271"/>
              <a:ext cx="248" cy="242"/>
            </a:xfrm>
            <a:prstGeom prst="ellipse">
              <a:avLst/>
            </a:prstGeom>
            <a:solidFill>
              <a:srgbClr val="66FFFF"/>
            </a:solidFill>
            <a:ln>
              <a:noFill/>
            </a:ln>
            <a:effectLst/>
            <a:extLst>
              <a:ext uri="{91240B29-F687-4F45-9708-019B960494DF}">
                <a14:hiddenLine xmlns:a14="http://schemas.microsoft.com/office/drawing/2010/main" w="28575">
                  <a:solidFill>
                    <a:schemeClr val="tx1"/>
                  </a:solidFill>
                  <a:round/>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Calibri" panose="020F0502020204030204" pitchFamily="34" charset="0"/>
              </a:endParaRPr>
            </a:p>
          </p:txBody>
        </p:sp>
        <p:sp>
          <p:nvSpPr>
            <p:cNvPr id="12" name="Rectangle 13"/>
            <p:cNvSpPr>
              <a:spLocks noChangeArrowheads="1"/>
            </p:cNvSpPr>
            <p:nvPr/>
          </p:nvSpPr>
          <p:spPr bwMode="auto">
            <a:xfrm>
              <a:off x="2027" y="2174"/>
              <a:ext cx="386" cy="442"/>
            </a:xfrm>
            <a:prstGeom prst="rect">
              <a:avLst/>
            </a:prstGeom>
            <a:solidFill>
              <a:srgbClr val="00206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4000" b="1" dirty="0">
                  <a:solidFill>
                    <a:schemeClr val="bg1"/>
                  </a:solidFill>
                  <a:latin typeface="Calibri" panose="020F0502020204030204" pitchFamily="34" charset="0"/>
                  <a:sym typeface="Wingdings" pitchFamily="2" charset="2"/>
                </a:rPr>
                <a:t></a:t>
              </a:r>
            </a:p>
          </p:txBody>
        </p:sp>
      </p:grpSp>
      <p:grpSp>
        <p:nvGrpSpPr>
          <p:cNvPr id="13" name="Group 14"/>
          <p:cNvGrpSpPr>
            <a:grpSpLocks/>
          </p:cNvGrpSpPr>
          <p:nvPr/>
        </p:nvGrpSpPr>
        <p:grpSpPr bwMode="auto">
          <a:xfrm>
            <a:off x="5516563" y="2549525"/>
            <a:ext cx="612775" cy="701675"/>
            <a:chOff x="3475" y="1606"/>
            <a:chExt cx="386" cy="442"/>
          </a:xfrm>
        </p:grpSpPr>
        <p:sp>
          <p:nvSpPr>
            <p:cNvPr id="14" name="Oval 15"/>
            <p:cNvSpPr>
              <a:spLocks noChangeArrowheads="1"/>
            </p:cNvSpPr>
            <p:nvPr/>
          </p:nvSpPr>
          <p:spPr bwMode="auto">
            <a:xfrm>
              <a:off x="3541" y="1704"/>
              <a:ext cx="248" cy="242"/>
            </a:xfrm>
            <a:prstGeom prst="ellipse">
              <a:avLst/>
            </a:prstGeom>
            <a:solidFill>
              <a:srgbClr val="66FFFF"/>
            </a:solidFill>
            <a:ln>
              <a:noFill/>
            </a:ln>
            <a:effectLst/>
            <a:extLst>
              <a:ext uri="{91240B29-F687-4F45-9708-019B960494DF}">
                <a14:hiddenLine xmlns:a14="http://schemas.microsoft.com/office/drawing/2010/main" w="28575">
                  <a:solidFill>
                    <a:schemeClr val="tx1"/>
                  </a:solidFill>
                  <a:round/>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Calibri" panose="020F0502020204030204" pitchFamily="34" charset="0"/>
              </a:endParaRPr>
            </a:p>
          </p:txBody>
        </p:sp>
        <p:sp>
          <p:nvSpPr>
            <p:cNvPr id="15" name="Rectangle 16"/>
            <p:cNvSpPr>
              <a:spLocks noChangeArrowheads="1"/>
            </p:cNvSpPr>
            <p:nvPr/>
          </p:nvSpPr>
          <p:spPr bwMode="auto">
            <a:xfrm>
              <a:off x="3475" y="1606"/>
              <a:ext cx="386" cy="442"/>
            </a:xfrm>
            <a:prstGeom prst="rect">
              <a:avLst/>
            </a:prstGeom>
            <a:solidFill>
              <a:srgbClr val="00206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4000" b="1" dirty="0">
                  <a:solidFill>
                    <a:schemeClr val="bg1"/>
                  </a:solidFill>
                  <a:latin typeface="Calibri" panose="020F0502020204030204" pitchFamily="34" charset="0"/>
                  <a:sym typeface="Wingdings" pitchFamily="2" charset="2"/>
                </a:rPr>
                <a:t></a:t>
              </a:r>
            </a:p>
          </p:txBody>
        </p:sp>
      </p:grpSp>
      <p:grpSp>
        <p:nvGrpSpPr>
          <p:cNvPr id="16" name="Group 17"/>
          <p:cNvGrpSpPr>
            <a:grpSpLocks/>
          </p:cNvGrpSpPr>
          <p:nvPr/>
        </p:nvGrpSpPr>
        <p:grpSpPr bwMode="auto">
          <a:xfrm>
            <a:off x="2611438" y="3822700"/>
            <a:ext cx="2259012" cy="1014413"/>
            <a:chOff x="1645" y="2408"/>
            <a:chExt cx="1207" cy="639"/>
          </a:xfrm>
        </p:grpSpPr>
        <p:sp>
          <p:nvSpPr>
            <p:cNvPr id="17" name="Freeform 18"/>
            <p:cNvSpPr>
              <a:spLocks/>
            </p:cNvSpPr>
            <p:nvPr/>
          </p:nvSpPr>
          <p:spPr bwMode="auto">
            <a:xfrm>
              <a:off x="1645" y="2408"/>
              <a:ext cx="426" cy="501"/>
            </a:xfrm>
            <a:custGeom>
              <a:avLst/>
              <a:gdLst>
                <a:gd name="T0" fmla="*/ 426 w 426"/>
                <a:gd name="T1" fmla="*/ 0 h 501"/>
                <a:gd name="T2" fmla="*/ 89 w 426"/>
                <a:gd name="T3" fmla="*/ 123 h 501"/>
                <a:gd name="T4" fmla="*/ 23 w 426"/>
                <a:gd name="T5" fmla="*/ 353 h 501"/>
                <a:gd name="T6" fmla="*/ 229 w 426"/>
                <a:gd name="T7" fmla="*/ 501 h 501"/>
              </a:gdLst>
              <a:ahLst/>
              <a:cxnLst>
                <a:cxn ang="0">
                  <a:pos x="T0" y="T1"/>
                </a:cxn>
                <a:cxn ang="0">
                  <a:pos x="T2" y="T3"/>
                </a:cxn>
                <a:cxn ang="0">
                  <a:pos x="T4" y="T5"/>
                </a:cxn>
                <a:cxn ang="0">
                  <a:pos x="T6" y="T7"/>
                </a:cxn>
              </a:cxnLst>
              <a:rect l="0" t="0" r="r" b="b"/>
              <a:pathLst>
                <a:path w="426" h="501">
                  <a:moveTo>
                    <a:pt x="426" y="0"/>
                  </a:moveTo>
                  <a:cubicBezTo>
                    <a:pt x="370" y="20"/>
                    <a:pt x="156" y="64"/>
                    <a:pt x="89" y="123"/>
                  </a:cubicBezTo>
                  <a:cubicBezTo>
                    <a:pt x="22" y="182"/>
                    <a:pt x="0" y="290"/>
                    <a:pt x="23" y="353"/>
                  </a:cubicBezTo>
                  <a:cubicBezTo>
                    <a:pt x="46" y="416"/>
                    <a:pt x="186" y="470"/>
                    <a:pt x="229" y="501"/>
                  </a:cubicBez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Calibri" panose="020F0502020204030204" pitchFamily="34" charset="0"/>
              </a:endParaRPr>
            </a:p>
          </p:txBody>
        </p:sp>
        <p:sp>
          <p:nvSpPr>
            <p:cNvPr id="18" name="Text Box 19"/>
            <p:cNvSpPr txBox="1">
              <a:spLocks noChangeArrowheads="1"/>
            </p:cNvSpPr>
            <p:nvPr/>
          </p:nvSpPr>
          <p:spPr bwMode="auto">
            <a:xfrm>
              <a:off x="1823" y="2797"/>
              <a:ext cx="102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sz="2000" b="1">
                  <a:solidFill>
                    <a:schemeClr val="folHlink"/>
                  </a:solidFill>
                  <a:latin typeface="Calibri" panose="020F0502020204030204" pitchFamily="34" charset="0"/>
                </a:rPr>
                <a:t>Type I error</a:t>
              </a:r>
            </a:p>
          </p:txBody>
        </p:sp>
      </p:grpSp>
      <p:sp>
        <p:nvSpPr>
          <p:cNvPr id="19" name="Text Box 23"/>
          <p:cNvSpPr txBox="1">
            <a:spLocks noChangeArrowheads="1"/>
          </p:cNvSpPr>
          <p:nvPr/>
        </p:nvSpPr>
        <p:spPr bwMode="auto">
          <a:xfrm>
            <a:off x="723900" y="4981575"/>
            <a:ext cx="711752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000" dirty="0" smtClean="0">
                <a:latin typeface="Calibri" panose="020F0502020204030204" pitchFamily="34" charset="0"/>
              </a:rPr>
              <a:t>Alpha 	= </a:t>
            </a:r>
            <a:r>
              <a:rPr lang="el-GR" sz="2000" dirty="0" smtClean="0">
                <a:latin typeface="Calibri" panose="020F0502020204030204" pitchFamily="34" charset="0"/>
              </a:rPr>
              <a:t>α</a:t>
            </a:r>
            <a:r>
              <a:rPr lang="en-US" sz="2000" dirty="0" smtClean="0">
                <a:latin typeface="Calibri" panose="020F0502020204030204" pitchFamily="34" charset="0"/>
              </a:rPr>
              <a:t> 	= probability </a:t>
            </a:r>
            <a:r>
              <a:rPr lang="en-US" sz="2000" dirty="0">
                <a:latin typeface="Calibri" panose="020F0502020204030204" pitchFamily="34" charset="0"/>
              </a:rPr>
              <a:t>of Type I error (level of significance)</a:t>
            </a:r>
            <a:br>
              <a:rPr lang="en-US" sz="2000" dirty="0">
                <a:latin typeface="Calibri" panose="020F0502020204030204" pitchFamily="34" charset="0"/>
              </a:rPr>
            </a:br>
            <a:r>
              <a:rPr lang="en-US" sz="2000" dirty="0" smtClean="0">
                <a:latin typeface="Calibri" panose="020F0502020204030204" pitchFamily="34" charset="0"/>
              </a:rPr>
              <a:t>Beta   	= </a:t>
            </a:r>
            <a:r>
              <a:rPr lang="el-GR" sz="2000" dirty="0" smtClean="0">
                <a:latin typeface="Calibri" panose="020F0502020204030204" pitchFamily="34" charset="0"/>
              </a:rPr>
              <a:t>β</a:t>
            </a:r>
            <a:r>
              <a:rPr lang="en-US" sz="2000" dirty="0" smtClean="0">
                <a:latin typeface="Calibri" panose="020F0502020204030204" pitchFamily="34" charset="0"/>
              </a:rPr>
              <a:t> 	= probability </a:t>
            </a:r>
            <a:r>
              <a:rPr lang="en-US" sz="2000" dirty="0">
                <a:latin typeface="Calibri" panose="020F0502020204030204" pitchFamily="34" charset="0"/>
              </a:rPr>
              <a:t>of Type II error</a:t>
            </a:r>
          </a:p>
          <a:p>
            <a:pPr eaLnBrk="0" hangingPunct="0"/>
            <a:r>
              <a:rPr lang="en-US" sz="2000" dirty="0" smtClean="0">
                <a:latin typeface="Calibri" panose="020F0502020204030204" pitchFamily="34" charset="0"/>
              </a:rPr>
              <a:t>Power 	= </a:t>
            </a:r>
            <a:r>
              <a:rPr lang="en-US" sz="2000" dirty="0">
                <a:latin typeface="Calibri" panose="020F0502020204030204" pitchFamily="34" charset="0"/>
              </a:rPr>
              <a:t>1 - </a:t>
            </a:r>
            <a:r>
              <a:rPr lang="el-GR" sz="2000" dirty="0">
                <a:latin typeface="Calibri" panose="020F0502020204030204" pitchFamily="34" charset="0"/>
              </a:rPr>
              <a:t>β</a:t>
            </a:r>
            <a:r>
              <a:rPr lang="en-US" sz="2000" dirty="0">
                <a:latin typeface="Calibri" panose="020F0502020204030204" pitchFamily="34" charset="0"/>
              </a:rPr>
              <a:t> </a:t>
            </a:r>
          </a:p>
        </p:txBody>
      </p:sp>
      <p:grpSp>
        <p:nvGrpSpPr>
          <p:cNvPr id="20" name="Group 24"/>
          <p:cNvGrpSpPr>
            <a:grpSpLocks/>
          </p:cNvGrpSpPr>
          <p:nvPr/>
        </p:nvGrpSpPr>
        <p:grpSpPr bwMode="auto">
          <a:xfrm>
            <a:off x="742950" y="1841500"/>
            <a:ext cx="6281738" cy="2870200"/>
            <a:chOff x="468" y="1160"/>
            <a:chExt cx="3957" cy="1808"/>
          </a:xfrm>
        </p:grpSpPr>
        <p:grpSp>
          <p:nvGrpSpPr>
            <p:cNvPr id="21" name="Group 25"/>
            <p:cNvGrpSpPr>
              <a:grpSpLocks/>
            </p:cNvGrpSpPr>
            <p:nvPr/>
          </p:nvGrpSpPr>
          <p:grpSpPr bwMode="auto">
            <a:xfrm>
              <a:off x="468" y="1163"/>
              <a:ext cx="3957" cy="1552"/>
              <a:chOff x="789" y="1566"/>
              <a:chExt cx="3957" cy="1552"/>
            </a:xfrm>
          </p:grpSpPr>
          <p:sp>
            <p:nvSpPr>
              <p:cNvPr id="23" name="Text Box 26"/>
              <p:cNvSpPr txBox="1">
                <a:spLocks noChangeArrowheads="1"/>
              </p:cNvSpPr>
              <p:nvPr/>
            </p:nvSpPr>
            <p:spPr bwMode="auto">
              <a:xfrm>
                <a:off x="789" y="2158"/>
                <a:ext cx="89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dirty="0">
                    <a:latin typeface="Calibri" panose="020F0502020204030204" pitchFamily="34" charset="0"/>
                  </a:rPr>
                  <a:t>Accept H</a:t>
                </a:r>
                <a:r>
                  <a:rPr lang="en-US" sz="2400" b="1" baseline="-25000" dirty="0">
                    <a:latin typeface="Calibri" panose="020F0502020204030204" pitchFamily="34" charset="0"/>
                  </a:rPr>
                  <a:t>o</a:t>
                </a:r>
                <a:endParaRPr lang="en-US" sz="2400" b="1" dirty="0">
                  <a:latin typeface="Calibri" panose="020F0502020204030204" pitchFamily="34" charset="0"/>
                </a:endParaRPr>
              </a:p>
            </p:txBody>
          </p:sp>
          <p:sp>
            <p:nvSpPr>
              <p:cNvPr id="24" name="Text Box 27"/>
              <p:cNvSpPr txBox="1">
                <a:spLocks noChangeArrowheads="1"/>
              </p:cNvSpPr>
              <p:nvPr/>
            </p:nvSpPr>
            <p:spPr bwMode="auto">
              <a:xfrm>
                <a:off x="821" y="2615"/>
                <a:ext cx="85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a:latin typeface="Calibri" panose="020F0502020204030204" pitchFamily="34" charset="0"/>
                  </a:rPr>
                  <a:t>Reject H</a:t>
                </a:r>
                <a:r>
                  <a:rPr lang="en-US" sz="2400" b="1" baseline="-25000">
                    <a:latin typeface="Calibri" panose="020F0502020204030204" pitchFamily="34" charset="0"/>
                  </a:rPr>
                  <a:t>o</a:t>
                </a:r>
                <a:endParaRPr lang="en-US" sz="2400" b="1">
                  <a:latin typeface="Calibri" panose="020F0502020204030204" pitchFamily="34" charset="0"/>
                </a:endParaRPr>
              </a:p>
            </p:txBody>
          </p:sp>
          <p:sp>
            <p:nvSpPr>
              <p:cNvPr id="25" name="Text Box 28"/>
              <p:cNvSpPr txBox="1">
                <a:spLocks noChangeArrowheads="1"/>
              </p:cNvSpPr>
              <p:nvPr/>
            </p:nvSpPr>
            <p:spPr bwMode="auto">
              <a:xfrm>
                <a:off x="2067" y="1566"/>
                <a:ext cx="86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a:latin typeface="Calibri" panose="020F0502020204030204" pitchFamily="34" charset="0"/>
                  </a:rPr>
                  <a:t>H</a:t>
                </a:r>
                <a:r>
                  <a:rPr lang="en-US" sz="2400" b="1" baseline="-25000">
                    <a:latin typeface="Calibri" panose="020F0502020204030204" pitchFamily="34" charset="0"/>
                  </a:rPr>
                  <a:t>o </a:t>
                </a:r>
                <a:r>
                  <a:rPr lang="en-US" sz="2400" b="1">
                    <a:latin typeface="Calibri" panose="020F0502020204030204" pitchFamily="34" charset="0"/>
                  </a:rPr>
                  <a:t>is True</a:t>
                </a:r>
              </a:p>
            </p:txBody>
          </p:sp>
          <p:sp>
            <p:nvSpPr>
              <p:cNvPr id="26" name="Text Box 29"/>
              <p:cNvSpPr txBox="1">
                <a:spLocks noChangeArrowheads="1"/>
              </p:cNvSpPr>
              <p:nvPr/>
            </p:nvSpPr>
            <p:spPr bwMode="auto">
              <a:xfrm>
                <a:off x="3183" y="1567"/>
                <a:ext cx="1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2400" b="1">
                    <a:latin typeface="Calibri" panose="020F0502020204030204" pitchFamily="34" charset="0"/>
                  </a:rPr>
                  <a:t>  H</a:t>
                </a:r>
                <a:r>
                  <a:rPr lang="en-US" sz="2400" b="1" baseline="-25000">
                    <a:latin typeface="Calibri" panose="020F0502020204030204" pitchFamily="34" charset="0"/>
                  </a:rPr>
                  <a:t>o </a:t>
                </a:r>
                <a:r>
                  <a:rPr lang="en-US" sz="2400" b="1">
                    <a:latin typeface="Calibri" panose="020F0502020204030204" pitchFamily="34" charset="0"/>
                  </a:rPr>
                  <a:t>is NOT True</a:t>
                </a:r>
              </a:p>
            </p:txBody>
          </p:sp>
          <p:sp>
            <p:nvSpPr>
              <p:cNvPr id="27" name="Rectangle 30"/>
              <p:cNvSpPr>
                <a:spLocks noChangeArrowheads="1"/>
              </p:cNvSpPr>
              <p:nvPr/>
            </p:nvSpPr>
            <p:spPr bwMode="auto">
              <a:xfrm>
                <a:off x="1874" y="1948"/>
                <a:ext cx="2860" cy="115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Calibri" panose="020F0502020204030204" pitchFamily="34" charset="0"/>
                </a:endParaRPr>
              </a:p>
            </p:txBody>
          </p:sp>
          <p:cxnSp>
            <p:nvCxnSpPr>
              <p:cNvPr id="28" name="AutoShape 31"/>
              <p:cNvCxnSpPr>
                <a:cxnSpLocks noChangeShapeType="1"/>
              </p:cNvCxnSpPr>
              <p:nvPr/>
            </p:nvCxnSpPr>
            <p:spPr bwMode="auto">
              <a:xfrm flipV="1">
                <a:off x="3304" y="1936"/>
                <a:ext cx="0" cy="1182"/>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AutoShape 32"/>
              <p:cNvCxnSpPr>
                <a:cxnSpLocks noChangeShapeType="1"/>
              </p:cNvCxnSpPr>
              <p:nvPr/>
            </p:nvCxnSpPr>
            <p:spPr bwMode="auto">
              <a:xfrm>
                <a:off x="1862" y="2527"/>
                <a:ext cx="2884" cy="0"/>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2" name="Line 33"/>
            <p:cNvSpPr>
              <a:spLocks noChangeShapeType="1"/>
            </p:cNvSpPr>
            <p:nvPr/>
          </p:nvSpPr>
          <p:spPr bwMode="auto">
            <a:xfrm>
              <a:off x="2984" y="1160"/>
              <a:ext cx="0" cy="1808"/>
            </a:xfrm>
            <a:prstGeom prst="line">
              <a:avLst/>
            </a:prstGeom>
            <a:noFill/>
            <a:ln w="38100">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endParaRPr>
            </a:p>
          </p:txBody>
        </p:sp>
      </p:grpSp>
      <p:grpSp>
        <p:nvGrpSpPr>
          <p:cNvPr id="30" name="Group 20"/>
          <p:cNvGrpSpPr>
            <a:grpSpLocks/>
          </p:cNvGrpSpPr>
          <p:nvPr/>
        </p:nvGrpSpPr>
        <p:grpSpPr bwMode="auto">
          <a:xfrm>
            <a:off x="6105525" y="2578100"/>
            <a:ext cx="3038475" cy="493713"/>
            <a:chOff x="3846" y="1632"/>
            <a:chExt cx="1691" cy="311"/>
          </a:xfrm>
        </p:grpSpPr>
        <p:sp>
          <p:nvSpPr>
            <p:cNvPr id="31" name="Freeform 21"/>
            <p:cNvSpPr>
              <a:spLocks/>
            </p:cNvSpPr>
            <p:nvPr/>
          </p:nvSpPr>
          <p:spPr bwMode="auto">
            <a:xfrm>
              <a:off x="3846" y="1632"/>
              <a:ext cx="639" cy="206"/>
            </a:xfrm>
            <a:custGeom>
              <a:avLst/>
              <a:gdLst>
                <a:gd name="T0" fmla="*/ 0 w 639"/>
                <a:gd name="T1" fmla="*/ 176 h 206"/>
                <a:gd name="T2" fmla="*/ 157 w 639"/>
                <a:gd name="T3" fmla="*/ 20 h 206"/>
                <a:gd name="T4" fmla="*/ 433 w 639"/>
                <a:gd name="T5" fmla="*/ 58 h 206"/>
                <a:gd name="T6" fmla="*/ 639 w 639"/>
                <a:gd name="T7" fmla="*/ 206 h 206"/>
              </a:gdLst>
              <a:ahLst/>
              <a:cxnLst>
                <a:cxn ang="0">
                  <a:pos x="T0" y="T1"/>
                </a:cxn>
                <a:cxn ang="0">
                  <a:pos x="T2" y="T3"/>
                </a:cxn>
                <a:cxn ang="0">
                  <a:pos x="T4" y="T5"/>
                </a:cxn>
                <a:cxn ang="0">
                  <a:pos x="T6" y="T7"/>
                </a:cxn>
              </a:cxnLst>
              <a:rect l="0" t="0" r="r" b="b"/>
              <a:pathLst>
                <a:path w="639" h="206">
                  <a:moveTo>
                    <a:pt x="0" y="176"/>
                  </a:moveTo>
                  <a:cubicBezTo>
                    <a:pt x="27" y="150"/>
                    <a:pt x="85" y="40"/>
                    <a:pt x="157" y="20"/>
                  </a:cubicBezTo>
                  <a:cubicBezTo>
                    <a:pt x="229" y="0"/>
                    <a:pt x="353" y="27"/>
                    <a:pt x="433" y="58"/>
                  </a:cubicBezTo>
                  <a:cubicBezTo>
                    <a:pt x="513" y="89"/>
                    <a:pt x="596" y="175"/>
                    <a:pt x="639" y="206"/>
                  </a:cubicBezTo>
                </a:path>
              </a:pathLst>
            </a:custGeom>
            <a:noFill/>
            <a:ln w="2857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Calibri" panose="020F0502020204030204" pitchFamily="34" charset="0"/>
              </a:endParaRPr>
            </a:p>
          </p:txBody>
        </p:sp>
        <p:sp>
          <p:nvSpPr>
            <p:cNvPr id="32" name="Text Box 22"/>
            <p:cNvSpPr txBox="1">
              <a:spLocks noChangeArrowheads="1"/>
            </p:cNvSpPr>
            <p:nvPr/>
          </p:nvSpPr>
          <p:spPr bwMode="auto">
            <a:xfrm>
              <a:off x="4418" y="1693"/>
              <a:ext cx="111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sz="2000" b="1" dirty="0">
                  <a:solidFill>
                    <a:schemeClr val="folHlink"/>
                  </a:solidFill>
                  <a:latin typeface="Calibri" panose="020F0502020204030204" pitchFamily="34" charset="0"/>
                </a:rPr>
                <a:t>Type II error</a:t>
              </a:r>
            </a:p>
          </p:txBody>
        </p:sp>
      </p:grpSp>
    </p:spTree>
    <p:extLst>
      <p:ext uri="{BB962C8B-B14F-4D97-AF65-F5344CB8AC3E}">
        <p14:creationId xmlns:p14="http://schemas.microsoft.com/office/powerpoint/2010/main" val="230760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atin typeface="Calibri" panose="020F0502020204030204" pitchFamily="34" charset="0"/>
              </a:rPr>
              <a:t>V. Sample size justification</a:t>
            </a:r>
          </a:p>
        </p:txBody>
      </p:sp>
      <p:sp>
        <p:nvSpPr>
          <p:cNvPr id="44035" name="Rectangle 3"/>
          <p:cNvSpPr>
            <a:spLocks noGrp="1" noChangeArrowheads="1"/>
          </p:cNvSpPr>
          <p:nvPr>
            <p:ph sz="quarter" idx="1"/>
          </p:nvPr>
        </p:nvSpPr>
        <p:spPr/>
        <p:txBody>
          <a:bodyPr>
            <a:normAutofit fontScale="92500" lnSpcReduction="20000"/>
          </a:bodyPr>
          <a:lstStyle/>
          <a:p>
            <a:pPr>
              <a:lnSpc>
                <a:spcPct val="110000"/>
              </a:lnSpc>
            </a:pPr>
            <a:r>
              <a:rPr lang="en-US" sz="2400" dirty="0">
                <a:latin typeface="Calibri" panose="020F0502020204030204" pitchFamily="34" charset="0"/>
              </a:rPr>
              <a:t>Usual motivation:  hypothesis testing</a:t>
            </a:r>
          </a:p>
          <a:p>
            <a:pPr>
              <a:lnSpc>
                <a:spcPct val="110000"/>
              </a:lnSpc>
            </a:pPr>
            <a:r>
              <a:rPr lang="en-US" sz="2400" dirty="0">
                <a:latin typeface="Calibri" panose="020F0502020204030204" pitchFamily="34" charset="0"/>
              </a:rPr>
              <a:t>Power = the probability of rejecting the null if it is </a:t>
            </a:r>
            <a:r>
              <a:rPr lang="en-US" sz="2400" dirty="0">
                <a:solidFill>
                  <a:schemeClr val="folHlink"/>
                </a:solidFill>
                <a:latin typeface="Calibri" panose="020F0502020204030204" pitchFamily="34" charset="0"/>
              </a:rPr>
              <a:t>false</a:t>
            </a:r>
          </a:p>
          <a:p>
            <a:pPr>
              <a:lnSpc>
                <a:spcPct val="110000"/>
              </a:lnSpc>
            </a:pPr>
            <a:r>
              <a:rPr lang="en-US" sz="2400" dirty="0">
                <a:latin typeface="Calibri" panose="020F0502020204030204" pitchFamily="34" charset="0"/>
              </a:rPr>
              <a:t>Alpha = the probability of rejecting the null if it is </a:t>
            </a:r>
            <a:r>
              <a:rPr lang="en-US" sz="2400" dirty="0">
                <a:solidFill>
                  <a:schemeClr val="folHlink"/>
                </a:solidFill>
                <a:latin typeface="Calibri" panose="020F0502020204030204" pitchFamily="34" charset="0"/>
              </a:rPr>
              <a:t>true</a:t>
            </a:r>
          </a:p>
          <a:p>
            <a:pPr>
              <a:lnSpc>
                <a:spcPct val="110000"/>
              </a:lnSpc>
            </a:pPr>
            <a:endParaRPr lang="en-US" sz="2400" dirty="0">
              <a:latin typeface="Calibri" panose="020F0502020204030204" pitchFamily="34" charset="0"/>
            </a:endParaRPr>
          </a:p>
          <a:p>
            <a:pPr>
              <a:lnSpc>
                <a:spcPct val="110000"/>
              </a:lnSpc>
            </a:pPr>
            <a:r>
              <a:rPr lang="en-US" sz="2400" dirty="0">
                <a:latin typeface="Calibri" panose="020F0502020204030204" pitchFamily="34" charset="0"/>
              </a:rPr>
              <a:t>If a study is “underpowered”, it is too small to detect a clinically meaningful difference</a:t>
            </a:r>
          </a:p>
          <a:p>
            <a:pPr>
              <a:lnSpc>
                <a:spcPct val="110000"/>
              </a:lnSpc>
            </a:pPr>
            <a:r>
              <a:rPr lang="en-US" sz="2400" dirty="0">
                <a:latin typeface="Calibri" panose="020F0502020204030204" pitchFamily="34" charset="0"/>
              </a:rPr>
              <a:t>Example:  H</a:t>
            </a:r>
            <a:r>
              <a:rPr lang="en-US" sz="2400" baseline="-25000" dirty="0">
                <a:latin typeface="Calibri" panose="020F0502020204030204" pitchFamily="34" charset="0"/>
              </a:rPr>
              <a:t>o</a:t>
            </a:r>
            <a:r>
              <a:rPr lang="en-US" sz="2400" dirty="0">
                <a:latin typeface="Calibri" panose="020F0502020204030204" pitchFamily="34" charset="0"/>
              </a:rPr>
              <a:t>: p=0.30 vs. H</a:t>
            </a:r>
            <a:r>
              <a:rPr lang="en-US" sz="2400" baseline="-25000" dirty="0">
                <a:latin typeface="Calibri" panose="020F0502020204030204" pitchFamily="34" charset="0"/>
              </a:rPr>
              <a:t>a</a:t>
            </a:r>
            <a:r>
              <a:rPr lang="en-US" sz="2400" dirty="0">
                <a:latin typeface="Calibri" panose="020F0502020204030204" pitchFamily="34" charset="0"/>
              </a:rPr>
              <a:t>: </a:t>
            </a:r>
            <a:r>
              <a:rPr lang="en-US" sz="2400" dirty="0" smtClean="0">
                <a:latin typeface="Calibri" panose="020F0502020204030204" pitchFamily="34" charset="0"/>
              </a:rPr>
              <a:t>p=0.55</a:t>
            </a:r>
            <a:endParaRPr lang="en-US" sz="2400" dirty="0">
              <a:latin typeface="Calibri" panose="020F0502020204030204" pitchFamily="34" charset="0"/>
            </a:endParaRPr>
          </a:p>
          <a:p>
            <a:pPr lvl="1">
              <a:lnSpc>
                <a:spcPct val="110000"/>
              </a:lnSpc>
            </a:pPr>
            <a:r>
              <a:rPr lang="en-US" sz="2000" dirty="0">
                <a:latin typeface="Calibri" panose="020F0502020204030204" pitchFamily="34" charset="0"/>
              </a:rPr>
              <a:t>this is the assumed “clinically meaningful” difference</a:t>
            </a:r>
          </a:p>
          <a:p>
            <a:pPr lvl="1">
              <a:lnSpc>
                <a:spcPct val="110000"/>
              </a:lnSpc>
            </a:pPr>
            <a:r>
              <a:rPr lang="en-US" sz="2000" dirty="0">
                <a:latin typeface="Calibri" panose="020F0502020204030204" pitchFamily="34" charset="0"/>
              </a:rPr>
              <a:t>we chose power of 0.90 (beta = 0.10)</a:t>
            </a:r>
          </a:p>
          <a:p>
            <a:pPr lvl="1">
              <a:lnSpc>
                <a:spcPct val="110000"/>
              </a:lnSpc>
            </a:pPr>
            <a:r>
              <a:rPr lang="en-US" sz="2000" dirty="0">
                <a:latin typeface="Calibri" panose="020F0502020204030204" pitchFamily="34" charset="0"/>
              </a:rPr>
              <a:t>alpha was chosen to be 0.10</a:t>
            </a:r>
          </a:p>
          <a:p>
            <a:pPr>
              <a:lnSpc>
                <a:spcPct val="110000"/>
              </a:lnSpc>
            </a:pPr>
            <a:r>
              <a:rPr lang="en-US" sz="2400" dirty="0">
                <a:latin typeface="Calibri" panose="020F0502020204030204" pitchFamily="34" charset="0"/>
              </a:rPr>
              <a:t>Other design issues</a:t>
            </a:r>
          </a:p>
          <a:p>
            <a:pPr lvl="1">
              <a:lnSpc>
                <a:spcPct val="110000"/>
              </a:lnSpc>
            </a:pPr>
            <a:r>
              <a:rPr lang="en-US" sz="2000" dirty="0">
                <a:latin typeface="Calibri" panose="020F0502020204030204" pitchFamily="34" charset="0"/>
              </a:rPr>
              <a:t>we wanted to allow early stopping in each arm </a:t>
            </a:r>
          </a:p>
          <a:p>
            <a:pPr lvl="1">
              <a:lnSpc>
                <a:spcPct val="110000"/>
              </a:lnSpc>
            </a:pPr>
            <a:r>
              <a:rPr lang="en-US" sz="2000" dirty="0">
                <a:latin typeface="Calibri" panose="020F0502020204030204" pitchFamily="34" charset="0"/>
              </a:rPr>
              <a:t>chose Simon two-stage approach</a:t>
            </a:r>
          </a:p>
          <a:p>
            <a:pPr lvl="1">
              <a:lnSpc>
                <a:spcPct val="110000"/>
              </a:lnSpc>
              <a:buFontTx/>
              <a:buNone/>
            </a:pP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7467600" cy="715962"/>
          </a:xfrm>
        </p:spPr>
        <p:txBody>
          <a:bodyPr>
            <a:normAutofit fontScale="90000"/>
          </a:bodyPr>
          <a:lstStyle/>
          <a:p>
            <a:r>
              <a:rPr lang="en-US" dirty="0">
                <a:latin typeface="Calibri" panose="020F0502020204030204" pitchFamily="34" charset="0"/>
              </a:rPr>
              <a:t>“Plug and Chug”</a:t>
            </a:r>
          </a:p>
        </p:txBody>
      </p:sp>
      <p:sp>
        <p:nvSpPr>
          <p:cNvPr id="47107" name="Rectangle 3"/>
          <p:cNvSpPr>
            <a:spLocks noGrp="1" noChangeArrowheads="1"/>
          </p:cNvSpPr>
          <p:nvPr>
            <p:ph sz="quarter" idx="1"/>
          </p:nvPr>
        </p:nvSpPr>
        <p:spPr>
          <a:xfrm>
            <a:off x="457200" y="1066800"/>
            <a:ext cx="8229600" cy="5257800"/>
          </a:xfrm>
        </p:spPr>
        <p:txBody>
          <a:bodyPr>
            <a:noAutofit/>
          </a:bodyPr>
          <a:lstStyle/>
          <a:p>
            <a:pPr>
              <a:lnSpc>
                <a:spcPct val="110000"/>
              </a:lnSpc>
            </a:pPr>
            <a:r>
              <a:rPr lang="en-US" sz="2000" dirty="0">
                <a:latin typeface="Calibri" panose="020F0502020204030204" pitchFamily="34" charset="0"/>
              </a:rPr>
              <a:t>With alpha = beta = 10% and H</a:t>
            </a:r>
            <a:r>
              <a:rPr lang="en-US" sz="2000" baseline="-25000" dirty="0">
                <a:latin typeface="Calibri" panose="020F0502020204030204" pitchFamily="34" charset="0"/>
              </a:rPr>
              <a:t>o</a:t>
            </a:r>
            <a:r>
              <a:rPr lang="en-US" sz="2000" dirty="0">
                <a:latin typeface="Calibri" panose="020F0502020204030204" pitchFamily="34" charset="0"/>
              </a:rPr>
              <a:t> and H</a:t>
            </a:r>
            <a:r>
              <a:rPr lang="en-US" sz="2000" baseline="-25000" dirty="0">
                <a:latin typeface="Calibri" panose="020F0502020204030204" pitchFamily="34" charset="0"/>
              </a:rPr>
              <a:t>a</a:t>
            </a:r>
            <a:r>
              <a:rPr lang="en-US" sz="2000" dirty="0">
                <a:latin typeface="Calibri" panose="020F0502020204030204" pitchFamily="34" charset="0"/>
              </a:rPr>
              <a:t>, a Simon two-stage design is selected.</a:t>
            </a:r>
          </a:p>
          <a:p>
            <a:pPr>
              <a:lnSpc>
                <a:spcPct val="110000"/>
              </a:lnSpc>
            </a:pPr>
            <a:endParaRPr lang="en-US" sz="2000" dirty="0">
              <a:latin typeface="Calibri" panose="020F0502020204030204" pitchFamily="34" charset="0"/>
            </a:endParaRPr>
          </a:p>
          <a:p>
            <a:pPr>
              <a:lnSpc>
                <a:spcPct val="110000"/>
              </a:lnSpc>
            </a:pPr>
            <a:endParaRPr lang="en-US" sz="2000" dirty="0">
              <a:latin typeface="Calibri" panose="020F0502020204030204" pitchFamily="34" charset="0"/>
            </a:endParaRPr>
          </a:p>
          <a:p>
            <a:pPr>
              <a:lnSpc>
                <a:spcPct val="110000"/>
              </a:lnSpc>
            </a:pPr>
            <a:endParaRPr lang="en-US" sz="2000" dirty="0">
              <a:latin typeface="Calibri" panose="020F0502020204030204" pitchFamily="34" charset="0"/>
            </a:endParaRPr>
          </a:p>
          <a:p>
            <a:pPr>
              <a:lnSpc>
                <a:spcPct val="110000"/>
              </a:lnSpc>
            </a:pPr>
            <a:endParaRPr lang="en-US" sz="2000" dirty="0">
              <a:latin typeface="Calibri" panose="020F0502020204030204" pitchFamily="34" charset="0"/>
            </a:endParaRPr>
          </a:p>
          <a:p>
            <a:pPr>
              <a:lnSpc>
                <a:spcPct val="110000"/>
              </a:lnSpc>
            </a:pPr>
            <a:endParaRPr lang="en-US" sz="2000" dirty="0">
              <a:latin typeface="Calibri" panose="020F0502020204030204" pitchFamily="34" charset="0"/>
            </a:endParaRPr>
          </a:p>
          <a:p>
            <a:pPr>
              <a:lnSpc>
                <a:spcPct val="110000"/>
              </a:lnSpc>
            </a:pPr>
            <a:endParaRPr lang="en-US" sz="2000" dirty="0" smtClean="0">
              <a:latin typeface="Calibri" panose="020F0502020204030204" pitchFamily="34" charset="0"/>
            </a:endParaRPr>
          </a:p>
          <a:p>
            <a:pPr>
              <a:lnSpc>
                <a:spcPct val="110000"/>
              </a:lnSpc>
            </a:pPr>
            <a:r>
              <a:rPr lang="en-US" sz="2000" dirty="0" smtClean="0">
                <a:latin typeface="Calibri" panose="020F0502020204030204" pitchFamily="34" charset="0"/>
              </a:rPr>
              <a:t>The </a:t>
            </a:r>
            <a:r>
              <a:rPr lang="en-US" sz="2000" dirty="0">
                <a:latin typeface="Calibri" panose="020F0502020204030204" pitchFamily="34" charset="0"/>
              </a:rPr>
              <a:t>sample size per arm will be 15 patients or 35 patients (depending on early stopping)</a:t>
            </a:r>
          </a:p>
          <a:p>
            <a:pPr>
              <a:lnSpc>
                <a:spcPct val="110000"/>
              </a:lnSpc>
            </a:pPr>
            <a:r>
              <a:rPr lang="en-US" sz="2000" dirty="0">
                <a:latin typeface="Calibri" panose="020F0502020204030204" pitchFamily="34" charset="0"/>
              </a:rPr>
              <a:t>Total study size will be </a:t>
            </a:r>
          </a:p>
          <a:p>
            <a:pPr lvl="1">
              <a:lnSpc>
                <a:spcPct val="110000"/>
              </a:lnSpc>
            </a:pPr>
            <a:r>
              <a:rPr lang="en-US" sz="1800" dirty="0">
                <a:latin typeface="Calibri" panose="020F0502020204030204" pitchFamily="34" charset="0"/>
              </a:rPr>
              <a:t>N = 30 if both arms stop early</a:t>
            </a:r>
          </a:p>
          <a:p>
            <a:pPr lvl="1">
              <a:lnSpc>
                <a:spcPct val="110000"/>
              </a:lnSpc>
            </a:pPr>
            <a:r>
              <a:rPr lang="en-US" sz="1800" dirty="0">
                <a:latin typeface="Calibri" panose="020F0502020204030204" pitchFamily="34" charset="0"/>
              </a:rPr>
              <a:t>N = 50 if one arm stops early and one continues</a:t>
            </a:r>
          </a:p>
          <a:p>
            <a:pPr lvl="1">
              <a:lnSpc>
                <a:spcPct val="110000"/>
              </a:lnSpc>
            </a:pPr>
            <a:r>
              <a:rPr lang="en-US" sz="1800" dirty="0">
                <a:latin typeface="Calibri" panose="020F0502020204030204" pitchFamily="34" charset="0"/>
              </a:rPr>
              <a:t>N = 70 if both arms continue to the 2</a:t>
            </a:r>
            <a:r>
              <a:rPr lang="en-US" sz="1800" baseline="30000" dirty="0">
                <a:latin typeface="Calibri" panose="020F0502020204030204" pitchFamily="34" charset="0"/>
              </a:rPr>
              <a:t>nd</a:t>
            </a:r>
            <a:r>
              <a:rPr lang="en-US" sz="1800" dirty="0">
                <a:latin typeface="Calibri" panose="020F0502020204030204" pitchFamily="34" charset="0"/>
              </a:rPr>
              <a:t> stage </a:t>
            </a:r>
          </a:p>
        </p:txBody>
      </p:sp>
      <p:sp>
        <p:nvSpPr>
          <p:cNvPr id="47108" name="Text Box 4"/>
          <p:cNvSpPr txBox="1">
            <a:spLocks noChangeArrowheads="1"/>
          </p:cNvSpPr>
          <p:nvPr/>
        </p:nvSpPr>
        <p:spPr bwMode="auto">
          <a:xfrm>
            <a:off x="1143000" y="1905000"/>
            <a:ext cx="6705600"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600" dirty="0">
                <a:solidFill>
                  <a:schemeClr val="folHlink"/>
                </a:solidFill>
                <a:latin typeface="Calibri" panose="020F0502020204030204" pitchFamily="34" charset="0"/>
              </a:rPr>
              <a:t>The Simon’s two stage design we will use is defined as follows.  Our null hypothesis is that the response rate is 30% and our alternative hypothesis is that the response rate is 55%. At the first stage we will enroll 15 patients in each arm. We will close accrual to an arm if </a:t>
            </a:r>
            <a:r>
              <a:rPr lang="en-US" sz="1600" u="sng" dirty="0">
                <a:solidFill>
                  <a:schemeClr val="folHlink"/>
                </a:solidFill>
                <a:latin typeface="Calibri" panose="020F0502020204030204" pitchFamily="34" charset="0"/>
              </a:rPr>
              <a:t>&lt;</a:t>
            </a:r>
            <a:r>
              <a:rPr lang="en-US" sz="1600" dirty="0">
                <a:solidFill>
                  <a:schemeClr val="folHlink"/>
                </a:solidFill>
                <a:latin typeface="Calibri" panose="020F0502020204030204" pitchFamily="34" charset="0"/>
              </a:rPr>
              <a:t> 4 responses are seen in that arm in the first stage. If 5 or more CRs are observed, then the </a:t>
            </a:r>
            <a:r>
              <a:rPr lang="en-US" sz="1600" dirty="0" smtClean="0">
                <a:solidFill>
                  <a:schemeClr val="folHlink"/>
                </a:solidFill>
                <a:latin typeface="Calibri" panose="020F0502020204030204" pitchFamily="34" charset="0"/>
              </a:rPr>
              <a:t>arm(s</a:t>
            </a:r>
            <a:r>
              <a:rPr lang="en-US" sz="1600" dirty="0">
                <a:solidFill>
                  <a:schemeClr val="folHlink"/>
                </a:solidFill>
                <a:latin typeface="Calibri" panose="020F0502020204030204" pitchFamily="34" charset="0"/>
              </a:rPr>
              <a:t>) will remain open for an additional 20 patients per arm.  An arm will be considered promising if the CR rate is &gt;42% (i.e., at least 15 responses in 35 patients).  This study </a:t>
            </a:r>
            <a:r>
              <a:rPr lang="en-US" sz="1600" dirty="0" smtClean="0">
                <a:solidFill>
                  <a:schemeClr val="folHlink"/>
                </a:solidFill>
                <a:latin typeface="Calibri" panose="020F0502020204030204" pitchFamily="34" charset="0"/>
              </a:rPr>
              <a:t>is designed with power </a:t>
            </a:r>
            <a:r>
              <a:rPr lang="en-US" sz="1600" dirty="0">
                <a:solidFill>
                  <a:schemeClr val="folHlink"/>
                </a:solidFill>
                <a:latin typeface="Calibri" panose="020F0502020204030204" pitchFamily="34" charset="0"/>
              </a:rPr>
              <a:t>of 90% and a one-sided alpha of 10</a:t>
            </a:r>
            <a:r>
              <a:rPr lang="en-US" sz="1600" dirty="0" smtClean="0">
                <a:solidFill>
                  <a:schemeClr val="folHlink"/>
                </a:solidFill>
                <a:latin typeface="Calibri" panose="020F0502020204030204" pitchFamily="34" charset="0"/>
              </a:rPr>
              <a:t>% for each arm.</a:t>
            </a:r>
            <a:endParaRPr lang="en-US" sz="1600" dirty="0">
              <a:solidFill>
                <a:schemeClr val="folHlink"/>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Texts and Assessments</a:t>
            </a:r>
            <a:endParaRPr lang="en-US" dirty="0"/>
          </a:p>
        </p:txBody>
      </p:sp>
      <p:sp>
        <p:nvSpPr>
          <p:cNvPr id="3" name="Content Placeholder 2"/>
          <p:cNvSpPr>
            <a:spLocks noGrp="1"/>
          </p:cNvSpPr>
          <p:nvPr>
            <p:ph idx="1"/>
          </p:nvPr>
        </p:nvSpPr>
        <p:spPr/>
        <p:txBody>
          <a:bodyPr>
            <a:normAutofit fontScale="47500" lnSpcReduction="20000"/>
          </a:bodyPr>
          <a:lstStyle/>
          <a:p>
            <a:pPr lvl="0"/>
            <a:r>
              <a:rPr lang="en-US" sz="3300" b="1" dirty="0" smtClean="0"/>
              <a:t>Recommended Texts for Reference:</a:t>
            </a:r>
          </a:p>
          <a:p>
            <a:pPr lvl="1"/>
            <a:r>
              <a:rPr lang="en-US" sz="3300" dirty="0" smtClean="0"/>
              <a:t>Clinical </a:t>
            </a:r>
            <a:r>
              <a:rPr lang="en-US" sz="3300" dirty="0"/>
              <a:t>Trials: A </a:t>
            </a:r>
            <a:r>
              <a:rPr lang="en-US" sz="3300" dirty="0" err="1"/>
              <a:t>Methodologic</a:t>
            </a:r>
            <a:r>
              <a:rPr lang="en-US" sz="3300" dirty="0"/>
              <a:t> Perspective (</a:t>
            </a:r>
            <a:r>
              <a:rPr lang="en-US" sz="3300" dirty="0" err="1"/>
              <a:t>Piantadosi</a:t>
            </a:r>
            <a:r>
              <a:rPr lang="en-US" sz="3300" dirty="0"/>
              <a:t>)</a:t>
            </a:r>
          </a:p>
          <a:p>
            <a:pPr lvl="1"/>
            <a:r>
              <a:rPr lang="en-US" sz="3300" dirty="0"/>
              <a:t>Oncology Clinical Trials (Kelly &amp; </a:t>
            </a:r>
            <a:r>
              <a:rPr lang="en-US" sz="3300" dirty="0" err="1"/>
              <a:t>Halabi</a:t>
            </a:r>
            <a:r>
              <a:rPr lang="en-US" sz="3300" dirty="0"/>
              <a:t>)</a:t>
            </a:r>
          </a:p>
          <a:p>
            <a:pPr lvl="1"/>
            <a:r>
              <a:rPr lang="en-US" sz="3300" dirty="0"/>
              <a:t>Principles of Anti-Cancer Drug Development (Hidalgo, </a:t>
            </a:r>
            <a:r>
              <a:rPr lang="en-US" sz="3300" dirty="0" err="1"/>
              <a:t>Eckhardt</a:t>
            </a:r>
            <a:r>
              <a:rPr lang="en-US" sz="3300" dirty="0"/>
              <a:t>, Garrett-Mayer, </a:t>
            </a:r>
            <a:r>
              <a:rPr lang="en-US" sz="3300" dirty="0" err="1"/>
              <a:t>Clendennin</a:t>
            </a:r>
            <a:r>
              <a:rPr lang="en-US" sz="3300" dirty="0" smtClean="0"/>
              <a:t>)</a:t>
            </a:r>
          </a:p>
          <a:p>
            <a:r>
              <a:rPr lang="en-US" sz="3300" b="1" dirty="0"/>
              <a:t>Assessment of Students:</a:t>
            </a:r>
            <a:r>
              <a:rPr lang="en-US" sz="3300" dirty="0"/>
              <a:t> </a:t>
            </a:r>
            <a:endParaRPr lang="en-US" sz="3300" dirty="0" smtClean="0"/>
          </a:p>
          <a:p>
            <a:pPr lvl="1"/>
            <a:r>
              <a:rPr lang="en-US" sz="3400" dirty="0" smtClean="0"/>
              <a:t>Students </a:t>
            </a:r>
            <a:r>
              <a:rPr lang="en-US" sz="3400" dirty="0"/>
              <a:t>will be graded based on the following components where each assignment is given numeric score, according to the Merit Grades for the MUSC grading system. </a:t>
            </a:r>
          </a:p>
          <a:p>
            <a:pPr lvl="1"/>
            <a:r>
              <a:rPr lang="en-US" sz="3400" dirty="0"/>
              <a:t>Written reviews of protocols, given as assignments. There will be 3-4 protocols assigned and the review will be structured with particular questions about appropriateness of study design, clarity of the study aims, incorporation of early stopping rules in the trial design, etc. (45% of grade)</a:t>
            </a:r>
          </a:p>
          <a:p>
            <a:pPr lvl="1"/>
            <a:r>
              <a:rPr lang="en-US" sz="3400" dirty="0"/>
              <a:t>Oral presentation of journal article presenting results of a cancer clinical trial. The article will be selected by the student and Dr. Garrett-Mayer. The student will present to the class an overall summary of the trial and provide a critique of the methods employed. (25% of grade)</a:t>
            </a:r>
          </a:p>
          <a:p>
            <a:pPr lvl="1"/>
            <a:r>
              <a:rPr lang="en-US" sz="3400" dirty="0"/>
              <a:t>Submitted LOI: The LOI will be submitted twice. First, a draft will be submitted about two-thirds through the course. Dr. Garrett-Mayer will provide feedback. This first draft will constitute 15% of the total grade. The final LOI will be submitted as the ‘final’ and will also count for 15% of the course grade. Total: 30% of grade</a:t>
            </a:r>
          </a:p>
          <a:p>
            <a:pPr lvl="1"/>
            <a:endParaRPr lang="en-US" sz="1600" dirty="0"/>
          </a:p>
          <a:p>
            <a:endParaRPr lang="en-US" dirty="0"/>
          </a:p>
        </p:txBody>
      </p:sp>
    </p:spTree>
    <p:extLst>
      <p:ext uri="{BB962C8B-B14F-4D97-AF65-F5344CB8AC3E}">
        <p14:creationId xmlns:p14="http://schemas.microsoft.com/office/powerpoint/2010/main" val="1206934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atin typeface="Calibri" panose="020F0502020204030204" pitchFamily="34" charset="0"/>
              </a:rPr>
              <a:t>V.  Sample size justification</a:t>
            </a:r>
          </a:p>
        </p:txBody>
      </p:sp>
      <p:sp>
        <p:nvSpPr>
          <p:cNvPr id="48131" name="Rectangle 3"/>
          <p:cNvSpPr>
            <a:spLocks noGrp="1" noChangeArrowheads="1"/>
          </p:cNvSpPr>
          <p:nvPr>
            <p:ph sz="quarter" idx="1"/>
          </p:nvPr>
        </p:nvSpPr>
        <p:spPr/>
        <p:txBody>
          <a:bodyPr>
            <a:normAutofit fontScale="92500" lnSpcReduction="20000"/>
          </a:bodyPr>
          <a:lstStyle/>
          <a:p>
            <a:r>
              <a:rPr lang="en-US" dirty="0">
                <a:latin typeface="Calibri" panose="020F0502020204030204" pitchFamily="34" charset="0"/>
              </a:rPr>
              <a:t>Hypothesis testing is not always the way to go</a:t>
            </a:r>
          </a:p>
          <a:p>
            <a:r>
              <a:rPr lang="en-US" dirty="0">
                <a:latin typeface="Calibri" panose="020F0502020204030204" pitchFamily="34" charset="0"/>
              </a:rPr>
              <a:t>Sometimes estimation is sufficient (but not always! it is not an ‘escape route’)</a:t>
            </a:r>
          </a:p>
          <a:p>
            <a:r>
              <a:rPr lang="en-US" dirty="0">
                <a:latin typeface="Calibri" panose="020F0502020204030204" pitchFamily="34" charset="0"/>
              </a:rPr>
              <a:t>In that case, sample size can be justified by precision</a:t>
            </a:r>
          </a:p>
          <a:p>
            <a:r>
              <a:rPr lang="en-US" i="1" dirty="0">
                <a:solidFill>
                  <a:schemeClr val="folHlink"/>
                </a:solidFill>
                <a:latin typeface="Calibri" panose="020F0502020204030204" pitchFamily="34" charset="0"/>
              </a:rPr>
              <a:t>Example</a:t>
            </a:r>
            <a:r>
              <a:rPr lang="en-US" dirty="0">
                <a:latin typeface="Calibri" panose="020F0502020204030204" pitchFamily="34" charset="0"/>
              </a:rPr>
              <a:t>:  with 45 patients, we will be able to estimate the CR rate with a 95% confidence interval with half-width no greater than 0.15.</a:t>
            </a:r>
          </a:p>
          <a:p>
            <a:r>
              <a:rPr lang="en-US" i="1" dirty="0">
                <a:latin typeface="Calibri" panose="020F0502020204030204" pitchFamily="34" charset="0"/>
              </a:rPr>
              <a:t>Difficult part</a:t>
            </a:r>
            <a:r>
              <a:rPr lang="en-US" dirty="0">
                <a:latin typeface="Calibri" panose="020F0502020204030204" pitchFamily="34" charset="0"/>
              </a:rPr>
              <a:t>:  is 0.15 half-width sufficiently precise?  how to rationalize that?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sz="quarter" idx="1"/>
          </p:nvPr>
        </p:nvSpPr>
        <p:spPr>
          <a:xfrm>
            <a:off x="457200" y="381000"/>
            <a:ext cx="8229600" cy="5745163"/>
          </a:xfrm>
        </p:spPr>
        <p:txBody>
          <a:bodyPr/>
          <a:lstStyle/>
          <a:p>
            <a:pPr>
              <a:buFont typeface="Wingdings" pitchFamily="2" charset="2"/>
              <a:buNone/>
            </a:pPr>
            <a:r>
              <a:rPr lang="en-US" dirty="0" smtClean="0">
                <a:solidFill>
                  <a:schemeClr val="folHlink"/>
                </a:solidFill>
                <a:latin typeface="Calibri" panose="020F0502020204030204" pitchFamily="34" charset="0"/>
              </a:rPr>
              <a:t>Q5:  </a:t>
            </a:r>
            <a:r>
              <a:rPr lang="en-US" dirty="0">
                <a:solidFill>
                  <a:schemeClr val="folHlink"/>
                </a:solidFill>
                <a:latin typeface="Calibri" panose="020F0502020204030204" pitchFamily="34" charset="0"/>
              </a:rPr>
              <a:t>Sample size is generally chosen based on </a:t>
            </a:r>
          </a:p>
          <a:p>
            <a:pPr>
              <a:buFont typeface="Wingdings" pitchFamily="2" charset="2"/>
              <a:buNone/>
            </a:pPr>
            <a:endParaRPr lang="en-US" dirty="0">
              <a:solidFill>
                <a:schemeClr val="folHlink"/>
              </a:solidFill>
              <a:latin typeface="Calibri" panose="020F0502020204030204" pitchFamily="34" charset="0"/>
            </a:endParaRPr>
          </a:p>
          <a:p>
            <a:pPr>
              <a:buFont typeface="Wingdings" pitchFamily="2" charset="2"/>
              <a:buNone/>
            </a:pPr>
            <a:r>
              <a:rPr lang="en-US" dirty="0">
                <a:latin typeface="Calibri" panose="020F0502020204030204" pitchFamily="34" charset="0"/>
              </a:rPr>
              <a:t>1.  budget</a:t>
            </a:r>
          </a:p>
          <a:p>
            <a:pPr>
              <a:buFont typeface="Wingdings" pitchFamily="2" charset="2"/>
              <a:buNone/>
            </a:pPr>
            <a:r>
              <a:rPr lang="en-US" dirty="0">
                <a:latin typeface="Calibri" panose="020F0502020204030204" pitchFamily="34" charset="0"/>
              </a:rPr>
              <a:t>2.  expected accrual</a:t>
            </a:r>
          </a:p>
          <a:p>
            <a:pPr>
              <a:buFont typeface="Wingdings" pitchFamily="2" charset="2"/>
              <a:buNone/>
            </a:pPr>
            <a:r>
              <a:rPr lang="en-US" dirty="0">
                <a:latin typeface="Calibri" panose="020F0502020204030204" pitchFamily="34" charset="0"/>
              </a:rPr>
              <a:t>3.  the clinical effect size of interest</a:t>
            </a:r>
          </a:p>
          <a:p>
            <a:pPr>
              <a:buFont typeface="Wingdings" pitchFamily="2" charset="2"/>
              <a:buNone/>
            </a:pPr>
            <a:r>
              <a:rPr lang="en-US" dirty="0">
                <a:latin typeface="Calibri" panose="020F0502020204030204" pitchFamily="34" charset="0"/>
              </a:rPr>
              <a:t>4.  type I and type II errors</a:t>
            </a:r>
          </a:p>
          <a:p>
            <a:pPr>
              <a:buFont typeface="Wingdings" pitchFamily="2" charset="2"/>
              <a:buNone/>
            </a:pPr>
            <a:r>
              <a:rPr lang="en-US" dirty="0">
                <a:latin typeface="Calibri" panose="020F0502020204030204" pitchFamily="34" charset="0"/>
              </a:rPr>
              <a:t>5.  3 and 4</a:t>
            </a:r>
          </a:p>
          <a:p>
            <a:pPr>
              <a:buFont typeface="Wingdings" pitchFamily="2" charset="2"/>
              <a:buNone/>
            </a:pPr>
            <a:r>
              <a:rPr lang="en-US" dirty="0">
                <a:latin typeface="Calibri" panose="020F0502020204030204" pitchFamily="34" charset="0"/>
              </a:rPr>
              <a:t>6.  all of the above</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atin typeface="Calibri" panose="020F0502020204030204" pitchFamily="34" charset="0"/>
              </a:rPr>
              <a:t>Feedback loop	</a:t>
            </a:r>
          </a:p>
        </p:txBody>
      </p:sp>
      <p:sp>
        <p:nvSpPr>
          <p:cNvPr id="50179" name="Rectangle 3"/>
          <p:cNvSpPr>
            <a:spLocks noGrp="1" noChangeArrowheads="1"/>
          </p:cNvSpPr>
          <p:nvPr>
            <p:ph sz="quarter" idx="1"/>
          </p:nvPr>
        </p:nvSpPr>
        <p:spPr/>
        <p:txBody>
          <a:bodyPr/>
          <a:lstStyle/>
          <a:p>
            <a:r>
              <a:rPr lang="en-US">
                <a:latin typeface="Calibri" panose="020F0502020204030204" pitchFamily="34" charset="0"/>
              </a:rPr>
              <a:t>The process is actually not completely linear as stated</a:t>
            </a:r>
          </a:p>
          <a:p>
            <a:r>
              <a:rPr lang="en-US">
                <a:latin typeface="Calibri" panose="020F0502020204030204" pitchFamily="34" charset="0"/>
              </a:rPr>
              <a:t>Examples:</a:t>
            </a:r>
          </a:p>
          <a:p>
            <a:pPr lvl="1"/>
            <a:r>
              <a:rPr lang="en-US">
                <a:latin typeface="Calibri" panose="020F0502020204030204" pitchFamily="34" charset="0"/>
              </a:rPr>
              <a:t>Design issues may cause you to change your outcome or restate your aim</a:t>
            </a:r>
          </a:p>
          <a:p>
            <a:pPr lvl="1"/>
            <a:r>
              <a:rPr lang="en-US">
                <a:latin typeface="Calibri" panose="020F0502020204030204" pitchFamily="34" charset="0"/>
              </a:rPr>
              <a:t>Accrual limitations may cause you to change the design</a:t>
            </a:r>
          </a:p>
          <a:p>
            <a:r>
              <a:rPr lang="en-US">
                <a:latin typeface="Calibri" panose="020F0502020204030204" pitchFamily="34" charset="0"/>
              </a:rPr>
              <a:t>“Dynamic process”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dirty="0">
                <a:latin typeface="Calibri" panose="020F0502020204030204" pitchFamily="34" charset="0"/>
              </a:rPr>
              <a:t>Additional aims (correlatives, etc.)</a:t>
            </a:r>
          </a:p>
        </p:txBody>
      </p:sp>
      <p:sp>
        <p:nvSpPr>
          <p:cNvPr id="49155" name="Rectangle 3"/>
          <p:cNvSpPr>
            <a:spLocks noGrp="1" noChangeArrowheads="1"/>
          </p:cNvSpPr>
          <p:nvPr>
            <p:ph sz="quarter" idx="1"/>
          </p:nvPr>
        </p:nvSpPr>
        <p:spPr/>
        <p:txBody>
          <a:bodyPr>
            <a:normAutofit fontScale="92500" lnSpcReduction="20000"/>
          </a:bodyPr>
          <a:lstStyle/>
          <a:p>
            <a:pPr>
              <a:lnSpc>
                <a:spcPct val="90000"/>
              </a:lnSpc>
            </a:pPr>
            <a:r>
              <a:rPr lang="en-US" dirty="0">
                <a:latin typeface="Calibri" panose="020F0502020204030204" pitchFamily="34" charset="0"/>
              </a:rPr>
              <a:t>VERY important aims!  </a:t>
            </a:r>
          </a:p>
          <a:p>
            <a:pPr>
              <a:lnSpc>
                <a:spcPct val="90000"/>
              </a:lnSpc>
            </a:pPr>
            <a:r>
              <a:rPr lang="en-US" dirty="0" smtClean="0">
                <a:latin typeface="Calibri" panose="020F0502020204030204" pitchFamily="34" charset="0"/>
              </a:rPr>
              <a:t>Same </a:t>
            </a:r>
            <a:r>
              <a:rPr lang="en-US" dirty="0">
                <a:latin typeface="Calibri" panose="020F0502020204030204" pitchFamily="34" charset="0"/>
              </a:rPr>
              <a:t>principles apply for stating aims, determining outcomes, writing analytic plan</a:t>
            </a:r>
          </a:p>
          <a:p>
            <a:pPr>
              <a:lnSpc>
                <a:spcPct val="90000"/>
              </a:lnSpc>
            </a:pPr>
            <a:r>
              <a:rPr lang="en-US" dirty="0">
                <a:latin typeface="Calibri" panose="020F0502020204030204" pitchFamily="34" charset="0"/>
              </a:rPr>
              <a:t>Usually power/sample size is less of a concern for secondary </a:t>
            </a:r>
            <a:r>
              <a:rPr lang="en-US" dirty="0" smtClean="0">
                <a:latin typeface="Calibri" panose="020F0502020204030204" pitchFamily="34" charset="0"/>
              </a:rPr>
              <a:t>aims</a:t>
            </a:r>
          </a:p>
          <a:p>
            <a:pPr>
              <a:lnSpc>
                <a:spcPct val="90000"/>
              </a:lnSpc>
            </a:pPr>
            <a:r>
              <a:rPr lang="en-US" dirty="0" smtClean="0">
                <a:latin typeface="Calibri" panose="020F0502020204030204" pitchFamily="34" charset="0"/>
              </a:rPr>
              <a:t>Design is generally DRIVEN by the primary aim</a:t>
            </a:r>
          </a:p>
          <a:p>
            <a:pPr lvl="1">
              <a:lnSpc>
                <a:spcPct val="90000"/>
              </a:lnSpc>
            </a:pPr>
            <a:r>
              <a:rPr lang="en-US" dirty="0" smtClean="0">
                <a:latin typeface="Calibri" panose="020F0502020204030204" pitchFamily="34" charset="0"/>
              </a:rPr>
              <a:t>Changing design to accommodate 2ndary aims?</a:t>
            </a:r>
          </a:p>
          <a:p>
            <a:pPr lvl="1">
              <a:lnSpc>
                <a:spcPct val="90000"/>
              </a:lnSpc>
            </a:pPr>
            <a:r>
              <a:rPr lang="en-US" dirty="0" smtClean="0">
                <a:latin typeface="Calibri" panose="020F0502020204030204" pitchFamily="34" charset="0"/>
              </a:rPr>
              <a:t>Suggests maybe that aim is not a 2ndary aim.</a:t>
            </a:r>
            <a:endParaRPr lang="en-US" dirty="0">
              <a:latin typeface="Calibri" panose="020F0502020204030204" pitchFamily="34" charset="0"/>
            </a:endParaRPr>
          </a:p>
          <a:p>
            <a:pPr>
              <a:lnSpc>
                <a:spcPct val="90000"/>
              </a:lnSpc>
            </a:pPr>
            <a:r>
              <a:rPr lang="en-US" dirty="0">
                <a:latin typeface="Calibri" panose="020F0502020204030204" pitchFamily="34" charset="0"/>
              </a:rPr>
              <a:t>“correlative” does not mean you can be vague! </a:t>
            </a:r>
          </a:p>
          <a:p>
            <a:pPr lvl="1">
              <a:lnSpc>
                <a:spcPct val="90000"/>
              </a:lnSpc>
            </a:pPr>
            <a:r>
              <a:rPr lang="en-US" dirty="0">
                <a:latin typeface="Calibri" panose="020F0502020204030204" pitchFamily="34" charset="0"/>
              </a:rPr>
              <a:t>these need to be well-conceived</a:t>
            </a:r>
          </a:p>
          <a:p>
            <a:pPr lvl="1">
              <a:lnSpc>
                <a:spcPct val="90000"/>
              </a:lnSpc>
            </a:pPr>
            <a:r>
              <a:rPr lang="en-US" dirty="0">
                <a:latin typeface="Calibri" panose="020F0502020204030204" pitchFamily="34" charset="0"/>
              </a:rPr>
              <a:t>often on biopsy tissue, pre post design</a:t>
            </a:r>
          </a:p>
          <a:p>
            <a:pPr lvl="1">
              <a:lnSpc>
                <a:spcPct val="90000"/>
              </a:lnSpc>
            </a:pPr>
            <a:r>
              <a:rPr lang="en-US" dirty="0">
                <a:latin typeface="Calibri" panose="020F0502020204030204" pitchFamily="34" charset="0"/>
              </a:rPr>
              <a:t>will you really learn anything?</a:t>
            </a:r>
          </a:p>
          <a:p>
            <a:pPr lvl="1">
              <a:lnSpc>
                <a:spcPct val="90000"/>
              </a:lnSpc>
            </a:pP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Early Stopping Rules and Interim Analyses</a:t>
            </a:r>
            <a:endParaRPr lang="en-US" sz="3600" dirty="0"/>
          </a:p>
        </p:txBody>
      </p:sp>
      <p:sp>
        <p:nvSpPr>
          <p:cNvPr id="3" name="Content Placeholder 2"/>
          <p:cNvSpPr>
            <a:spLocks noGrp="1"/>
          </p:cNvSpPr>
          <p:nvPr>
            <p:ph idx="1"/>
          </p:nvPr>
        </p:nvSpPr>
        <p:spPr/>
        <p:txBody>
          <a:bodyPr/>
          <a:lstStyle/>
          <a:p>
            <a:r>
              <a:rPr lang="en-US" dirty="0" smtClean="0"/>
              <a:t>As a general rule, consider incorporating early stopping rules</a:t>
            </a:r>
          </a:p>
          <a:p>
            <a:r>
              <a:rPr lang="en-US" dirty="0" smtClean="0"/>
              <a:t>Why?  Ethics and resources</a:t>
            </a:r>
          </a:p>
          <a:p>
            <a:r>
              <a:rPr lang="en-US" dirty="0" smtClean="0"/>
              <a:t>Lots of reasons for stopping</a:t>
            </a:r>
          </a:p>
          <a:p>
            <a:r>
              <a:rPr lang="en-US" dirty="0" smtClean="0"/>
              <a:t>Example: phase II designs</a:t>
            </a:r>
          </a:p>
          <a:p>
            <a:pPr lvl="1"/>
            <a:r>
              <a:rPr lang="en-US" dirty="0" smtClean="0"/>
              <a:t>Early stopping for safety (one or more arms)</a:t>
            </a:r>
          </a:p>
          <a:p>
            <a:pPr lvl="1"/>
            <a:r>
              <a:rPr lang="en-US" dirty="0" smtClean="0"/>
              <a:t>Early stopping for futility</a:t>
            </a:r>
          </a:p>
          <a:p>
            <a:pPr lvl="1"/>
            <a:r>
              <a:rPr lang="en-US" dirty="0" smtClean="0"/>
              <a:t>Early stopping for harm</a:t>
            </a:r>
          </a:p>
        </p:txBody>
      </p:sp>
    </p:spTree>
    <p:extLst>
      <p:ext uri="{BB962C8B-B14F-4D97-AF65-F5344CB8AC3E}">
        <p14:creationId xmlns:p14="http://schemas.microsoft.com/office/powerpoint/2010/main" val="34202036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early/interim looks</a:t>
            </a:r>
            <a:endParaRPr lang="en-US" dirty="0"/>
          </a:p>
        </p:txBody>
      </p:sp>
      <p:sp>
        <p:nvSpPr>
          <p:cNvPr id="3" name="Content Placeholder 2"/>
          <p:cNvSpPr>
            <a:spLocks noGrp="1"/>
          </p:cNvSpPr>
          <p:nvPr>
            <p:ph idx="1"/>
          </p:nvPr>
        </p:nvSpPr>
        <p:spPr/>
        <p:txBody>
          <a:bodyPr>
            <a:normAutofit fontScale="92500" lnSpcReduction="20000"/>
          </a:bodyPr>
          <a:lstStyle/>
          <a:p>
            <a:r>
              <a:rPr lang="en-US" dirty="0"/>
              <a:t>Early looks </a:t>
            </a:r>
            <a:r>
              <a:rPr lang="en-US" dirty="0" smtClean="0"/>
              <a:t>can/will </a:t>
            </a:r>
            <a:r>
              <a:rPr lang="en-US" dirty="0"/>
              <a:t>affect</a:t>
            </a:r>
          </a:p>
          <a:p>
            <a:pPr lvl="1"/>
            <a:r>
              <a:rPr lang="en-US" dirty="0"/>
              <a:t>Type I error</a:t>
            </a:r>
          </a:p>
          <a:p>
            <a:pPr lvl="1"/>
            <a:r>
              <a:rPr lang="en-US" dirty="0"/>
              <a:t>Type II error</a:t>
            </a:r>
          </a:p>
          <a:p>
            <a:r>
              <a:rPr lang="en-US" dirty="0" smtClean="0"/>
              <a:t>Consequences?  They need to be “built” into study design and power calculations</a:t>
            </a:r>
          </a:p>
          <a:p>
            <a:r>
              <a:rPr lang="en-US" dirty="0" smtClean="0"/>
              <a:t>Misconception:  The DSMB will stop the study early if needed for safety or harm so there is no need to account for early looks.</a:t>
            </a:r>
          </a:p>
          <a:p>
            <a:r>
              <a:rPr lang="en-US" dirty="0" smtClean="0"/>
              <a:t>Having ‘independent’ review does not mean that the interim looks should not be built in to design.</a:t>
            </a:r>
          </a:p>
          <a:p>
            <a:endParaRPr lang="en-US" dirty="0"/>
          </a:p>
        </p:txBody>
      </p:sp>
    </p:spTree>
    <p:extLst>
      <p:ext uri="{BB962C8B-B14F-4D97-AF65-F5344CB8AC3E}">
        <p14:creationId xmlns:p14="http://schemas.microsoft.com/office/powerpoint/2010/main" val="252196765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good text books on trials </a:t>
            </a:r>
            <a:endParaRPr lang="en-US" dirty="0"/>
          </a:p>
        </p:txBody>
      </p:sp>
      <p:sp>
        <p:nvSpPr>
          <p:cNvPr id="3" name="Content Placeholder 2"/>
          <p:cNvSpPr>
            <a:spLocks noGrp="1"/>
          </p:cNvSpPr>
          <p:nvPr>
            <p:ph idx="1"/>
          </p:nvPr>
        </p:nvSpPr>
        <p:spPr>
          <a:xfrm>
            <a:off x="304800" y="1447800"/>
            <a:ext cx="8534400" cy="4449763"/>
          </a:xfrm>
        </p:spPr>
        <p:txBody>
          <a:bodyPr>
            <a:normAutofit fontScale="70000" lnSpcReduction="20000"/>
          </a:bodyPr>
          <a:lstStyle/>
          <a:p>
            <a:r>
              <a:rPr lang="en-US" dirty="0" smtClean="0"/>
              <a:t>General Trials:</a:t>
            </a:r>
          </a:p>
          <a:p>
            <a:pPr lvl="1"/>
            <a:r>
              <a:rPr lang="en-US" dirty="0" smtClean="0"/>
              <a:t>Clinical Trials:  A </a:t>
            </a:r>
            <a:r>
              <a:rPr lang="en-US" dirty="0" err="1" smtClean="0"/>
              <a:t>Methodologic</a:t>
            </a:r>
            <a:r>
              <a:rPr lang="en-US" dirty="0" smtClean="0"/>
              <a:t> Perspective (</a:t>
            </a:r>
            <a:r>
              <a:rPr lang="en-US" dirty="0" err="1" smtClean="0"/>
              <a:t>Piantadosi</a:t>
            </a:r>
            <a:r>
              <a:rPr lang="en-US" dirty="0" smtClean="0"/>
              <a:t>)</a:t>
            </a:r>
          </a:p>
          <a:p>
            <a:pPr lvl="1"/>
            <a:r>
              <a:rPr lang="en-US" dirty="0" smtClean="0"/>
              <a:t>Clinical Trials (</a:t>
            </a:r>
            <a:r>
              <a:rPr lang="en-US" dirty="0" err="1" smtClean="0"/>
              <a:t>Meinert</a:t>
            </a:r>
            <a:r>
              <a:rPr lang="en-US" dirty="0" smtClean="0"/>
              <a:t>)</a:t>
            </a:r>
          </a:p>
          <a:p>
            <a:r>
              <a:rPr lang="en-US" dirty="0" smtClean="0"/>
              <a:t>Specific to Cancer:</a:t>
            </a:r>
          </a:p>
          <a:p>
            <a:pPr lvl="1"/>
            <a:r>
              <a:rPr lang="en-US" dirty="0" smtClean="0"/>
              <a:t>Classic:</a:t>
            </a:r>
          </a:p>
          <a:p>
            <a:pPr lvl="2"/>
            <a:r>
              <a:rPr lang="en-US" dirty="0" smtClean="0"/>
              <a:t>Clinical Trials in Oncology (Green, Crowley</a:t>
            </a:r>
            <a:r>
              <a:rPr lang="en-US" dirty="0"/>
              <a:t>, </a:t>
            </a:r>
            <a:r>
              <a:rPr lang="en-US" dirty="0" smtClean="0"/>
              <a:t>Benedetti </a:t>
            </a:r>
            <a:r>
              <a:rPr lang="en-US" dirty="0"/>
              <a:t>and </a:t>
            </a:r>
            <a:r>
              <a:rPr lang="en-US" dirty="0" smtClean="0"/>
              <a:t>Smith)</a:t>
            </a:r>
          </a:p>
          <a:p>
            <a:pPr lvl="1"/>
            <a:r>
              <a:rPr lang="en-US" dirty="0" smtClean="0"/>
              <a:t>More recent</a:t>
            </a:r>
            <a:endParaRPr lang="en-US" dirty="0" smtClean="0"/>
          </a:p>
          <a:p>
            <a:pPr lvl="2"/>
            <a:r>
              <a:rPr lang="en-US" dirty="0" smtClean="0"/>
              <a:t>Principles of Anti-Cancer Drug Development (Hidalgo, </a:t>
            </a:r>
            <a:r>
              <a:rPr lang="en-US" dirty="0" err="1" smtClean="0"/>
              <a:t>Eckhardt</a:t>
            </a:r>
            <a:r>
              <a:rPr lang="en-US" dirty="0" smtClean="0"/>
              <a:t>, Garrett-Mayer, Clendenin)</a:t>
            </a:r>
          </a:p>
          <a:p>
            <a:pPr lvl="2"/>
            <a:r>
              <a:rPr lang="en-US" dirty="0"/>
              <a:t>Oncology Clinical Trials: Successful Design, Conduct, and Analysis </a:t>
            </a:r>
            <a:r>
              <a:rPr lang="en-US" dirty="0" smtClean="0"/>
              <a:t>(Kelly, </a:t>
            </a:r>
            <a:r>
              <a:rPr lang="en-US" dirty="0" err="1" smtClean="0"/>
              <a:t>Halabi</a:t>
            </a:r>
            <a:r>
              <a:rPr lang="en-US" dirty="0" smtClean="0"/>
              <a:t>, </a:t>
            </a:r>
            <a:r>
              <a:rPr lang="en-US" dirty="0" err="1" smtClean="0"/>
              <a:t>Schilsky</a:t>
            </a:r>
            <a:r>
              <a:rPr lang="en-US" dirty="0" smtClean="0"/>
              <a:t>)</a:t>
            </a:r>
          </a:p>
          <a:p>
            <a:r>
              <a:rPr lang="en-US" dirty="0" smtClean="0"/>
              <a:t>Other references:</a:t>
            </a:r>
          </a:p>
          <a:p>
            <a:pPr lvl="1"/>
            <a:r>
              <a:rPr lang="en-US" dirty="0" err="1" smtClean="0"/>
              <a:t>LoRusso</a:t>
            </a:r>
            <a:r>
              <a:rPr lang="en-US" dirty="0" smtClean="0"/>
              <a:t> et al. (2010) </a:t>
            </a:r>
            <a:r>
              <a:rPr lang="en-US" dirty="0" err="1" smtClean="0"/>
              <a:t>Clin</a:t>
            </a:r>
            <a:r>
              <a:rPr lang="en-US" dirty="0" smtClean="0"/>
              <a:t> Cancer Res; 16(6); 1710-8.</a:t>
            </a:r>
          </a:p>
          <a:p>
            <a:pPr lvl="1"/>
            <a:r>
              <a:rPr lang="en-US" dirty="0" smtClean="0"/>
              <a:t>Seymour et al. (2010) </a:t>
            </a:r>
            <a:r>
              <a:rPr lang="en-US" dirty="0" err="1" smtClean="0"/>
              <a:t>Clin</a:t>
            </a:r>
            <a:r>
              <a:rPr lang="en-US" dirty="0" smtClean="0"/>
              <a:t> Cancer Res; 16(6); 1764-9.</a:t>
            </a:r>
          </a:p>
          <a:p>
            <a:pPr lvl="1"/>
            <a:r>
              <a:rPr lang="en-US" dirty="0" smtClean="0"/>
              <a:t>Sullivan (2004) The Lancet; 5; Dec 2004 759 - 763</a:t>
            </a:r>
            <a:endParaRPr lang="en-US" dirty="0"/>
          </a:p>
          <a:p>
            <a:endParaRPr lang="en-US" dirty="0"/>
          </a:p>
        </p:txBody>
      </p:sp>
    </p:spTree>
    <p:extLst>
      <p:ext uri="{BB962C8B-B14F-4D97-AF65-F5344CB8AC3E}">
        <p14:creationId xmlns:p14="http://schemas.microsoft.com/office/powerpoint/2010/main" val="3976881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 policy</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Homeworks</a:t>
            </a:r>
            <a:r>
              <a:rPr lang="en-US" dirty="0" smtClean="0"/>
              <a:t> </a:t>
            </a:r>
            <a:r>
              <a:rPr lang="en-US" dirty="0"/>
              <a:t>are due by 5pm on the due date. All </a:t>
            </a:r>
            <a:r>
              <a:rPr lang="en-US" dirty="0" err="1"/>
              <a:t>homeworks</a:t>
            </a:r>
            <a:r>
              <a:rPr lang="en-US" dirty="0"/>
              <a:t> should be emailed to the primary instructor (</a:t>
            </a:r>
            <a:r>
              <a:rPr lang="en-US" u="sng" dirty="0">
                <a:hlinkClick r:id="rId2"/>
              </a:rPr>
              <a:t>garrettm@musc.edu</a:t>
            </a:r>
            <a:r>
              <a:rPr lang="en-US" dirty="0"/>
              <a:t>) or turned in at lecture time. Asking for extensions on </a:t>
            </a:r>
            <a:r>
              <a:rPr lang="en-US" dirty="0" err="1"/>
              <a:t>homeworks</a:t>
            </a:r>
            <a:r>
              <a:rPr lang="en-US" dirty="0"/>
              <a:t> is strongly discouraged. However, it is expected that, on occasion, extenuating circumstances may arise. Therefore, the policy is that </a:t>
            </a:r>
            <a:r>
              <a:rPr lang="en-US" b="1" dirty="0"/>
              <a:t>each student may request an extension on homework twice and the extension is to be no more than 2 days</a:t>
            </a:r>
            <a:r>
              <a:rPr lang="en-US" dirty="0"/>
              <a:t>. You must notify the primary instructor that you are requesting an extension before the time the assignment is due. After using two extensions, no more extensions will be granted except with a medical note. </a:t>
            </a:r>
          </a:p>
          <a:p>
            <a:endParaRPr lang="en-US" dirty="0"/>
          </a:p>
        </p:txBody>
      </p:sp>
    </p:spTree>
    <p:extLst>
      <p:ext uri="{BB962C8B-B14F-4D97-AF65-F5344CB8AC3E}">
        <p14:creationId xmlns:p14="http://schemas.microsoft.com/office/powerpoint/2010/main" val="3348897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Etiquette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Attention to material:  </a:t>
            </a:r>
            <a:r>
              <a:rPr lang="en-US" dirty="0" smtClean="0"/>
              <a:t>Laptops are permitted in class, but it is expected that if they are used, it is to follow along with the lecture.  Email and web browsers should not be visited during class time. Checking phones during lecture is not acceptable.  The instructors are giving their time and expertise.  Be respectful and give them your attention. </a:t>
            </a:r>
          </a:p>
          <a:p>
            <a:r>
              <a:rPr lang="en-US" b="1" dirty="0" smtClean="0"/>
              <a:t>Classroom disruptions:  </a:t>
            </a:r>
            <a:r>
              <a:rPr lang="en-US" dirty="0" smtClean="0"/>
              <a:t>Some of us have patients, clinic staff, family members and others who we need to be able to be in contact with during lectures.  It is acceptable to bring pagers or cell phones to class.  Please be sure they are on silent mode.  If you need to leave during lecture to take a phone call, or make a phone call, please do so.  However, this should be a relatively rare occurrence.  Texting and emailing during lecture time is not acceptable.</a:t>
            </a:r>
          </a:p>
          <a:p>
            <a:endParaRPr lang="en-US" dirty="0"/>
          </a:p>
        </p:txBody>
      </p:sp>
    </p:spTree>
    <p:extLst>
      <p:ext uri="{BB962C8B-B14F-4D97-AF65-F5344CB8AC3E}">
        <p14:creationId xmlns:p14="http://schemas.microsoft.com/office/powerpoint/2010/main" val="683983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(work in progress)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9419080"/>
              </p:ext>
            </p:extLst>
          </p:nvPr>
        </p:nvGraphicFramePr>
        <p:xfrm>
          <a:off x="457200" y="2553127"/>
          <a:ext cx="7391400" cy="3676289"/>
        </p:xfrm>
        <a:graphic>
          <a:graphicData uri="http://schemas.openxmlformats.org/drawingml/2006/table">
            <a:tbl>
              <a:tblPr firstRow="1" firstCol="1" bandRow="1">
                <a:tableStyleId>{5C22544A-7EE6-4342-B048-85BDC9FD1C3A}</a:tableStyleId>
              </a:tblPr>
              <a:tblGrid>
                <a:gridCol w="610878"/>
                <a:gridCol w="1827522"/>
                <a:gridCol w="3200400"/>
                <a:gridCol w="1752600"/>
              </a:tblGrid>
              <a:tr h="308249">
                <a:tc>
                  <a:txBody>
                    <a:bodyPr/>
                    <a:lstStyle/>
                    <a:p>
                      <a:pPr marL="0" marR="0" algn="ctr">
                        <a:spcBef>
                          <a:spcPts val="0"/>
                        </a:spcBef>
                        <a:spcAft>
                          <a:spcPts val="0"/>
                        </a:spcAft>
                      </a:pPr>
                      <a:r>
                        <a:rPr lang="en-US" sz="1000" dirty="0">
                          <a:effectLst/>
                        </a:rPr>
                        <a:t>Lecture number</a:t>
                      </a:r>
                      <a:endParaRPr lang="en-US" sz="800" dirty="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Date</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Topic</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Instructor</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1</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Tu Jan 6</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Introduction</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2</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Th Jan 8</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Phase I trials: practical considerations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3</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dirty="0" err="1">
                          <a:effectLst/>
                          <a:highlight>
                            <a:srgbClr val="FFFF00"/>
                          </a:highlight>
                        </a:rPr>
                        <a:t>Tu</a:t>
                      </a:r>
                      <a:r>
                        <a:rPr lang="en-US" sz="1300" dirty="0">
                          <a:effectLst/>
                          <a:highlight>
                            <a:srgbClr val="FFFF00"/>
                          </a:highlight>
                        </a:rPr>
                        <a:t> Jan 13</a:t>
                      </a:r>
                      <a:endParaRPr lang="en-US" sz="1300" dirty="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Phase I trial designs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Britten?</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4</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Th Jan 15</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Phase I in practice: current topics/controversies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Britten?</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5</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Tu Jan 20 </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Phase II trials: practical considerations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6</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Th Jan 22</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Phase II trial designs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7</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Tu Jan 27</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Phase II in practice: current topics/controversies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8</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highlight>
                            <a:srgbClr val="FFFF00"/>
                          </a:highlight>
                        </a:rPr>
                        <a:t>Th Jan 29</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Phase III trials: practical considerations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9</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Tu Feb 3</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Phase III trial designs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10</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Th Feb 5</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Phase III trials: practical considerations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11</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highlight>
                            <a:srgbClr val="FFFF00"/>
                          </a:highlight>
                        </a:rPr>
                        <a:t>Tu Feb 10</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Observational studies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 </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12</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Th Feb 12</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Biomarker clinical trial designs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13</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Tu Feb 17</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 </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 </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14</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Th Feb 19</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Endpoint selection issues</a:t>
                      </a:r>
                      <a:endParaRPr lang="en-US" sz="13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a:effectLst/>
                        </a:rPr>
                        <a:t>EGM</a:t>
                      </a:r>
                      <a:endParaRPr lang="en-US" sz="1300">
                        <a:effectLst/>
                        <a:latin typeface="Times New Roman"/>
                        <a:ea typeface="Times New Roman"/>
                        <a:cs typeface="Times New Roman"/>
                      </a:endParaRPr>
                    </a:p>
                  </a:txBody>
                  <a:tcPr marL="43347" marR="43347" marT="0" marB="0"/>
                </a:tc>
              </a:tr>
              <a:tr h="154124">
                <a:tc>
                  <a:txBody>
                    <a:bodyPr/>
                    <a:lstStyle/>
                    <a:p>
                      <a:pPr marL="0" marR="0" algn="ctr">
                        <a:spcBef>
                          <a:spcPts val="0"/>
                        </a:spcBef>
                        <a:spcAft>
                          <a:spcPts val="0"/>
                        </a:spcAft>
                      </a:pPr>
                      <a:r>
                        <a:rPr lang="en-US" sz="1000">
                          <a:effectLst/>
                        </a:rPr>
                        <a:t>15</a:t>
                      </a:r>
                      <a:endParaRPr lang="en-US" sz="80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dirty="0" err="1">
                          <a:effectLst/>
                        </a:rPr>
                        <a:t>Tu</a:t>
                      </a:r>
                      <a:r>
                        <a:rPr lang="en-US" sz="1300" dirty="0">
                          <a:effectLst/>
                        </a:rPr>
                        <a:t> Feb 24</a:t>
                      </a:r>
                      <a:endParaRPr lang="en-US" sz="1300" dirty="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dirty="0">
                          <a:effectLst/>
                        </a:rPr>
                        <a:t>Power calculations</a:t>
                      </a:r>
                      <a:endParaRPr lang="en-US" sz="1300" dirty="0">
                        <a:effectLst/>
                        <a:latin typeface="Times New Roman"/>
                        <a:ea typeface="Times New Roman"/>
                        <a:cs typeface="Times New Roman"/>
                      </a:endParaRPr>
                    </a:p>
                  </a:txBody>
                  <a:tcPr marL="43347" marR="43347" marT="0" marB="0"/>
                </a:tc>
                <a:tc>
                  <a:txBody>
                    <a:bodyPr/>
                    <a:lstStyle/>
                    <a:p>
                      <a:pPr marL="0" marR="0">
                        <a:spcBef>
                          <a:spcPts val="0"/>
                        </a:spcBef>
                        <a:spcAft>
                          <a:spcPts val="0"/>
                        </a:spcAft>
                      </a:pPr>
                      <a:r>
                        <a:rPr lang="en-US" sz="1300" dirty="0">
                          <a:effectLst/>
                        </a:rPr>
                        <a:t>EGM</a:t>
                      </a:r>
                      <a:endParaRPr lang="en-US" sz="1300" dirty="0">
                        <a:effectLst/>
                        <a:latin typeface="Times New Roman"/>
                        <a:ea typeface="Times New Roman"/>
                        <a:cs typeface="Times New Roman"/>
                      </a:endParaRPr>
                    </a:p>
                  </a:txBody>
                  <a:tcPr marL="43347" marR="43347" marT="0" marB="0"/>
                </a:tc>
              </a:tr>
            </a:tbl>
          </a:graphicData>
        </a:graphic>
      </p:graphicFrame>
      <p:sp>
        <p:nvSpPr>
          <p:cNvPr id="5" name="Rectangle 1"/>
          <p:cNvSpPr>
            <a:spLocks noChangeArrowheads="1"/>
          </p:cNvSpPr>
          <p:nvPr/>
        </p:nvSpPr>
        <p:spPr bwMode="auto">
          <a:xfrm>
            <a:off x="457200" y="1676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sng" strike="noStrike" cap="none" normalizeH="0" baseline="0" dirty="0" smtClean="0">
                <a:ln>
                  <a:noFill/>
                </a:ln>
                <a:solidFill>
                  <a:schemeClr val="tx1"/>
                </a:solidFill>
                <a:effectLst/>
                <a:latin typeface="Arial" pitchFamily="34" charset="0"/>
                <a:ea typeface="Times New Roman" pitchFamily="18" charset="0"/>
                <a:cs typeface="Calibri" pitchFamily="34" charset="0"/>
              </a:rPr>
              <a:t>Tentative Lecture Schedule</a:t>
            </a:r>
            <a:r>
              <a:rPr kumimoji="0" lang="en-US" altLang="en-US" sz="1400" b="0" i="0" u="sng" strike="noStrike" cap="none" normalizeH="0" baseline="0" dirty="0" smtClean="0">
                <a:ln>
                  <a:noFill/>
                </a:ln>
                <a:solidFill>
                  <a:schemeClr val="tx1"/>
                </a:solidFill>
                <a:effectLst/>
                <a:latin typeface="Arial" pitchFamily="34" charset="0"/>
                <a:ea typeface="Times New Roman" pitchFamily="18" charset="0"/>
                <a:cs typeface="Calibri" pitchFamily="34" charset="0"/>
              </a:rPr>
              <a:t>:</a:t>
            </a:r>
            <a:endPar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0440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(work in progress)</a:t>
            </a:r>
            <a:endParaRPr lang="en-US" dirty="0"/>
          </a:p>
        </p:txBody>
      </p:sp>
      <p:sp>
        <p:nvSpPr>
          <p:cNvPr id="5" name="Rectangle 1"/>
          <p:cNvSpPr>
            <a:spLocks noChangeArrowheads="1"/>
          </p:cNvSpPr>
          <p:nvPr/>
        </p:nvSpPr>
        <p:spPr bwMode="auto">
          <a:xfrm>
            <a:off x="457200" y="1676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sng" strike="noStrike" cap="none" normalizeH="0" baseline="0" dirty="0" smtClean="0">
                <a:ln>
                  <a:noFill/>
                </a:ln>
                <a:solidFill>
                  <a:schemeClr val="tx1"/>
                </a:solidFill>
                <a:effectLst/>
                <a:latin typeface="Arial" pitchFamily="34" charset="0"/>
                <a:ea typeface="Times New Roman" pitchFamily="18" charset="0"/>
                <a:cs typeface="Calibri" pitchFamily="34" charset="0"/>
              </a:rPr>
              <a:t>Tentative Lecture Schedule</a:t>
            </a:r>
            <a:r>
              <a:rPr kumimoji="0" lang="en-US" altLang="en-US" sz="1400" b="0" i="0" u="sng" strike="noStrike" cap="none" normalizeH="0" baseline="0" dirty="0" smtClean="0">
                <a:ln>
                  <a:noFill/>
                </a:ln>
                <a:solidFill>
                  <a:schemeClr val="tx1"/>
                </a:solidFill>
                <a:effectLst/>
                <a:latin typeface="Arial" pitchFamily="34" charset="0"/>
                <a:ea typeface="Times New Roman" pitchFamily="18" charset="0"/>
                <a:cs typeface="Calibri" pitchFamily="34" charset="0"/>
              </a:rPr>
              <a:t>:</a:t>
            </a:r>
            <a:endPar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99078619"/>
              </p:ext>
            </p:extLst>
          </p:nvPr>
        </p:nvGraphicFramePr>
        <p:xfrm>
          <a:off x="457200" y="2286000"/>
          <a:ext cx="8229600" cy="3636090"/>
        </p:xfrm>
        <a:graphic>
          <a:graphicData uri="http://schemas.openxmlformats.org/drawingml/2006/table">
            <a:tbl>
              <a:tblPr firstRow="1" firstCol="1" bandRow="1">
                <a:tableStyleId>{5C22544A-7EE6-4342-B048-85BDC9FD1C3A}</a:tableStyleId>
              </a:tblPr>
              <a:tblGrid>
                <a:gridCol w="800655"/>
                <a:gridCol w="1747554"/>
                <a:gridCol w="3550869"/>
                <a:gridCol w="2130522"/>
              </a:tblGrid>
              <a:tr h="202005">
                <a:tc>
                  <a:txBody>
                    <a:bodyPr/>
                    <a:lstStyle/>
                    <a:p>
                      <a:pPr marL="0" marR="0" algn="ctr">
                        <a:spcBef>
                          <a:spcPts val="0"/>
                        </a:spcBef>
                        <a:spcAft>
                          <a:spcPts val="0"/>
                        </a:spcAft>
                      </a:pPr>
                      <a:r>
                        <a:rPr lang="en-US" sz="1300" dirty="0">
                          <a:effectLst/>
                        </a:rPr>
                        <a:t>16</a:t>
                      </a:r>
                      <a:endParaRPr lang="en-US" sz="1000" dirty="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Th Feb 26</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Correlative studies</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EGM</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17</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Tu Mar 3</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Imaging endpoints</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Ravenel</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18</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Th Mar 5</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dirty="0">
                          <a:effectLst/>
                        </a:rPr>
                        <a:t>Quality of Life and patient reported outcomes</a:t>
                      </a:r>
                      <a:endParaRPr lang="en-US" sz="1000" dirty="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Sterba</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19</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Tu Mar 10</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Spring break (no class)</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 </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 </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Th Mar 12</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Spring break (no class)</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 </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 </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Tu Mar 17</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Data collection and privacy issues</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EGM</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20</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dirty="0" err="1">
                          <a:effectLst/>
                        </a:rPr>
                        <a:t>Th</a:t>
                      </a:r>
                      <a:r>
                        <a:rPr lang="en-US" sz="1300" dirty="0">
                          <a:effectLst/>
                        </a:rPr>
                        <a:t> Mar 19</a:t>
                      </a:r>
                      <a:endParaRPr lang="en-US" sz="1000" dirty="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Informed consent</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Stuart</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21</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Tu Mar 24</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Protocol review and IRB process</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EGM</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22</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Th Mar 26</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Data safety and monitoring</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EGM</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23</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highlight>
                            <a:srgbClr val="00FF00"/>
                          </a:highlight>
                        </a:rPr>
                        <a:t>Tu Mar 31</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Disparities research</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Ford</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24</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highlight>
                            <a:srgbClr val="00FF00"/>
                          </a:highlight>
                        </a:rPr>
                        <a:t>Th Apr 2</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Prevention and Control studies</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Wallace</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25</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Tu Apr 7</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Data safety and monitoring</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EGM</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26</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Th Apr 9</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Grants, cooperative groups and pharma</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EGM</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27</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highlight>
                            <a:srgbClr val="00FF00"/>
                          </a:highlight>
                        </a:rPr>
                        <a:t>Tu Apr 14</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Radiation and Multimodality Trials</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Graham Warren</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28</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dirty="0" err="1">
                          <a:effectLst/>
                          <a:highlight>
                            <a:srgbClr val="00FF00"/>
                          </a:highlight>
                        </a:rPr>
                        <a:t>Th</a:t>
                      </a:r>
                      <a:r>
                        <a:rPr lang="en-US" sz="1300" dirty="0">
                          <a:effectLst/>
                          <a:highlight>
                            <a:srgbClr val="00FF00"/>
                          </a:highlight>
                        </a:rPr>
                        <a:t> Apr 16</a:t>
                      </a:r>
                      <a:endParaRPr lang="en-US" sz="1000" dirty="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Tobacco Cessation in Clinical Cancer Trials</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Graham Warren</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29</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Tu Apr 21</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Prediction vs. Association</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 </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30</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Th Apr 23</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Intention to Treat and Compliance</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 </a:t>
                      </a:r>
                      <a:endParaRPr lang="en-US" sz="1000">
                        <a:effectLst/>
                        <a:latin typeface="Times New Roman"/>
                        <a:ea typeface="Times New Roman"/>
                        <a:cs typeface="Times New Roman"/>
                      </a:endParaRPr>
                    </a:p>
                  </a:txBody>
                  <a:tcPr marL="56814" marR="56814" marT="0" marB="0"/>
                </a:tc>
              </a:tr>
              <a:tr h="202005">
                <a:tc>
                  <a:txBody>
                    <a:bodyPr/>
                    <a:lstStyle/>
                    <a:p>
                      <a:pPr marL="0" marR="0" algn="ctr">
                        <a:spcBef>
                          <a:spcPts val="0"/>
                        </a:spcBef>
                        <a:spcAft>
                          <a:spcPts val="0"/>
                        </a:spcAft>
                      </a:pPr>
                      <a:r>
                        <a:rPr lang="en-US" sz="1300">
                          <a:effectLst/>
                        </a:rPr>
                        <a:t>31</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Tu Apr 28</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a:effectLst/>
                        </a:rPr>
                        <a:t> </a:t>
                      </a:r>
                      <a:endParaRPr lang="en-US" sz="1000">
                        <a:effectLst/>
                        <a:latin typeface="Times New Roman"/>
                        <a:ea typeface="Times New Roman"/>
                        <a:cs typeface="Times New Roman"/>
                      </a:endParaRPr>
                    </a:p>
                  </a:txBody>
                  <a:tcPr marL="56814" marR="56814" marT="0" marB="0"/>
                </a:tc>
                <a:tc>
                  <a:txBody>
                    <a:bodyPr/>
                    <a:lstStyle/>
                    <a:p>
                      <a:pPr marL="0" marR="0">
                        <a:spcBef>
                          <a:spcPts val="0"/>
                        </a:spcBef>
                        <a:spcAft>
                          <a:spcPts val="0"/>
                        </a:spcAft>
                      </a:pPr>
                      <a:r>
                        <a:rPr lang="en-US" sz="1300" dirty="0">
                          <a:effectLst/>
                        </a:rPr>
                        <a:t> </a:t>
                      </a:r>
                      <a:endParaRPr lang="en-US" sz="1000" dirty="0">
                        <a:effectLst/>
                        <a:latin typeface="Times New Roman"/>
                        <a:ea typeface="Times New Roman"/>
                        <a:cs typeface="Times New Roman"/>
                      </a:endParaRPr>
                    </a:p>
                  </a:txBody>
                  <a:tcPr marL="56814" marR="56814" marT="0" marB="0"/>
                </a:tc>
              </a:tr>
            </a:tbl>
          </a:graphicData>
        </a:graphic>
      </p:graphicFrame>
    </p:spTree>
    <p:extLst>
      <p:ext uri="{BB962C8B-B14F-4D97-AF65-F5344CB8AC3E}">
        <p14:creationId xmlns:p14="http://schemas.microsoft.com/office/powerpoint/2010/main" val="629512780"/>
      </p:ext>
    </p:extLst>
  </p:cSld>
  <p:clrMapOvr>
    <a:masterClrMapping/>
  </p:clrMapOvr>
</p:sld>
</file>

<file path=ppt/theme/theme1.xml><?xml version="1.0" encoding="utf-8"?>
<a:theme xmlns:a="http://schemas.openxmlformats.org/drawingml/2006/main" name="methods2.template">
  <a:themeElements>
    <a:clrScheme name="methods2.template 13">
      <a:dk1>
        <a:srgbClr val="3E3E5C"/>
      </a:dk1>
      <a:lt1>
        <a:srgbClr val="FFFFFF"/>
      </a:lt1>
      <a:dk2>
        <a:srgbClr val="666699"/>
      </a:dk2>
      <a:lt2>
        <a:srgbClr val="FFFFCC"/>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methods2.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thods2.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thods2.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thods2.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thods2.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thods2.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thods2.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thods2.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thods2.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thods2.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thods2.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thods2.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thods2.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thods2.template 13">
        <a:dk1>
          <a:srgbClr val="3E3E5C"/>
        </a:dk1>
        <a:lt1>
          <a:srgbClr val="FFFFFF"/>
        </a:lt1>
        <a:dk2>
          <a:srgbClr val="666699"/>
        </a:dk2>
        <a:lt2>
          <a:srgbClr val="FFFFCC"/>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methods2.template</Template>
  <TotalTime>2365</TotalTime>
  <Words>4770</Words>
  <Application>Microsoft Office PowerPoint</Application>
  <PresentationFormat>On-screen Show (4:3)</PresentationFormat>
  <Paragraphs>632</Paragraphs>
  <Slides>56</Slides>
  <Notes>0</Notes>
  <HiddenSlides>0</HiddenSlides>
  <MMClips>0</MMClips>
  <ScaleCrop>false</ScaleCrop>
  <HeadingPairs>
    <vt:vector size="4" baseType="variant">
      <vt:variant>
        <vt:lpstr>Theme</vt:lpstr>
      </vt:variant>
      <vt:variant>
        <vt:i4>2</vt:i4>
      </vt:variant>
      <vt:variant>
        <vt:lpstr>Slide Titles</vt:lpstr>
      </vt:variant>
      <vt:variant>
        <vt:i4>56</vt:i4>
      </vt:variant>
    </vt:vector>
  </HeadingPairs>
  <TitlesOfParts>
    <vt:vector size="58" baseType="lpstr">
      <vt:lpstr>methods2.template</vt:lpstr>
      <vt:lpstr>Office Theme</vt:lpstr>
      <vt:lpstr>Methods in Clinical Cancer Research: Introduction</vt:lpstr>
      <vt:lpstr>Methods in Clinical Cancer Research</vt:lpstr>
      <vt:lpstr>Course Objectives</vt:lpstr>
      <vt:lpstr>Course Description</vt:lpstr>
      <vt:lpstr>Texts and Assessments</vt:lpstr>
      <vt:lpstr>Assignments policy</vt:lpstr>
      <vt:lpstr>Classroom Etiquette</vt:lpstr>
      <vt:lpstr>Schedule (work in progress)</vt:lpstr>
      <vt:lpstr>Schedule (work in progress)</vt:lpstr>
      <vt:lpstr>Lecture Notes</vt:lpstr>
      <vt:lpstr>Heterogeneous Population</vt:lpstr>
      <vt:lpstr>Questions?</vt:lpstr>
      <vt:lpstr>Types of Research Studies in Cancer</vt:lpstr>
      <vt:lpstr>Phases of Drug Development</vt:lpstr>
      <vt:lpstr>Clinical Trials:  the beginning </vt:lpstr>
      <vt:lpstr>Imagine….</vt:lpstr>
      <vt:lpstr>Statistical design and development of clinical trials</vt:lpstr>
      <vt:lpstr>Where are the statisticians?</vt:lpstr>
      <vt:lpstr>Statistical Considerations: 5 part process</vt:lpstr>
      <vt:lpstr>Motivating Example</vt:lpstr>
      <vt:lpstr>1.  Stating research Aims</vt:lpstr>
      <vt:lpstr>1.  Stating research aims</vt:lpstr>
      <vt:lpstr>Devising your aims</vt:lpstr>
      <vt:lpstr>Aims and Hypotheses</vt:lpstr>
      <vt:lpstr>PowerPoint Presentation</vt:lpstr>
      <vt:lpstr>II.  Determining your outcome measures</vt:lpstr>
      <vt:lpstr>Aims and outcomes and parameters</vt:lpstr>
      <vt:lpstr>PowerPoint Presentation</vt:lpstr>
      <vt:lpstr>PowerPoint Presentation</vt:lpstr>
      <vt:lpstr>PowerPoint Presentation</vt:lpstr>
      <vt:lpstr>Q2 &amp; Q3: Right and Wrong</vt:lpstr>
      <vt:lpstr>The following are NOT endpoints</vt:lpstr>
      <vt:lpstr>III.  Choosing the experimental design</vt:lpstr>
      <vt:lpstr>III.  Choosing the experimental design</vt:lpstr>
      <vt:lpstr>III.  Choosing the experimental design</vt:lpstr>
      <vt:lpstr>AML Flavopiridol Trial</vt:lpstr>
      <vt:lpstr>IV.  Analytic Plan</vt:lpstr>
      <vt:lpstr>IV.  Analytic Plan</vt:lpstr>
      <vt:lpstr>Recall the 95% confidence interval</vt:lpstr>
      <vt:lpstr>IV.  The Analytic Plan</vt:lpstr>
      <vt:lpstr>IV.  The Analytic Plan</vt:lpstr>
      <vt:lpstr>Recall the p-value</vt:lpstr>
      <vt:lpstr>P-value depends on the sample size</vt:lpstr>
      <vt:lpstr>IV.  Analytic Plan</vt:lpstr>
      <vt:lpstr>PowerPoint Presentation</vt:lpstr>
      <vt:lpstr>V.  Sample size justification</vt:lpstr>
      <vt:lpstr>Refresher of Alpha, Beta and Power</vt:lpstr>
      <vt:lpstr>V. Sample size justification</vt:lpstr>
      <vt:lpstr>“Plug and Chug”</vt:lpstr>
      <vt:lpstr>V.  Sample size justification</vt:lpstr>
      <vt:lpstr>PowerPoint Presentation</vt:lpstr>
      <vt:lpstr>Feedback loop </vt:lpstr>
      <vt:lpstr>Additional aims (correlatives, etc.)</vt:lpstr>
      <vt:lpstr>Early Stopping Rules and Interim Analyses</vt:lpstr>
      <vt:lpstr>Implications of early/interim looks</vt:lpstr>
      <vt:lpstr>Some good text books on trials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elg26</dc:creator>
  <cp:lastModifiedBy>Elizabeth Garrett-Mayer</cp:lastModifiedBy>
  <cp:revision>72</cp:revision>
  <cp:lastPrinted>1601-01-01T00:00:00Z</cp:lastPrinted>
  <dcterms:created xsi:type="dcterms:W3CDTF">1601-01-01T00:00:00Z</dcterms:created>
  <dcterms:modified xsi:type="dcterms:W3CDTF">2015-01-06T14:37:13Z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