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notesMasterIdLst>
    <p:notesMasterId r:id="rId34"/>
  </p:notesMasterIdLst>
  <p:sldIdLst>
    <p:sldId id="256" r:id="rId2"/>
    <p:sldId id="258" r:id="rId3"/>
    <p:sldId id="272" r:id="rId4"/>
    <p:sldId id="259" r:id="rId5"/>
    <p:sldId id="260" r:id="rId6"/>
    <p:sldId id="261" r:id="rId7"/>
    <p:sldId id="269" r:id="rId8"/>
    <p:sldId id="270" r:id="rId9"/>
    <p:sldId id="262" r:id="rId10"/>
    <p:sldId id="263" r:id="rId11"/>
    <p:sldId id="264" r:id="rId12"/>
    <p:sldId id="265" r:id="rId13"/>
    <p:sldId id="266" r:id="rId14"/>
    <p:sldId id="267" r:id="rId15"/>
    <p:sldId id="271" r:id="rId16"/>
    <p:sldId id="268" r:id="rId17"/>
    <p:sldId id="273" r:id="rId18"/>
    <p:sldId id="274" r:id="rId19"/>
    <p:sldId id="275" r:id="rId20"/>
    <p:sldId id="276" r:id="rId21"/>
    <p:sldId id="277" r:id="rId22"/>
    <p:sldId id="278" r:id="rId23"/>
    <p:sldId id="280" r:id="rId24"/>
    <p:sldId id="279" r:id="rId25"/>
    <p:sldId id="281" r:id="rId26"/>
    <p:sldId id="282" r:id="rId27"/>
    <p:sldId id="283" r:id="rId28"/>
    <p:sldId id="285" r:id="rId29"/>
    <p:sldId id="284" r:id="rId30"/>
    <p:sldId id="286" r:id="rId31"/>
    <p:sldId id="288" r:id="rId32"/>
    <p:sldId id="2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445" y="-115"/>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DD1BBE-B9C2-4825-B929-55DDC3425EC1}" type="datetimeFigureOut">
              <a:rPr lang="en-US" smtClean="0"/>
              <a:t>10/29/2013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6E4C73-8E29-4353-AD01-7791D7498903}" type="slidenum">
              <a:rPr lang="en-US" smtClean="0"/>
              <a:t>‹#›</a:t>
            </a:fld>
            <a:endParaRPr lang="en-US"/>
          </a:p>
        </p:txBody>
      </p:sp>
    </p:spTree>
    <p:extLst>
      <p:ext uri="{BB962C8B-B14F-4D97-AF65-F5344CB8AC3E}">
        <p14:creationId xmlns:p14="http://schemas.microsoft.com/office/powerpoint/2010/main" val="2812432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6E4C73-8E29-4353-AD01-7791D7498903}" type="slidenum">
              <a:rPr lang="en-US" smtClean="0"/>
              <a:t>2</a:t>
            </a:fld>
            <a:endParaRPr lang="en-US"/>
          </a:p>
        </p:txBody>
      </p:sp>
    </p:spTree>
    <p:extLst>
      <p:ext uri="{BB962C8B-B14F-4D97-AF65-F5344CB8AC3E}">
        <p14:creationId xmlns:p14="http://schemas.microsoft.com/office/powerpoint/2010/main" val="216620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7376FAC6-475A-4E40-ADC2-0AB296A650CE}" type="datetime1">
              <a:rPr lang="en-US" smtClean="0"/>
              <a:t>10/29/2013</a:t>
            </a:fld>
            <a:endParaRPr lang="en-US"/>
          </a:p>
        </p:txBody>
      </p:sp>
      <p:sp>
        <p:nvSpPr>
          <p:cNvPr id="17" name="Footer Placeholder 16"/>
          <p:cNvSpPr>
            <a:spLocks noGrp="1"/>
          </p:cNvSpPr>
          <p:nvPr>
            <p:ph type="ftr" sz="quarter" idx="11"/>
          </p:nvPr>
        </p:nvSpPr>
        <p:spPr>
          <a:xfrm>
            <a:off x="5410200" y="4205288"/>
            <a:ext cx="1295400" cy="457200"/>
          </a:xfrm>
        </p:spPr>
        <p:txBody>
          <a:bodyPr/>
          <a:lstStyle/>
          <a:p>
            <a:r>
              <a:rPr lang="en-US" smtClean="0"/>
              <a:t>This presentation is the intellectual property of the author/presenter.  Contact them at garrettm@musc.edu for permission to reprint and/or distribute.</a:t>
            </a:r>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FF8B59-A60C-4318-AA2A-BE76B6754406}" type="datetime1">
              <a:rPr lang="en-US" smtClean="0"/>
              <a:t>10/29/2013</a:t>
            </a:fld>
            <a:endParaRPr lang="en-US"/>
          </a:p>
        </p:txBody>
      </p:sp>
      <p:sp>
        <p:nvSpPr>
          <p:cNvPr id="5" name="Footer Placeholder 4"/>
          <p:cNvSpPr>
            <a:spLocks noGrp="1"/>
          </p:cNvSpPr>
          <p:nvPr>
            <p:ph type="ftr" sz="quarter" idx="11"/>
          </p:nvPr>
        </p:nvSpPr>
        <p:spPr/>
        <p:txBody>
          <a:bodyPr/>
          <a:lstStyle/>
          <a:p>
            <a:r>
              <a:rPr lang="en-US" smtClean="0"/>
              <a:t>This presentation is the intellectual property of the author/presenter.  Contact them at garrettm@musc.edu for permission to reprint and/or distribute.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B1E702-30D0-4A6F-84B0-54CBCD657F8A}" type="datetime1">
              <a:rPr lang="en-US" smtClean="0"/>
              <a:t>10/29/2013</a:t>
            </a:fld>
            <a:endParaRPr lang="en-US"/>
          </a:p>
        </p:txBody>
      </p:sp>
      <p:sp>
        <p:nvSpPr>
          <p:cNvPr id="5" name="Footer Placeholder 4"/>
          <p:cNvSpPr>
            <a:spLocks noGrp="1"/>
          </p:cNvSpPr>
          <p:nvPr>
            <p:ph type="ftr" sz="quarter" idx="11"/>
          </p:nvPr>
        </p:nvSpPr>
        <p:spPr/>
        <p:txBody>
          <a:bodyPr/>
          <a:lstStyle/>
          <a:p>
            <a:r>
              <a:rPr lang="en-US" smtClean="0"/>
              <a:t>This presentation is the intellectual property of the author/presenter.  Contact them at garrettm@musc.edu for permission to reprint and/or distribute.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AD2CB0-3B97-4CC9-B482-999BA728D5E6}" type="datetime1">
              <a:rPr lang="en-US" smtClean="0"/>
              <a:t>10/29/2013</a:t>
            </a:fld>
            <a:endParaRPr lang="en-US"/>
          </a:p>
        </p:txBody>
      </p:sp>
      <p:sp>
        <p:nvSpPr>
          <p:cNvPr id="5" name="Footer Placeholder 4"/>
          <p:cNvSpPr>
            <a:spLocks noGrp="1"/>
          </p:cNvSpPr>
          <p:nvPr>
            <p:ph type="ftr" sz="quarter" idx="11"/>
          </p:nvPr>
        </p:nvSpPr>
        <p:spPr/>
        <p:txBody>
          <a:bodyPr/>
          <a:lstStyle/>
          <a:p>
            <a:r>
              <a:rPr lang="en-US" smtClean="0"/>
              <a:t>This presentation is the intellectual property of the author/presenter.  Contact them at garrettm@musc.edu for permission to reprint and/or distribute.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C2D57DA-4DCE-46AA-ADD5-DF2FBE8F3B67}" type="datetime1">
              <a:rPr lang="en-US" smtClean="0"/>
              <a:t>10/29/2013</a:t>
            </a:fld>
            <a:endParaRPr lang="en-US"/>
          </a:p>
        </p:txBody>
      </p:sp>
      <p:sp>
        <p:nvSpPr>
          <p:cNvPr id="5" name="Footer Placeholder 4"/>
          <p:cNvSpPr>
            <a:spLocks noGrp="1"/>
          </p:cNvSpPr>
          <p:nvPr>
            <p:ph type="ftr" sz="quarter" idx="11"/>
          </p:nvPr>
        </p:nvSpPr>
        <p:spPr/>
        <p:txBody>
          <a:bodyPr/>
          <a:lstStyle/>
          <a:p>
            <a:r>
              <a:rPr lang="en-US" smtClean="0"/>
              <a:t>This presentation is the intellectual property of the author/presenter.  Contact them at garrettm@musc.edu for permission to reprint and/or distribute.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E70DF51-B1BF-47AF-841D-ED901464F870}" type="datetime1">
              <a:rPr lang="en-US" smtClean="0"/>
              <a:t>10/29/2013</a:t>
            </a:fld>
            <a:endParaRPr lang="en-US"/>
          </a:p>
        </p:txBody>
      </p:sp>
      <p:sp>
        <p:nvSpPr>
          <p:cNvPr id="6" name="Footer Placeholder 5"/>
          <p:cNvSpPr>
            <a:spLocks noGrp="1"/>
          </p:cNvSpPr>
          <p:nvPr>
            <p:ph type="ftr" sz="quarter" idx="11"/>
          </p:nvPr>
        </p:nvSpPr>
        <p:spPr/>
        <p:txBody>
          <a:bodyPr/>
          <a:lstStyle/>
          <a:p>
            <a:r>
              <a:rPr lang="en-US" smtClean="0"/>
              <a:t>This presentation is the intellectual property of the author/presenter.  Contact them at garrettm@musc.edu for permission to reprint and/or distribute.</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A81D6365-8AD6-424E-839E-A17C4E959A2E}" type="datetime1">
              <a:rPr lang="en-US" smtClean="0"/>
              <a:t>10/29/2013</a:t>
            </a:fld>
            <a:endParaRPr lang="en-US"/>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r>
              <a:rPr lang="en-US" smtClean="0"/>
              <a:t>This presentation is the intellectual property of the author/presenter.  Contact them at garrettm@musc.edu for permission to reprint and/or distribute.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B29B6D03-21E9-4E53-9604-AD69BF8D577B}" type="datetime1">
              <a:rPr lang="en-US" smtClean="0"/>
              <a:t>10/29/2013</a:t>
            </a:fld>
            <a:endParaRPr lang="en-US"/>
          </a:p>
        </p:txBody>
      </p:sp>
      <p:sp>
        <p:nvSpPr>
          <p:cNvPr id="4" name="Footer Placeholder 3"/>
          <p:cNvSpPr>
            <a:spLocks noGrp="1"/>
          </p:cNvSpPr>
          <p:nvPr>
            <p:ph type="ftr" sz="quarter" idx="11"/>
          </p:nvPr>
        </p:nvSpPr>
        <p:spPr>
          <a:xfrm>
            <a:off x="5257800" y="612648"/>
            <a:ext cx="1325880" cy="457200"/>
          </a:xfrm>
        </p:spPr>
        <p:txBody>
          <a:bodyPr/>
          <a:lstStyle/>
          <a:p>
            <a:r>
              <a:rPr lang="en-US" smtClean="0"/>
              <a:t>This presentation is the intellectual property of the author/presenter.  Contact them at garrettm@musc.edu for permission to reprint and/or distribute.</a:t>
            </a:r>
            <a:endParaRPr lang="en-US"/>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A5A6BF-5A39-423D-8CE2-23332AEB3D0E}" type="datetime1">
              <a:rPr lang="en-US" smtClean="0"/>
              <a:t>10/29/2013</a:t>
            </a:fld>
            <a:endParaRPr lang="en-US"/>
          </a:p>
        </p:txBody>
      </p:sp>
      <p:sp>
        <p:nvSpPr>
          <p:cNvPr id="3" name="Footer Placeholder 2"/>
          <p:cNvSpPr>
            <a:spLocks noGrp="1"/>
          </p:cNvSpPr>
          <p:nvPr>
            <p:ph type="ftr" sz="quarter" idx="11"/>
          </p:nvPr>
        </p:nvSpPr>
        <p:spPr/>
        <p:txBody>
          <a:bodyPr/>
          <a:lstStyle/>
          <a:p>
            <a:r>
              <a:rPr lang="en-US" smtClean="0"/>
              <a:t>This presentation is the intellectual property of the author/presenter.  Contact them at garrettm@musc.edu for permission to reprint and/or distribute.</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4808A13-5D73-4DCB-8B4B-F0DDE0B1E8E4}" type="datetime1">
              <a:rPr lang="en-US" smtClean="0"/>
              <a:t>10/29/2013</a:t>
            </a:fld>
            <a:endParaRPr lang="en-US"/>
          </a:p>
        </p:txBody>
      </p:sp>
      <p:sp>
        <p:nvSpPr>
          <p:cNvPr id="6" name="Footer Placeholder 5"/>
          <p:cNvSpPr>
            <a:spLocks noGrp="1"/>
          </p:cNvSpPr>
          <p:nvPr>
            <p:ph type="ftr" sz="quarter" idx="11"/>
          </p:nvPr>
        </p:nvSpPr>
        <p:spPr/>
        <p:txBody>
          <a:bodyPr/>
          <a:lstStyle/>
          <a:p>
            <a:r>
              <a:rPr lang="en-US" smtClean="0"/>
              <a:t>This presentation is the intellectual property of the author/presenter.  Contact them at garrettm@musc.edu for permission to reprint and/or distribute.</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0311026-DC55-4788-8637-881612739F80}" type="datetime1">
              <a:rPr lang="en-US" smtClean="0"/>
              <a:t>10/29/2013</a:t>
            </a:fld>
            <a:endParaRPr lang="en-US"/>
          </a:p>
        </p:txBody>
      </p:sp>
      <p:sp>
        <p:nvSpPr>
          <p:cNvPr id="6" name="Footer Placeholder 5"/>
          <p:cNvSpPr>
            <a:spLocks noGrp="1"/>
          </p:cNvSpPr>
          <p:nvPr>
            <p:ph type="ftr" sz="quarter" idx="11"/>
          </p:nvPr>
        </p:nvSpPr>
        <p:spPr/>
        <p:txBody>
          <a:bodyPr/>
          <a:lstStyle/>
          <a:p>
            <a:r>
              <a:rPr lang="en-US" smtClean="0"/>
              <a:t>This presentation is the intellectual property of the author/presenter.  Contact them at garrettm@musc.edu for permission to reprint and/or distribute.</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A3D640BE-FE28-45B4-8387-4CAC6E24017A}" type="datetime1">
              <a:rPr lang="en-US" smtClean="0"/>
              <a:t>10/29/2013</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r>
              <a:rPr lang="en-US" smtClean="0"/>
              <a:t>This presentation is the intellectual property of the author/presenter.  Contact them at garrettm@musc.edu for permission to reprint and/or distribute.</a:t>
            </a:r>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hyperlink" Target="mailto:garrettm@musc.edu"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1.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3600"/>
            <a:ext cx="8458200" cy="1470025"/>
          </a:xfrm>
        </p:spPr>
        <p:txBody>
          <a:bodyPr>
            <a:normAutofit fontScale="90000"/>
          </a:bodyPr>
          <a:lstStyle/>
          <a:p>
            <a:r>
              <a:rPr lang="en-US" dirty="0" smtClean="0"/>
              <a:t>Clinical 101:</a:t>
            </a:r>
            <a:br>
              <a:rPr lang="en-US" dirty="0" smtClean="0"/>
            </a:br>
            <a:r>
              <a:rPr lang="en-US" sz="4000" dirty="0"/>
              <a:t>Clinical trial endpoints: </a:t>
            </a:r>
            <a:r>
              <a:rPr lang="en-US" sz="4000" dirty="0" smtClean="0"/>
              <a:t/>
            </a:r>
            <a:br>
              <a:rPr lang="en-US" sz="4000" dirty="0" smtClean="0"/>
            </a:br>
            <a:r>
              <a:rPr lang="en-US" sz="4000" dirty="0" smtClean="0"/>
              <a:t>Selection</a:t>
            </a:r>
            <a:r>
              <a:rPr lang="en-US" sz="4000" dirty="0"/>
              <a:t>, analysis and interpretation</a:t>
            </a:r>
          </a:p>
        </p:txBody>
      </p:sp>
      <p:sp>
        <p:nvSpPr>
          <p:cNvPr id="3" name="Subtitle 2"/>
          <p:cNvSpPr>
            <a:spLocks noGrp="1"/>
          </p:cNvSpPr>
          <p:nvPr>
            <p:ph type="subTitle" idx="1"/>
          </p:nvPr>
        </p:nvSpPr>
        <p:spPr/>
        <p:txBody>
          <a:bodyPr>
            <a:normAutofit fontScale="92500"/>
          </a:bodyPr>
          <a:lstStyle/>
          <a:p>
            <a:r>
              <a:rPr lang="en-US" dirty="0" smtClean="0"/>
              <a:t>Elizabeth Garrett-Mayer, PhD</a:t>
            </a:r>
          </a:p>
          <a:p>
            <a:r>
              <a:rPr lang="en-US" dirty="0" smtClean="0"/>
              <a:t>Hollings Cancer Center</a:t>
            </a:r>
          </a:p>
          <a:p>
            <a:r>
              <a:rPr lang="en-US" dirty="0" smtClean="0"/>
              <a:t>Medical University of South Carolina</a:t>
            </a:r>
          </a:p>
          <a:p>
            <a:r>
              <a:rPr lang="en-US" dirty="0" smtClean="0"/>
              <a:t>December 10, 2013</a:t>
            </a:r>
            <a:endParaRPr lang="en-US" dirty="0"/>
          </a:p>
        </p:txBody>
      </p:sp>
      <p:sp>
        <p:nvSpPr>
          <p:cNvPr id="5" name="TextBox 4"/>
          <p:cNvSpPr txBox="1"/>
          <p:nvPr/>
        </p:nvSpPr>
        <p:spPr>
          <a:xfrm>
            <a:off x="304800" y="19050"/>
            <a:ext cx="8458200" cy="269304"/>
          </a:xfrm>
          <a:prstGeom prst="rect">
            <a:avLst/>
          </a:prstGeom>
          <a:noFill/>
        </p:spPr>
        <p:txBody>
          <a:bodyPr wrap="square" rtlCol="0">
            <a:spAutoFit/>
          </a:bodyPr>
          <a:lstStyle/>
          <a:p>
            <a:r>
              <a:rPr lang="en-US" sz="1150" dirty="0">
                <a:solidFill>
                  <a:schemeClr val="bg1"/>
                </a:solidFill>
              </a:rPr>
              <a:t>San Antonio Breast Cancer Symposium - Cancer Therapy and Research Center at UT Health Science Center – </a:t>
            </a:r>
            <a:r>
              <a:rPr lang="en-US" sz="1150" dirty="0" smtClean="0">
                <a:solidFill>
                  <a:schemeClr val="bg1"/>
                </a:solidFill>
              </a:rPr>
              <a:t>Dec10-14</a:t>
            </a:r>
            <a:r>
              <a:rPr lang="en-US" sz="1150" dirty="0">
                <a:solidFill>
                  <a:schemeClr val="bg1"/>
                </a:solidFill>
              </a:rPr>
              <a:t>, 2013</a:t>
            </a:r>
          </a:p>
        </p:txBody>
      </p:sp>
      <p:sp>
        <p:nvSpPr>
          <p:cNvPr id="7" name="Footer Placeholder 3"/>
          <p:cNvSpPr txBox="1">
            <a:spLocks/>
          </p:cNvSpPr>
          <p:nvPr/>
        </p:nvSpPr>
        <p:spPr>
          <a:xfrm>
            <a:off x="609600" y="6248400"/>
            <a:ext cx="7924800" cy="45720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smtClean="0"/>
              <a:t>This presentation is the intellectual property of the author/presenter.  Contact </a:t>
            </a:r>
            <a:r>
              <a:rPr lang="en-US" sz="900" dirty="0" smtClean="0"/>
              <a:t>her</a:t>
            </a:r>
            <a:r>
              <a:rPr lang="en-US" sz="900" dirty="0" smtClean="0"/>
              <a:t> </a:t>
            </a:r>
            <a:r>
              <a:rPr lang="en-US" sz="900" dirty="0" smtClean="0"/>
              <a:t>at garrettm@musc.edu for permission to reprint and/or distribute.</a:t>
            </a:r>
            <a:endParaRPr lang="en-US" sz="900" dirty="0"/>
          </a:p>
        </p:txBody>
      </p:sp>
    </p:spTree>
    <p:extLst>
      <p:ext uri="{BB962C8B-B14F-4D97-AF65-F5344CB8AC3E}">
        <p14:creationId xmlns:p14="http://schemas.microsoft.com/office/powerpoint/2010/main" val="27546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2362200" cy="1447800"/>
          </a:xfrm>
        </p:spPr>
        <p:txBody>
          <a:bodyPr>
            <a:normAutofit/>
          </a:bodyPr>
          <a:lstStyle/>
          <a:p>
            <a:r>
              <a:rPr lang="en-US" dirty="0" smtClean="0"/>
              <a:t>Example of OBD</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743200" y="762000"/>
            <a:ext cx="5715000" cy="5715000"/>
          </a:xfrm>
        </p:spPr>
      </p:pic>
      <p:sp>
        <p:nvSpPr>
          <p:cNvPr id="6" name="TextBox 5"/>
          <p:cNvSpPr txBox="1"/>
          <p:nvPr/>
        </p:nvSpPr>
        <p:spPr>
          <a:xfrm>
            <a:off x="304800" y="19050"/>
            <a:ext cx="8458200" cy="269304"/>
          </a:xfrm>
          <a:prstGeom prst="rect">
            <a:avLst/>
          </a:prstGeom>
          <a:noFill/>
        </p:spPr>
        <p:txBody>
          <a:bodyPr wrap="square" rtlCol="0">
            <a:spAutoFit/>
          </a:bodyPr>
          <a:lstStyle/>
          <a:p>
            <a:r>
              <a:rPr lang="en-US" sz="1150" dirty="0">
                <a:solidFill>
                  <a:schemeClr val="bg1"/>
                </a:solidFill>
              </a:rPr>
              <a:t>San Antonio Breast Cancer Symposium - Cancer Therapy and Research Center at UT Health Science Center – </a:t>
            </a:r>
            <a:r>
              <a:rPr lang="en-US" sz="1150" dirty="0" smtClean="0">
                <a:solidFill>
                  <a:schemeClr val="bg1"/>
                </a:solidFill>
              </a:rPr>
              <a:t>Dec10-14</a:t>
            </a:r>
            <a:r>
              <a:rPr lang="en-US" sz="1150" dirty="0">
                <a:solidFill>
                  <a:schemeClr val="bg1"/>
                </a:solidFill>
              </a:rPr>
              <a:t>, 2013</a:t>
            </a:r>
          </a:p>
        </p:txBody>
      </p:sp>
      <p:sp>
        <p:nvSpPr>
          <p:cNvPr id="7" name="Footer Placeholder 3"/>
          <p:cNvSpPr txBox="1">
            <a:spLocks/>
          </p:cNvSpPr>
          <p:nvPr/>
        </p:nvSpPr>
        <p:spPr>
          <a:xfrm>
            <a:off x="31948" y="6638330"/>
            <a:ext cx="9035852" cy="14347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This presentation is the intellectual property of the author/presenter.  Contact </a:t>
            </a:r>
            <a:r>
              <a:rPr lang="en-US" dirty="0" smtClean="0"/>
              <a:t>her at </a:t>
            </a:r>
            <a:r>
              <a:rPr lang="en-US" dirty="0" smtClean="0"/>
              <a:t>garrettm@musc.edu for permission to reprint and/or distribute.</a:t>
            </a:r>
            <a:endParaRPr lang="en-US" dirty="0"/>
          </a:p>
        </p:txBody>
      </p:sp>
    </p:spTree>
    <p:extLst>
      <p:ext uri="{BB962C8B-B14F-4D97-AF65-F5344CB8AC3E}">
        <p14:creationId xmlns:p14="http://schemas.microsoft.com/office/powerpoint/2010/main" val="38425020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I designs: Class algorithmic</a:t>
            </a:r>
            <a:endParaRPr lang="en-US" dirty="0"/>
          </a:p>
        </p:txBody>
      </p:sp>
      <p:sp>
        <p:nvSpPr>
          <p:cNvPr id="3" name="Content Placeholder 2"/>
          <p:cNvSpPr>
            <a:spLocks noGrp="1"/>
          </p:cNvSpPr>
          <p:nvPr>
            <p:ph idx="1"/>
          </p:nvPr>
        </p:nvSpPr>
        <p:spPr/>
        <p:txBody>
          <a:bodyPr/>
          <a:lstStyle/>
          <a:p>
            <a:r>
              <a:rPr lang="en-US" dirty="0"/>
              <a:t>‘3+3’ </a:t>
            </a:r>
            <a:r>
              <a:rPr lang="en-US" dirty="0" smtClean="0"/>
              <a:t>design</a:t>
            </a:r>
            <a:endParaRPr lang="en-US" dirty="0"/>
          </a:p>
          <a:p>
            <a:pPr lvl="1"/>
            <a:r>
              <a:rPr lang="en-US" sz="2400" dirty="0" smtClean="0"/>
              <a:t>“Fibonacci” or “modified Fibonacci” design</a:t>
            </a:r>
          </a:p>
          <a:p>
            <a:pPr lvl="1"/>
            <a:endParaRPr lang="en-US" sz="2400" dirty="0" smtClean="0"/>
          </a:p>
          <a:p>
            <a:pPr lvl="1">
              <a:lnSpc>
                <a:spcPct val="90000"/>
              </a:lnSpc>
            </a:pPr>
            <a:endParaRPr lang="en-US" sz="2400" dirty="0" smtClean="0">
              <a:cs typeface="Arial" pitchFamily="34" charset="0"/>
            </a:endParaRPr>
          </a:p>
          <a:p>
            <a:pPr lvl="1">
              <a:lnSpc>
                <a:spcPct val="90000"/>
              </a:lnSpc>
            </a:pPr>
            <a:endParaRPr lang="en-US" sz="2400" dirty="0">
              <a:cs typeface="Arial" pitchFamily="34" charset="0"/>
            </a:endParaRPr>
          </a:p>
          <a:p>
            <a:pPr lvl="1">
              <a:lnSpc>
                <a:spcPct val="90000"/>
              </a:lnSpc>
            </a:pPr>
            <a:endParaRPr lang="en-US" sz="2400" dirty="0" smtClean="0">
              <a:cs typeface="Arial" pitchFamily="34" charset="0"/>
            </a:endParaRPr>
          </a:p>
          <a:p>
            <a:pPr lvl="1">
              <a:lnSpc>
                <a:spcPct val="90000"/>
              </a:lnSpc>
            </a:pPr>
            <a:endParaRPr lang="en-US" sz="2400" dirty="0">
              <a:cs typeface="Arial" pitchFamily="34" charset="0"/>
            </a:endParaRPr>
          </a:p>
          <a:p>
            <a:pPr lvl="1">
              <a:lnSpc>
                <a:spcPct val="90000"/>
              </a:lnSpc>
            </a:pPr>
            <a:endParaRPr lang="en-US" sz="2400" dirty="0" smtClean="0">
              <a:cs typeface="Arial" pitchFamily="34" charset="0"/>
            </a:endParaRPr>
          </a:p>
          <a:p>
            <a:pPr lvl="1">
              <a:lnSpc>
                <a:spcPct val="90000"/>
              </a:lnSpc>
            </a:pPr>
            <a:r>
              <a:rPr lang="en-US" sz="2400" dirty="0" smtClean="0">
                <a:cs typeface="Arial" pitchFamily="34" charset="0"/>
              </a:rPr>
              <a:t>MTD is </a:t>
            </a:r>
            <a:r>
              <a:rPr lang="en-US" sz="2400" dirty="0">
                <a:cs typeface="Arial" pitchFamily="34" charset="0"/>
              </a:rPr>
              <a:t>considered highest dose at which 1 or 0 out of six patients experiences DLT.</a:t>
            </a:r>
          </a:p>
          <a:p>
            <a:pPr lvl="1"/>
            <a:endParaRPr lang="en-US" dirty="0"/>
          </a:p>
        </p:txBody>
      </p:sp>
      <p:sp>
        <p:nvSpPr>
          <p:cNvPr id="4" name="Text Box 4"/>
          <p:cNvSpPr txBox="1">
            <a:spLocks noChangeArrowheads="1"/>
          </p:cNvSpPr>
          <p:nvPr/>
        </p:nvSpPr>
        <p:spPr bwMode="auto">
          <a:xfrm>
            <a:off x="609600" y="3352800"/>
            <a:ext cx="7970965" cy="1754326"/>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eaLnBrk="1" hangingPunct="1"/>
            <a:r>
              <a:rPr lang="en-US" sz="1800" dirty="0">
                <a:latin typeface="Arial" pitchFamily="34" charset="0"/>
                <a:cs typeface="Arial" pitchFamily="34" charset="0"/>
              </a:rPr>
              <a:t>Treat 3 patients at dose K</a:t>
            </a:r>
          </a:p>
          <a:p>
            <a:pPr eaLnBrk="1" hangingPunct="1">
              <a:buFontTx/>
              <a:buAutoNum type="arabicPeriod"/>
            </a:pPr>
            <a:r>
              <a:rPr lang="en-US" sz="1800" dirty="0">
                <a:latin typeface="Arial" pitchFamily="34" charset="0"/>
                <a:cs typeface="Arial" pitchFamily="34" charset="0"/>
              </a:rPr>
              <a:t>If 0 patients experience dose-limiting toxicity (DLT), escalate to dose K+1</a:t>
            </a:r>
          </a:p>
          <a:p>
            <a:pPr eaLnBrk="1" hangingPunct="1">
              <a:buFontTx/>
              <a:buAutoNum type="arabicPeriod"/>
            </a:pPr>
            <a:r>
              <a:rPr lang="en-US" sz="1800" dirty="0">
                <a:latin typeface="Arial" pitchFamily="34" charset="0"/>
                <a:cs typeface="Arial" pitchFamily="34" charset="0"/>
              </a:rPr>
              <a:t>If 2 or more patients experience DLT, de-escalate to level K-1</a:t>
            </a:r>
          </a:p>
          <a:p>
            <a:pPr eaLnBrk="1" hangingPunct="1">
              <a:buFontTx/>
              <a:buAutoNum type="arabicPeriod"/>
            </a:pPr>
            <a:r>
              <a:rPr lang="en-US" sz="1800" dirty="0">
                <a:latin typeface="Arial" pitchFamily="34" charset="0"/>
                <a:cs typeface="Arial" pitchFamily="34" charset="0"/>
              </a:rPr>
              <a:t>If 1 patient experiences DLT, treat 3 more patients at dose level K</a:t>
            </a:r>
          </a:p>
          <a:p>
            <a:pPr lvl="1" eaLnBrk="1" hangingPunct="1">
              <a:buFontTx/>
              <a:buAutoNum type="alphaUcPeriod"/>
            </a:pPr>
            <a:r>
              <a:rPr lang="en-US" sz="1800" dirty="0">
                <a:latin typeface="Arial" pitchFamily="34" charset="0"/>
                <a:cs typeface="Arial" pitchFamily="34" charset="0"/>
              </a:rPr>
              <a:t>If 1 of 6 experiences DLT, escalate to dose level K+1</a:t>
            </a:r>
          </a:p>
          <a:p>
            <a:pPr lvl="1" eaLnBrk="1" hangingPunct="1">
              <a:buFontTx/>
              <a:buAutoNum type="alphaUcPeriod"/>
            </a:pPr>
            <a:r>
              <a:rPr lang="en-US" sz="1800" dirty="0">
                <a:latin typeface="Arial" pitchFamily="34" charset="0"/>
                <a:cs typeface="Arial" pitchFamily="34" charset="0"/>
              </a:rPr>
              <a:t>If 2 or more of 6 experiences DLT, de-escalate to level K-1</a:t>
            </a:r>
          </a:p>
        </p:txBody>
      </p:sp>
      <p:sp>
        <p:nvSpPr>
          <p:cNvPr id="7" name="TextBox 6"/>
          <p:cNvSpPr txBox="1"/>
          <p:nvPr/>
        </p:nvSpPr>
        <p:spPr>
          <a:xfrm>
            <a:off x="304800" y="19050"/>
            <a:ext cx="8458200" cy="269304"/>
          </a:xfrm>
          <a:prstGeom prst="rect">
            <a:avLst/>
          </a:prstGeom>
          <a:noFill/>
        </p:spPr>
        <p:txBody>
          <a:bodyPr wrap="square" rtlCol="0">
            <a:spAutoFit/>
          </a:bodyPr>
          <a:lstStyle/>
          <a:p>
            <a:r>
              <a:rPr lang="en-US" sz="1150" dirty="0">
                <a:solidFill>
                  <a:schemeClr val="bg1"/>
                </a:solidFill>
              </a:rPr>
              <a:t>San Antonio Breast Cancer Symposium - Cancer Therapy and Research Center at UT Health Science Center – </a:t>
            </a:r>
            <a:r>
              <a:rPr lang="en-US" sz="1150" dirty="0" smtClean="0">
                <a:solidFill>
                  <a:schemeClr val="bg1"/>
                </a:solidFill>
              </a:rPr>
              <a:t>Dec10-14</a:t>
            </a:r>
            <a:r>
              <a:rPr lang="en-US" sz="1150" dirty="0">
                <a:solidFill>
                  <a:schemeClr val="bg1"/>
                </a:solidFill>
              </a:rPr>
              <a:t>, 2013</a:t>
            </a:r>
          </a:p>
        </p:txBody>
      </p:sp>
      <p:sp>
        <p:nvSpPr>
          <p:cNvPr id="8" name="Footer Placeholder 3"/>
          <p:cNvSpPr txBox="1">
            <a:spLocks/>
          </p:cNvSpPr>
          <p:nvPr/>
        </p:nvSpPr>
        <p:spPr>
          <a:xfrm>
            <a:off x="31948" y="6638330"/>
            <a:ext cx="9035852" cy="14347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This presentation is the intellectual property of the author/presenter.  Contact </a:t>
            </a:r>
            <a:r>
              <a:rPr lang="en-US" dirty="0" smtClean="0"/>
              <a:t>her at </a:t>
            </a:r>
            <a:r>
              <a:rPr lang="en-US" dirty="0" smtClean="0"/>
              <a:t>garrettm@musc.edu for permission to reprint and/or distribute.</a:t>
            </a:r>
            <a:endParaRPr lang="en-US" dirty="0"/>
          </a:p>
        </p:txBody>
      </p:sp>
    </p:spTree>
    <p:extLst>
      <p:ext uri="{BB962C8B-B14F-4D97-AF65-F5344CB8AC3E}">
        <p14:creationId xmlns:p14="http://schemas.microsoft.com/office/powerpoint/2010/main" val="4139072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I designs: Adaptive</a:t>
            </a:r>
            <a:endParaRPr lang="en-US" dirty="0"/>
          </a:p>
        </p:txBody>
      </p:sp>
      <p:sp>
        <p:nvSpPr>
          <p:cNvPr id="3" name="Content Placeholder 2"/>
          <p:cNvSpPr>
            <a:spLocks noGrp="1"/>
          </p:cNvSpPr>
          <p:nvPr>
            <p:ph idx="1"/>
          </p:nvPr>
        </p:nvSpPr>
        <p:spPr/>
        <p:txBody>
          <a:bodyPr/>
          <a:lstStyle/>
          <a:p>
            <a:r>
              <a:rPr lang="en-US" dirty="0" smtClean="0"/>
              <a:t>Continual Reassessment Method: CRM</a:t>
            </a:r>
          </a:p>
          <a:p>
            <a:r>
              <a:rPr lang="en-US" dirty="0" smtClean="0"/>
              <a:t>Doses for patients are selected based on the accumulating information from previous patients.</a:t>
            </a:r>
          </a:p>
          <a:p>
            <a:r>
              <a:rPr lang="en-US" dirty="0" smtClean="0"/>
              <a:t>MTD is defined based on a pre-selected target DLT rate.  </a:t>
            </a:r>
          </a:p>
          <a:p>
            <a:endParaRPr lang="en-US" dirty="0"/>
          </a:p>
        </p:txBody>
      </p:sp>
      <p:sp>
        <p:nvSpPr>
          <p:cNvPr id="6" name="TextBox 5"/>
          <p:cNvSpPr txBox="1"/>
          <p:nvPr/>
        </p:nvSpPr>
        <p:spPr>
          <a:xfrm>
            <a:off x="304800" y="19050"/>
            <a:ext cx="8458200" cy="269304"/>
          </a:xfrm>
          <a:prstGeom prst="rect">
            <a:avLst/>
          </a:prstGeom>
          <a:noFill/>
        </p:spPr>
        <p:txBody>
          <a:bodyPr wrap="square" rtlCol="0">
            <a:spAutoFit/>
          </a:bodyPr>
          <a:lstStyle/>
          <a:p>
            <a:r>
              <a:rPr lang="en-US" sz="1150" dirty="0">
                <a:solidFill>
                  <a:schemeClr val="bg1"/>
                </a:solidFill>
              </a:rPr>
              <a:t>San Antonio Breast Cancer Symposium - Cancer Therapy and Research Center at UT Health Science Center – </a:t>
            </a:r>
            <a:r>
              <a:rPr lang="en-US" sz="1150" dirty="0" smtClean="0">
                <a:solidFill>
                  <a:schemeClr val="bg1"/>
                </a:solidFill>
              </a:rPr>
              <a:t>Dec10-14</a:t>
            </a:r>
            <a:r>
              <a:rPr lang="en-US" sz="1150" dirty="0">
                <a:solidFill>
                  <a:schemeClr val="bg1"/>
                </a:solidFill>
              </a:rPr>
              <a:t>, 2013</a:t>
            </a:r>
          </a:p>
        </p:txBody>
      </p:sp>
      <p:sp>
        <p:nvSpPr>
          <p:cNvPr id="7" name="Footer Placeholder 3"/>
          <p:cNvSpPr txBox="1">
            <a:spLocks/>
          </p:cNvSpPr>
          <p:nvPr/>
        </p:nvSpPr>
        <p:spPr>
          <a:xfrm>
            <a:off x="31948" y="6638330"/>
            <a:ext cx="9035852" cy="14347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This presentation is the intellectual property of the author/presenter.  Contact </a:t>
            </a:r>
            <a:r>
              <a:rPr lang="en-US" dirty="0" smtClean="0"/>
              <a:t>her at </a:t>
            </a:r>
            <a:r>
              <a:rPr lang="en-US" dirty="0" smtClean="0"/>
              <a:t>garrettm@musc.edu for permission to reprint and/or distribute.</a:t>
            </a:r>
            <a:endParaRPr lang="en-US" dirty="0"/>
          </a:p>
        </p:txBody>
      </p:sp>
    </p:spTree>
    <p:extLst>
      <p:ext uri="{BB962C8B-B14F-4D97-AF65-F5344CB8AC3E}">
        <p14:creationId xmlns:p14="http://schemas.microsoft.com/office/powerpoint/2010/main" val="1894876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smtClean="0"/>
              <a:t>CRM in practice</a:t>
            </a:r>
            <a:endParaRPr lang="en-US" dirty="0"/>
          </a:p>
        </p:txBody>
      </p:sp>
      <p:pic>
        <p:nvPicPr>
          <p:cNvPr id="4" name="CRM.movie.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725487" y="1600200"/>
            <a:ext cx="7693025" cy="4324350"/>
          </a:xfrm>
        </p:spPr>
      </p:pic>
      <p:sp>
        <p:nvSpPr>
          <p:cNvPr id="6" name="TextBox 5"/>
          <p:cNvSpPr txBox="1"/>
          <p:nvPr/>
        </p:nvSpPr>
        <p:spPr>
          <a:xfrm>
            <a:off x="304800" y="19050"/>
            <a:ext cx="8458200" cy="269304"/>
          </a:xfrm>
          <a:prstGeom prst="rect">
            <a:avLst/>
          </a:prstGeom>
          <a:noFill/>
        </p:spPr>
        <p:txBody>
          <a:bodyPr wrap="square" rtlCol="0">
            <a:spAutoFit/>
          </a:bodyPr>
          <a:lstStyle/>
          <a:p>
            <a:r>
              <a:rPr lang="en-US" sz="1150" dirty="0">
                <a:solidFill>
                  <a:schemeClr val="bg1"/>
                </a:solidFill>
              </a:rPr>
              <a:t>San Antonio Breast Cancer Symposium - Cancer Therapy and Research Center at UT Health Science Center – </a:t>
            </a:r>
            <a:r>
              <a:rPr lang="en-US" sz="1150" dirty="0" smtClean="0">
                <a:solidFill>
                  <a:schemeClr val="bg1"/>
                </a:solidFill>
              </a:rPr>
              <a:t>Dec10-14</a:t>
            </a:r>
            <a:r>
              <a:rPr lang="en-US" sz="1150" dirty="0">
                <a:solidFill>
                  <a:schemeClr val="bg1"/>
                </a:solidFill>
              </a:rPr>
              <a:t>, 2013</a:t>
            </a:r>
          </a:p>
        </p:txBody>
      </p:sp>
      <p:sp>
        <p:nvSpPr>
          <p:cNvPr id="7" name="Footer Placeholder 3"/>
          <p:cNvSpPr txBox="1">
            <a:spLocks/>
          </p:cNvSpPr>
          <p:nvPr/>
        </p:nvSpPr>
        <p:spPr>
          <a:xfrm>
            <a:off x="31948" y="6638330"/>
            <a:ext cx="9035852" cy="14347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This presentation is the intellectual property of the author/presenter.  Contact </a:t>
            </a:r>
            <a:r>
              <a:rPr lang="en-US" dirty="0" smtClean="0"/>
              <a:t>her at </a:t>
            </a:r>
            <a:r>
              <a:rPr lang="en-US" dirty="0" smtClean="0"/>
              <a:t>garrettm@musc.edu for permission to reprint and/or distribute.</a:t>
            </a:r>
            <a:endParaRPr lang="en-US" dirty="0"/>
          </a:p>
        </p:txBody>
      </p:sp>
    </p:spTree>
    <p:extLst>
      <p:ext uri="{BB962C8B-B14F-4D97-AF65-F5344CB8AC3E}">
        <p14:creationId xmlns:p14="http://schemas.microsoft.com/office/powerpoint/2010/main" val="1935414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Expansion cohorts in Phase I </a:t>
            </a:r>
            <a:endParaRPr lang="en-US" dirty="0"/>
          </a:p>
        </p:txBody>
      </p:sp>
      <p:sp>
        <p:nvSpPr>
          <p:cNvPr id="3" name="Content Placeholder 2"/>
          <p:cNvSpPr>
            <a:spLocks noGrp="1"/>
          </p:cNvSpPr>
          <p:nvPr>
            <p:ph idx="1"/>
          </p:nvPr>
        </p:nvSpPr>
        <p:spPr/>
        <p:txBody>
          <a:bodyPr>
            <a:normAutofit lnSpcReduction="10000"/>
          </a:bodyPr>
          <a:lstStyle/>
          <a:p>
            <a:r>
              <a:rPr lang="en-US" dirty="0" smtClean="0"/>
              <a:t>More frequently, ‘expansion’ cohorts are added in phase I </a:t>
            </a:r>
          </a:p>
          <a:p>
            <a:r>
              <a:rPr lang="en-US" dirty="0" smtClean="0"/>
              <a:t>Variety of goals:</a:t>
            </a:r>
          </a:p>
          <a:p>
            <a:pPr lvl="1"/>
            <a:r>
              <a:rPr lang="en-US" dirty="0" smtClean="0"/>
              <a:t>disease-specific cohort (i.e., intended </a:t>
            </a:r>
            <a:r>
              <a:rPr lang="en-US" dirty="0"/>
              <a:t>p</a:t>
            </a:r>
            <a:r>
              <a:rPr lang="en-US" dirty="0" smtClean="0"/>
              <a:t>hase II population)</a:t>
            </a:r>
          </a:p>
          <a:p>
            <a:pPr lvl="1"/>
            <a:r>
              <a:rPr lang="en-US" dirty="0" smtClean="0"/>
              <a:t>confirm safety</a:t>
            </a:r>
          </a:p>
          <a:p>
            <a:pPr lvl="1"/>
            <a:r>
              <a:rPr lang="en-US" dirty="0" smtClean="0"/>
              <a:t>explore efficacy, pharmacokinetics, pharmacodynamics</a:t>
            </a:r>
          </a:p>
          <a:p>
            <a:r>
              <a:rPr lang="en-US" dirty="0" smtClean="0"/>
              <a:t>Phase I trials are sometimes hundreds of patients when you add in expansion cohorts</a:t>
            </a:r>
            <a:endParaRPr lang="en-US" dirty="0"/>
          </a:p>
        </p:txBody>
      </p:sp>
      <p:sp>
        <p:nvSpPr>
          <p:cNvPr id="6" name="TextBox 5"/>
          <p:cNvSpPr txBox="1"/>
          <p:nvPr/>
        </p:nvSpPr>
        <p:spPr>
          <a:xfrm>
            <a:off x="304800" y="19050"/>
            <a:ext cx="8458200" cy="269304"/>
          </a:xfrm>
          <a:prstGeom prst="rect">
            <a:avLst/>
          </a:prstGeom>
          <a:noFill/>
        </p:spPr>
        <p:txBody>
          <a:bodyPr wrap="square" rtlCol="0">
            <a:spAutoFit/>
          </a:bodyPr>
          <a:lstStyle/>
          <a:p>
            <a:r>
              <a:rPr lang="en-US" sz="1150" dirty="0">
                <a:solidFill>
                  <a:schemeClr val="bg1"/>
                </a:solidFill>
              </a:rPr>
              <a:t>San Antonio Breast Cancer Symposium - Cancer Therapy and Research Center at UT Health Science Center – </a:t>
            </a:r>
            <a:r>
              <a:rPr lang="en-US" sz="1150" dirty="0" smtClean="0">
                <a:solidFill>
                  <a:schemeClr val="bg1"/>
                </a:solidFill>
              </a:rPr>
              <a:t>Dec10-14</a:t>
            </a:r>
            <a:r>
              <a:rPr lang="en-US" sz="1150" dirty="0">
                <a:solidFill>
                  <a:schemeClr val="bg1"/>
                </a:solidFill>
              </a:rPr>
              <a:t>, 2013</a:t>
            </a:r>
          </a:p>
        </p:txBody>
      </p:sp>
      <p:sp>
        <p:nvSpPr>
          <p:cNvPr id="7" name="Footer Placeholder 3"/>
          <p:cNvSpPr txBox="1">
            <a:spLocks/>
          </p:cNvSpPr>
          <p:nvPr/>
        </p:nvSpPr>
        <p:spPr>
          <a:xfrm>
            <a:off x="31948" y="6638330"/>
            <a:ext cx="9035852" cy="14347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This presentation is the intellectual property of the author/presenter.  Contact </a:t>
            </a:r>
            <a:r>
              <a:rPr lang="en-US" dirty="0" smtClean="0"/>
              <a:t>her at </a:t>
            </a:r>
            <a:r>
              <a:rPr lang="en-US" dirty="0" smtClean="0"/>
              <a:t>garrettm@musc.edu for permission to reprint and/or distribute.</a:t>
            </a:r>
            <a:endParaRPr lang="en-US" dirty="0"/>
          </a:p>
        </p:txBody>
      </p:sp>
    </p:spTree>
    <p:extLst>
      <p:ext uri="{BB962C8B-B14F-4D97-AF65-F5344CB8AC3E}">
        <p14:creationId xmlns:p14="http://schemas.microsoft.com/office/powerpoint/2010/main" val="7644134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Phase II Trials: Early Efficacy</a:t>
            </a:r>
            <a:endParaRPr lang="en-US" dirty="0"/>
          </a:p>
        </p:txBody>
      </p:sp>
      <p:sp>
        <p:nvSpPr>
          <p:cNvPr id="7" name="Text Placeholder 6"/>
          <p:cNvSpPr>
            <a:spLocks noGrp="1"/>
          </p:cNvSpPr>
          <p:nvPr>
            <p:ph type="body" idx="1"/>
          </p:nvPr>
        </p:nvSpPr>
        <p:spPr/>
        <p:txBody>
          <a:bodyPr/>
          <a:lstStyle/>
          <a:p>
            <a:endParaRPr lang="en-US"/>
          </a:p>
        </p:txBody>
      </p:sp>
      <p:sp>
        <p:nvSpPr>
          <p:cNvPr id="8" name="TextBox 7"/>
          <p:cNvSpPr txBox="1"/>
          <p:nvPr/>
        </p:nvSpPr>
        <p:spPr>
          <a:xfrm>
            <a:off x="304800" y="19050"/>
            <a:ext cx="8458200" cy="269304"/>
          </a:xfrm>
          <a:prstGeom prst="rect">
            <a:avLst/>
          </a:prstGeom>
          <a:noFill/>
        </p:spPr>
        <p:txBody>
          <a:bodyPr wrap="square" rtlCol="0">
            <a:spAutoFit/>
          </a:bodyPr>
          <a:lstStyle/>
          <a:p>
            <a:r>
              <a:rPr lang="en-US" sz="1150" dirty="0">
                <a:solidFill>
                  <a:schemeClr val="bg1"/>
                </a:solidFill>
              </a:rPr>
              <a:t>San Antonio Breast Cancer Symposium - Cancer Therapy and Research Center at UT Health Science Center – </a:t>
            </a:r>
            <a:r>
              <a:rPr lang="en-US" sz="1150" dirty="0" smtClean="0">
                <a:solidFill>
                  <a:schemeClr val="bg1"/>
                </a:solidFill>
              </a:rPr>
              <a:t>Dec10-14</a:t>
            </a:r>
            <a:r>
              <a:rPr lang="en-US" sz="1150" dirty="0">
                <a:solidFill>
                  <a:schemeClr val="bg1"/>
                </a:solidFill>
              </a:rPr>
              <a:t>, 2013</a:t>
            </a:r>
          </a:p>
        </p:txBody>
      </p:sp>
      <p:sp>
        <p:nvSpPr>
          <p:cNvPr id="9" name="Footer Placeholder 3"/>
          <p:cNvSpPr txBox="1">
            <a:spLocks/>
          </p:cNvSpPr>
          <p:nvPr/>
        </p:nvSpPr>
        <p:spPr>
          <a:xfrm>
            <a:off x="31948" y="6638330"/>
            <a:ext cx="9035852" cy="14347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This presentation is the intellectual property of the author/presenter.  Contact </a:t>
            </a:r>
            <a:r>
              <a:rPr lang="en-US" dirty="0" smtClean="0"/>
              <a:t>her at </a:t>
            </a:r>
            <a:r>
              <a:rPr lang="en-US" dirty="0" smtClean="0"/>
              <a:t>garrettm@musc.edu for permission to reprint and/or distribute.</a:t>
            </a:r>
            <a:endParaRPr lang="en-US" dirty="0"/>
          </a:p>
        </p:txBody>
      </p:sp>
    </p:spTree>
    <p:extLst>
      <p:ext uri="{BB962C8B-B14F-4D97-AF65-F5344CB8AC3E}">
        <p14:creationId xmlns:p14="http://schemas.microsoft.com/office/powerpoint/2010/main" val="11034147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II</a:t>
            </a:r>
            <a:endParaRPr lang="en-US" dirty="0"/>
          </a:p>
        </p:txBody>
      </p:sp>
      <p:sp>
        <p:nvSpPr>
          <p:cNvPr id="3" name="Content Placeholder 2"/>
          <p:cNvSpPr>
            <a:spLocks noGrp="1"/>
          </p:cNvSpPr>
          <p:nvPr>
            <p:ph idx="1"/>
          </p:nvPr>
        </p:nvSpPr>
        <p:spPr/>
        <p:txBody>
          <a:bodyPr>
            <a:normAutofit/>
          </a:bodyPr>
          <a:lstStyle/>
          <a:p>
            <a:r>
              <a:rPr lang="en-US" dirty="0" smtClean="0"/>
              <a:t>Two common phase II study designs in cancer research:</a:t>
            </a:r>
          </a:p>
          <a:p>
            <a:pPr lvl="1"/>
            <a:r>
              <a:rPr lang="en-US" dirty="0" smtClean="0"/>
              <a:t>single arm phase II trial</a:t>
            </a:r>
          </a:p>
          <a:p>
            <a:pPr lvl="1"/>
            <a:r>
              <a:rPr lang="en-US" dirty="0" smtClean="0"/>
              <a:t>randomized phase II trial</a:t>
            </a:r>
          </a:p>
          <a:p>
            <a:r>
              <a:rPr lang="en-US" dirty="0" smtClean="0"/>
              <a:t>Common endpoints:</a:t>
            </a:r>
          </a:p>
          <a:p>
            <a:pPr lvl="1"/>
            <a:r>
              <a:rPr lang="en-US" b="1" dirty="0" smtClean="0"/>
              <a:t>response</a:t>
            </a:r>
            <a:r>
              <a:rPr lang="en-US" dirty="0" smtClean="0"/>
              <a:t>: clinical response, pathologic complete response (</a:t>
            </a:r>
            <a:r>
              <a:rPr lang="en-US" dirty="0" err="1" smtClean="0"/>
              <a:t>pCR</a:t>
            </a:r>
            <a:r>
              <a:rPr lang="en-US" dirty="0" smtClean="0"/>
              <a:t>)</a:t>
            </a:r>
          </a:p>
          <a:p>
            <a:pPr lvl="1"/>
            <a:r>
              <a:rPr lang="en-US" b="1" dirty="0" smtClean="0"/>
              <a:t>disease-free survival </a:t>
            </a:r>
            <a:r>
              <a:rPr lang="en-US" dirty="0" smtClean="0"/>
              <a:t>(DFS)</a:t>
            </a:r>
          </a:p>
          <a:p>
            <a:pPr lvl="1"/>
            <a:r>
              <a:rPr lang="en-US" b="1" dirty="0" smtClean="0"/>
              <a:t>progression-free survival </a:t>
            </a:r>
            <a:r>
              <a:rPr lang="en-US" dirty="0" smtClean="0"/>
              <a:t>(PFS)</a:t>
            </a:r>
          </a:p>
        </p:txBody>
      </p:sp>
      <p:sp>
        <p:nvSpPr>
          <p:cNvPr id="6" name="TextBox 5"/>
          <p:cNvSpPr txBox="1"/>
          <p:nvPr/>
        </p:nvSpPr>
        <p:spPr>
          <a:xfrm>
            <a:off x="304800" y="19050"/>
            <a:ext cx="8458200" cy="269304"/>
          </a:xfrm>
          <a:prstGeom prst="rect">
            <a:avLst/>
          </a:prstGeom>
          <a:noFill/>
        </p:spPr>
        <p:txBody>
          <a:bodyPr wrap="square" rtlCol="0">
            <a:spAutoFit/>
          </a:bodyPr>
          <a:lstStyle/>
          <a:p>
            <a:r>
              <a:rPr lang="en-US" sz="1150" dirty="0">
                <a:solidFill>
                  <a:schemeClr val="bg1"/>
                </a:solidFill>
              </a:rPr>
              <a:t>San Antonio Breast Cancer Symposium - Cancer Therapy and Research Center at UT Health Science Center – </a:t>
            </a:r>
            <a:r>
              <a:rPr lang="en-US" sz="1150" dirty="0" smtClean="0">
                <a:solidFill>
                  <a:schemeClr val="bg1"/>
                </a:solidFill>
              </a:rPr>
              <a:t>Dec10-14</a:t>
            </a:r>
            <a:r>
              <a:rPr lang="en-US" sz="1150" dirty="0">
                <a:solidFill>
                  <a:schemeClr val="bg1"/>
                </a:solidFill>
              </a:rPr>
              <a:t>, 2013</a:t>
            </a:r>
          </a:p>
        </p:txBody>
      </p:sp>
      <p:sp>
        <p:nvSpPr>
          <p:cNvPr id="7" name="Footer Placeholder 3"/>
          <p:cNvSpPr txBox="1">
            <a:spLocks/>
          </p:cNvSpPr>
          <p:nvPr/>
        </p:nvSpPr>
        <p:spPr>
          <a:xfrm>
            <a:off x="31948" y="6638330"/>
            <a:ext cx="9035852" cy="14347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This presentation is the intellectual property of the author/presenter.  Contact </a:t>
            </a:r>
            <a:r>
              <a:rPr lang="en-US" dirty="0" smtClean="0"/>
              <a:t>her at </a:t>
            </a:r>
            <a:r>
              <a:rPr lang="en-US" dirty="0" smtClean="0"/>
              <a:t>garrettm@musc.edu for permission to reprint and/or distribute.</a:t>
            </a:r>
            <a:endParaRPr lang="en-US" dirty="0"/>
          </a:p>
        </p:txBody>
      </p:sp>
    </p:spTree>
    <p:extLst>
      <p:ext uri="{BB962C8B-B14F-4D97-AF65-F5344CB8AC3E}">
        <p14:creationId xmlns:p14="http://schemas.microsoft.com/office/powerpoint/2010/main" val="23785825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is the right endpoint?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Depends on </a:t>
            </a:r>
          </a:p>
          <a:p>
            <a:pPr lvl="1"/>
            <a:r>
              <a:rPr lang="en-US" dirty="0" smtClean="0"/>
              <a:t>the patient population</a:t>
            </a:r>
          </a:p>
          <a:p>
            <a:pPr lvl="1"/>
            <a:r>
              <a:rPr lang="en-US" dirty="0" smtClean="0"/>
              <a:t>the state of disease</a:t>
            </a:r>
          </a:p>
          <a:p>
            <a:pPr lvl="1"/>
            <a:r>
              <a:rPr lang="en-US" dirty="0" smtClean="0"/>
              <a:t>the expected mechanism of the treatment approach</a:t>
            </a:r>
          </a:p>
          <a:p>
            <a:pPr lvl="1"/>
            <a:r>
              <a:rPr lang="en-US" dirty="0" smtClean="0"/>
              <a:t>historical comparisons </a:t>
            </a:r>
          </a:p>
          <a:p>
            <a:r>
              <a:rPr lang="en-US" dirty="0" smtClean="0"/>
              <a:t>Clinical Response: </a:t>
            </a:r>
          </a:p>
          <a:p>
            <a:pPr lvl="1"/>
            <a:r>
              <a:rPr lang="en-US" dirty="0" smtClean="0"/>
              <a:t>binary endpoint (response vs. no </a:t>
            </a:r>
            <a:r>
              <a:rPr lang="en-US" dirty="0" err="1" smtClean="0"/>
              <a:t>repsonse</a:t>
            </a:r>
            <a:r>
              <a:rPr lang="en-US" dirty="0" smtClean="0"/>
              <a:t>)</a:t>
            </a:r>
          </a:p>
          <a:p>
            <a:pPr lvl="1"/>
            <a:r>
              <a:rPr lang="en-US" dirty="0" smtClean="0"/>
              <a:t>Most common solid tumor metric: RECIST</a:t>
            </a:r>
          </a:p>
          <a:p>
            <a:pPr lvl="1"/>
            <a:r>
              <a:rPr lang="en-US" dirty="0" smtClean="0"/>
              <a:t>often can be measured less than 4 months from treatment initiation (i.e., ‘quick’ assessment)</a:t>
            </a:r>
          </a:p>
          <a:p>
            <a:pPr lvl="1"/>
            <a:r>
              <a:rPr lang="en-US" dirty="0" smtClean="0"/>
              <a:t>goal is to </a:t>
            </a:r>
            <a:r>
              <a:rPr lang="en-US" u="sng" dirty="0" smtClean="0"/>
              <a:t>shrink</a:t>
            </a:r>
            <a:r>
              <a:rPr lang="en-US" dirty="0" smtClean="0"/>
              <a:t> or </a:t>
            </a:r>
            <a:r>
              <a:rPr lang="en-US" u="sng" dirty="0" smtClean="0"/>
              <a:t>eradicate</a:t>
            </a:r>
            <a:r>
              <a:rPr lang="en-US" dirty="0" smtClean="0"/>
              <a:t> disease/tumor burden</a:t>
            </a:r>
          </a:p>
        </p:txBody>
      </p:sp>
      <p:sp>
        <p:nvSpPr>
          <p:cNvPr id="6" name="TextBox 5"/>
          <p:cNvSpPr txBox="1"/>
          <p:nvPr/>
        </p:nvSpPr>
        <p:spPr>
          <a:xfrm>
            <a:off x="304800" y="19050"/>
            <a:ext cx="8458200" cy="269304"/>
          </a:xfrm>
          <a:prstGeom prst="rect">
            <a:avLst/>
          </a:prstGeom>
          <a:noFill/>
        </p:spPr>
        <p:txBody>
          <a:bodyPr wrap="square" rtlCol="0">
            <a:spAutoFit/>
          </a:bodyPr>
          <a:lstStyle/>
          <a:p>
            <a:r>
              <a:rPr lang="en-US" sz="1150" dirty="0">
                <a:solidFill>
                  <a:schemeClr val="bg1"/>
                </a:solidFill>
              </a:rPr>
              <a:t>San Antonio Breast Cancer Symposium - Cancer Therapy and Research Center at UT Health Science Center – </a:t>
            </a:r>
            <a:r>
              <a:rPr lang="en-US" sz="1150" dirty="0" smtClean="0">
                <a:solidFill>
                  <a:schemeClr val="bg1"/>
                </a:solidFill>
              </a:rPr>
              <a:t>Dec10-14</a:t>
            </a:r>
            <a:r>
              <a:rPr lang="en-US" sz="1150" dirty="0">
                <a:solidFill>
                  <a:schemeClr val="bg1"/>
                </a:solidFill>
              </a:rPr>
              <a:t>, 2013</a:t>
            </a:r>
          </a:p>
        </p:txBody>
      </p:sp>
      <p:sp>
        <p:nvSpPr>
          <p:cNvPr id="7" name="Footer Placeholder 3"/>
          <p:cNvSpPr txBox="1">
            <a:spLocks/>
          </p:cNvSpPr>
          <p:nvPr/>
        </p:nvSpPr>
        <p:spPr>
          <a:xfrm>
            <a:off x="31948" y="6638330"/>
            <a:ext cx="9035852" cy="14347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This presentation is the intellectual property of the author/presenter.  Contact </a:t>
            </a:r>
            <a:r>
              <a:rPr lang="en-US" dirty="0" smtClean="0"/>
              <a:t>her at </a:t>
            </a:r>
            <a:r>
              <a:rPr lang="en-US" dirty="0" smtClean="0"/>
              <a:t>garrettm@musc.edu for permission to reprint and/or distribute.</a:t>
            </a:r>
            <a:endParaRPr lang="en-US" dirty="0"/>
          </a:p>
        </p:txBody>
      </p:sp>
    </p:spTree>
    <p:extLst>
      <p:ext uri="{BB962C8B-B14F-4D97-AF65-F5344CB8AC3E}">
        <p14:creationId xmlns:p14="http://schemas.microsoft.com/office/powerpoint/2010/main" val="29860491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is the right endpoint?</a:t>
            </a:r>
            <a:endParaRPr lang="en-US" dirty="0"/>
          </a:p>
        </p:txBody>
      </p:sp>
      <p:sp>
        <p:nvSpPr>
          <p:cNvPr id="3" name="Content Placeholder 2"/>
          <p:cNvSpPr>
            <a:spLocks noGrp="1"/>
          </p:cNvSpPr>
          <p:nvPr>
            <p:ph idx="1"/>
          </p:nvPr>
        </p:nvSpPr>
        <p:spPr/>
        <p:txBody>
          <a:bodyPr>
            <a:normAutofit lnSpcReduction="10000"/>
          </a:bodyPr>
          <a:lstStyle/>
          <a:p>
            <a:r>
              <a:rPr lang="en-US" dirty="0" smtClean="0"/>
              <a:t>Disease-free survival (DFS)</a:t>
            </a:r>
          </a:p>
          <a:p>
            <a:pPr lvl="1"/>
            <a:r>
              <a:rPr lang="en-US" dirty="0" smtClean="0"/>
              <a:t>also, recurrence-free survival (RFS)</a:t>
            </a:r>
          </a:p>
          <a:p>
            <a:pPr lvl="1"/>
            <a:r>
              <a:rPr lang="en-US" dirty="0" smtClean="0"/>
              <a:t>assumes patients have no disease at treatment initiation</a:t>
            </a:r>
          </a:p>
          <a:p>
            <a:pPr lvl="1"/>
            <a:r>
              <a:rPr lang="en-US" dirty="0" smtClean="0"/>
              <a:t>goal is to avoid recurrence</a:t>
            </a:r>
          </a:p>
          <a:p>
            <a:r>
              <a:rPr lang="en-US" dirty="0" smtClean="0"/>
              <a:t>Progression-free survival (PFS)</a:t>
            </a:r>
          </a:p>
          <a:p>
            <a:pPr lvl="1"/>
            <a:r>
              <a:rPr lang="en-US" dirty="0" smtClean="0"/>
              <a:t>more common for metastatic disease </a:t>
            </a:r>
          </a:p>
          <a:p>
            <a:pPr lvl="1"/>
            <a:r>
              <a:rPr lang="en-US" dirty="0" smtClean="0"/>
              <a:t>assumes patients have measureable disease at treatment initiation </a:t>
            </a:r>
          </a:p>
          <a:p>
            <a:pPr lvl="1"/>
            <a:r>
              <a:rPr lang="en-US" dirty="0" smtClean="0"/>
              <a:t>goal is to stop growth</a:t>
            </a:r>
          </a:p>
          <a:p>
            <a:pPr lvl="1"/>
            <a:endParaRPr lang="en-US" dirty="0"/>
          </a:p>
        </p:txBody>
      </p:sp>
      <p:sp>
        <p:nvSpPr>
          <p:cNvPr id="6" name="TextBox 5"/>
          <p:cNvSpPr txBox="1"/>
          <p:nvPr/>
        </p:nvSpPr>
        <p:spPr>
          <a:xfrm>
            <a:off x="304800" y="19050"/>
            <a:ext cx="8458200" cy="269304"/>
          </a:xfrm>
          <a:prstGeom prst="rect">
            <a:avLst/>
          </a:prstGeom>
          <a:noFill/>
        </p:spPr>
        <p:txBody>
          <a:bodyPr wrap="square" rtlCol="0">
            <a:spAutoFit/>
          </a:bodyPr>
          <a:lstStyle/>
          <a:p>
            <a:r>
              <a:rPr lang="en-US" sz="1150" dirty="0">
                <a:solidFill>
                  <a:schemeClr val="bg1"/>
                </a:solidFill>
              </a:rPr>
              <a:t>San Antonio Breast Cancer Symposium - Cancer Therapy and Research Center at UT Health Science Center – </a:t>
            </a:r>
            <a:r>
              <a:rPr lang="en-US" sz="1150" dirty="0" smtClean="0">
                <a:solidFill>
                  <a:schemeClr val="bg1"/>
                </a:solidFill>
              </a:rPr>
              <a:t>Dec10-14</a:t>
            </a:r>
            <a:r>
              <a:rPr lang="en-US" sz="1150" dirty="0">
                <a:solidFill>
                  <a:schemeClr val="bg1"/>
                </a:solidFill>
              </a:rPr>
              <a:t>, 2013</a:t>
            </a:r>
          </a:p>
        </p:txBody>
      </p:sp>
      <p:sp>
        <p:nvSpPr>
          <p:cNvPr id="7" name="Footer Placeholder 3"/>
          <p:cNvSpPr txBox="1">
            <a:spLocks/>
          </p:cNvSpPr>
          <p:nvPr/>
        </p:nvSpPr>
        <p:spPr>
          <a:xfrm>
            <a:off x="31948" y="6638330"/>
            <a:ext cx="9035852" cy="14347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This presentation is the intellectual property of the author/presenter.  Contact </a:t>
            </a:r>
            <a:r>
              <a:rPr lang="en-US" dirty="0" smtClean="0"/>
              <a:t>her at </a:t>
            </a:r>
            <a:r>
              <a:rPr lang="en-US" dirty="0" smtClean="0"/>
              <a:t>garrettm@musc.edu for permission to reprint and/or distribute.</a:t>
            </a:r>
            <a:endParaRPr lang="en-US" dirty="0"/>
          </a:p>
        </p:txBody>
      </p:sp>
    </p:spTree>
    <p:extLst>
      <p:ext uri="{BB962C8B-B14F-4D97-AF65-F5344CB8AC3E}">
        <p14:creationId xmlns:p14="http://schemas.microsoft.com/office/powerpoint/2010/main" val="2745699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066800"/>
          </a:xfrm>
        </p:spPr>
        <p:txBody>
          <a:bodyPr>
            <a:normAutofit/>
          </a:bodyPr>
          <a:lstStyle/>
          <a:p>
            <a:r>
              <a:rPr lang="en-US" dirty="0" smtClean="0"/>
              <a:t>Surrogacy</a:t>
            </a:r>
            <a:endParaRPr lang="en-US" dirty="0"/>
          </a:p>
        </p:txBody>
      </p:sp>
      <p:sp>
        <p:nvSpPr>
          <p:cNvPr id="3" name="Content Placeholder 2"/>
          <p:cNvSpPr>
            <a:spLocks noGrp="1"/>
          </p:cNvSpPr>
          <p:nvPr>
            <p:ph idx="1"/>
          </p:nvPr>
        </p:nvSpPr>
        <p:spPr>
          <a:xfrm>
            <a:off x="457200" y="2057400"/>
            <a:ext cx="8229600" cy="4325112"/>
          </a:xfrm>
        </p:spPr>
        <p:txBody>
          <a:bodyPr>
            <a:normAutofit fontScale="92500"/>
          </a:bodyPr>
          <a:lstStyle/>
          <a:p>
            <a:r>
              <a:rPr lang="en-US" dirty="0" smtClean="0"/>
              <a:t>The “ultimate” goal in cancer treatment is to extend life.</a:t>
            </a:r>
          </a:p>
          <a:p>
            <a:r>
              <a:rPr lang="en-US" dirty="0" smtClean="0"/>
              <a:t>Common assumptions:</a:t>
            </a:r>
          </a:p>
          <a:p>
            <a:pPr lvl="1"/>
            <a:r>
              <a:rPr lang="en-US" dirty="0" smtClean="0"/>
              <a:t>shrinking a tumor will result in a longer life</a:t>
            </a:r>
          </a:p>
          <a:p>
            <a:pPr lvl="1"/>
            <a:r>
              <a:rPr lang="en-US" dirty="0" smtClean="0"/>
              <a:t>delaying tumor progression will result in a longer life</a:t>
            </a:r>
          </a:p>
          <a:p>
            <a:r>
              <a:rPr lang="en-US" dirty="0" smtClean="0"/>
              <a:t>There are mixed opinions: are these good surrogate measures for survival?</a:t>
            </a:r>
          </a:p>
          <a:p>
            <a:r>
              <a:rPr lang="en-US" dirty="0" smtClean="0"/>
              <a:t>Surrogacy depends on disease </a:t>
            </a:r>
            <a:r>
              <a:rPr lang="en-US" i="1" dirty="0" smtClean="0"/>
              <a:t>and</a:t>
            </a:r>
            <a:r>
              <a:rPr lang="en-US" dirty="0" smtClean="0"/>
              <a:t> on treatment.</a:t>
            </a:r>
          </a:p>
          <a:p>
            <a:r>
              <a:rPr lang="en-US" dirty="0" smtClean="0"/>
              <a:t>Why not just use survival as the outcome in phase II? Takes too long to evaluate in most cancers.</a:t>
            </a:r>
          </a:p>
          <a:p>
            <a:pPr lvl="1"/>
            <a:endParaRPr lang="en-US" dirty="0" smtClean="0"/>
          </a:p>
        </p:txBody>
      </p:sp>
      <p:sp>
        <p:nvSpPr>
          <p:cNvPr id="6" name="TextBox 5"/>
          <p:cNvSpPr txBox="1"/>
          <p:nvPr/>
        </p:nvSpPr>
        <p:spPr>
          <a:xfrm>
            <a:off x="304800" y="19050"/>
            <a:ext cx="8458200" cy="269304"/>
          </a:xfrm>
          <a:prstGeom prst="rect">
            <a:avLst/>
          </a:prstGeom>
          <a:noFill/>
        </p:spPr>
        <p:txBody>
          <a:bodyPr wrap="square" rtlCol="0">
            <a:spAutoFit/>
          </a:bodyPr>
          <a:lstStyle/>
          <a:p>
            <a:r>
              <a:rPr lang="en-US" sz="1150" dirty="0">
                <a:solidFill>
                  <a:schemeClr val="bg1"/>
                </a:solidFill>
              </a:rPr>
              <a:t>San Antonio Breast Cancer Symposium - Cancer Therapy and Research Center at UT Health Science Center – </a:t>
            </a:r>
            <a:r>
              <a:rPr lang="en-US" sz="1150" dirty="0" smtClean="0">
                <a:solidFill>
                  <a:schemeClr val="bg1"/>
                </a:solidFill>
              </a:rPr>
              <a:t>Dec10-14</a:t>
            </a:r>
            <a:r>
              <a:rPr lang="en-US" sz="1150" dirty="0">
                <a:solidFill>
                  <a:schemeClr val="bg1"/>
                </a:solidFill>
              </a:rPr>
              <a:t>, 2013</a:t>
            </a:r>
          </a:p>
        </p:txBody>
      </p:sp>
      <p:sp>
        <p:nvSpPr>
          <p:cNvPr id="7" name="Footer Placeholder 3"/>
          <p:cNvSpPr txBox="1">
            <a:spLocks/>
          </p:cNvSpPr>
          <p:nvPr/>
        </p:nvSpPr>
        <p:spPr>
          <a:xfrm>
            <a:off x="31948" y="6638330"/>
            <a:ext cx="9035852" cy="14347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This presentation is the intellectual property of the author/presenter.  Contact </a:t>
            </a:r>
            <a:r>
              <a:rPr lang="en-US" dirty="0" smtClean="0"/>
              <a:t>her at </a:t>
            </a:r>
            <a:r>
              <a:rPr lang="en-US" dirty="0" smtClean="0"/>
              <a:t>garrettm@musc.edu for permission to reprint and/or distribute.</a:t>
            </a:r>
            <a:endParaRPr lang="en-US" dirty="0"/>
          </a:p>
        </p:txBody>
      </p:sp>
    </p:spTree>
    <p:extLst>
      <p:ext uri="{BB962C8B-B14F-4D97-AF65-F5344CB8AC3E}">
        <p14:creationId xmlns:p14="http://schemas.microsoft.com/office/powerpoint/2010/main" val="19964374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Classic Phases of Drug Development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Phase I: </a:t>
            </a:r>
          </a:p>
          <a:p>
            <a:pPr lvl="1"/>
            <a:r>
              <a:rPr lang="en-US" dirty="0" smtClean="0"/>
              <a:t>dose finding and safety evaluation</a:t>
            </a:r>
          </a:p>
          <a:p>
            <a:pPr lvl="1"/>
            <a:r>
              <a:rPr lang="en-US" dirty="0" smtClean="0"/>
              <a:t>size: small. 10-50 patients</a:t>
            </a:r>
          </a:p>
          <a:p>
            <a:endParaRPr lang="en-US" dirty="0"/>
          </a:p>
          <a:p>
            <a:r>
              <a:rPr lang="en-US" dirty="0" smtClean="0"/>
              <a:t>Phase II: </a:t>
            </a:r>
          </a:p>
          <a:p>
            <a:pPr lvl="1"/>
            <a:r>
              <a:rPr lang="en-US" dirty="0" smtClean="0"/>
              <a:t>preliminary efficacy and further safety evaluation</a:t>
            </a:r>
          </a:p>
          <a:p>
            <a:pPr lvl="1"/>
            <a:r>
              <a:rPr lang="en-US" dirty="0" smtClean="0"/>
              <a:t>size: medium. 20-100’s of patients</a:t>
            </a:r>
          </a:p>
          <a:p>
            <a:endParaRPr lang="en-US" dirty="0"/>
          </a:p>
          <a:p>
            <a:r>
              <a:rPr lang="en-US" dirty="0" smtClean="0"/>
              <a:t>Phase III: </a:t>
            </a:r>
          </a:p>
          <a:p>
            <a:pPr lvl="1"/>
            <a:r>
              <a:rPr lang="en-US" dirty="0" smtClean="0"/>
              <a:t>comparative efficacy trial </a:t>
            </a:r>
          </a:p>
          <a:p>
            <a:pPr lvl="1"/>
            <a:r>
              <a:rPr lang="en-US" dirty="0" smtClean="0"/>
              <a:t>size: large. 500 to 1000’s of patients</a:t>
            </a:r>
          </a:p>
          <a:p>
            <a:endParaRPr lang="en-US" dirty="0"/>
          </a:p>
          <a:p>
            <a:endParaRPr lang="en-US" dirty="0"/>
          </a:p>
        </p:txBody>
      </p:sp>
      <p:sp>
        <p:nvSpPr>
          <p:cNvPr id="6" name="TextBox 5"/>
          <p:cNvSpPr txBox="1"/>
          <p:nvPr/>
        </p:nvSpPr>
        <p:spPr>
          <a:xfrm>
            <a:off x="304800" y="19050"/>
            <a:ext cx="8458200" cy="269304"/>
          </a:xfrm>
          <a:prstGeom prst="rect">
            <a:avLst/>
          </a:prstGeom>
          <a:noFill/>
        </p:spPr>
        <p:txBody>
          <a:bodyPr wrap="square" rtlCol="0">
            <a:spAutoFit/>
          </a:bodyPr>
          <a:lstStyle/>
          <a:p>
            <a:r>
              <a:rPr lang="en-US" sz="1150" dirty="0">
                <a:solidFill>
                  <a:schemeClr val="bg1"/>
                </a:solidFill>
              </a:rPr>
              <a:t>San Antonio Breast Cancer Symposium - Cancer Therapy and Research Center at UT Health Science Center – </a:t>
            </a:r>
            <a:r>
              <a:rPr lang="en-US" sz="1150" dirty="0" smtClean="0">
                <a:solidFill>
                  <a:schemeClr val="bg1"/>
                </a:solidFill>
              </a:rPr>
              <a:t>Dec10-14</a:t>
            </a:r>
            <a:r>
              <a:rPr lang="en-US" sz="1150" dirty="0">
                <a:solidFill>
                  <a:schemeClr val="bg1"/>
                </a:solidFill>
              </a:rPr>
              <a:t>, 2013</a:t>
            </a:r>
          </a:p>
        </p:txBody>
      </p:sp>
      <p:sp>
        <p:nvSpPr>
          <p:cNvPr id="7" name="Footer Placeholder 3"/>
          <p:cNvSpPr txBox="1">
            <a:spLocks/>
          </p:cNvSpPr>
          <p:nvPr/>
        </p:nvSpPr>
        <p:spPr>
          <a:xfrm>
            <a:off x="31948" y="6638330"/>
            <a:ext cx="9035852" cy="14347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This presentation is the intellectual property of the author/presenter.  Contact </a:t>
            </a:r>
            <a:r>
              <a:rPr lang="en-US" dirty="0" smtClean="0"/>
              <a:t>her at </a:t>
            </a:r>
            <a:r>
              <a:rPr lang="en-US" dirty="0" smtClean="0"/>
              <a:t>garrettm@musc.edu for permission to reprint and/or distribute.</a:t>
            </a:r>
            <a:endParaRPr lang="en-US" dirty="0"/>
          </a:p>
        </p:txBody>
      </p:sp>
    </p:spTree>
    <p:extLst>
      <p:ext uri="{BB962C8B-B14F-4D97-AF65-F5344CB8AC3E}">
        <p14:creationId xmlns:p14="http://schemas.microsoft.com/office/powerpoint/2010/main" val="5196083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PFS example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066800"/>
            <a:ext cx="5338790" cy="495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35864" y="3717826"/>
            <a:ext cx="3124200" cy="1815882"/>
          </a:xfrm>
          <a:prstGeom prst="rect">
            <a:avLst/>
          </a:prstGeom>
          <a:noFill/>
        </p:spPr>
        <p:txBody>
          <a:bodyPr wrap="square" rtlCol="0">
            <a:spAutoFit/>
          </a:bodyPr>
          <a:lstStyle/>
          <a:p>
            <a:r>
              <a:rPr lang="en-US" sz="1600" dirty="0" err="1" smtClean="0"/>
              <a:t>Hurvitz</a:t>
            </a:r>
            <a:r>
              <a:rPr lang="en-US" sz="1600" dirty="0" smtClean="0"/>
              <a:t> et al., Phase II randomized study of </a:t>
            </a:r>
            <a:r>
              <a:rPr lang="en-US" sz="1600" dirty="0" err="1" smtClean="0"/>
              <a:t>trastuzumab</a:t>
            </a:r>
            <a:r>
              <a:rPr lang="en-US" sz="1600" dirty="0" smtClean="0"/>
              <a:t> </a:t>
            </a:r>
            <a:r>
              <a:rPr lang="en-US" sz="1600" dirty="0" err="1" smtClean="0"/>
              <a:t>emtansine</a:t>
            </a:r>
            <a:endParaRPr lang="en-US" sz="1600" dirty="0" smtClean="0"/>
          </a:p>
          <a:p>
            <a:r>
              <a:rPr lang="en-US" sz="1600" dirty="0" smtClean="0"/>
              <a:t>versus </a:t>
            </a:r>
            <a:r>
              <a:rPr lang="en-US" sz="1600" dirty="0" err="1" smtClean="0"/>
              <a:t>trastuzumab</a:t>
            </a:r>
            <a:r>
              <a:rPr lang="en-US" sz="1600" dirty="0" smtClean="0"/>
              <a:t> plus </a:t>
            </a:r>
            <a:r>
              <a:rPr lang="en-US" sz="1600" dirty="0" err="1" smtClean="0"/>
              <a:t>docetaxel</a:t>
            </a:r>
            <a:r>
              <a:rPr lang="en-US" sz="1600" dirty="0" smtClean="0"/>
              <a:t> in patients with HER2-positive metastatic breast cancer. </a:t>
            </a:r>
            <a:r>
              <a:rPr lang="en-US" sz="1600" i="1" dirty="0" smtClean="0"/>
              <a:t>JCO</a:t>
            </a:r>
            <a:r>
              <a:rPr lang="en-US" sz="1600" dirty="0" smtClean="0"/>
              <a:t>, Mar 2013 31(9).</a:t>
            </a:r>
            <a:endParaRPr lang="en-US" sz="1600" dirty="0"/>
          </a:p>
        </p:txBody>
      </p:sp>
      <p:sp>
        <p:nvSpPr>
          <p:cNvPr id="7" name="TextBox 6"/>
          <p:cNvSpPr txBox="1"/>
          <p:nvPr/>
        </p:nvSpPr>
        <p:spPr>
          <a:xfrm>
            <a:off x="609600" y="2286000"/>
            <a:ext cx="1707519" cy="1477328"/>
          </a:xfrm>
          <a:prstGeom prst="rect">
            <a:avLst/>
          </a:prstGeom>
          <a:noFill/>
        </p:spPr>
        <p:txBody>
          <a:bodyPr wrap="none" rtlCol="0">
            <a:spAutoFit/>
          </a:bodyPr>
          <a:lstStyle/>
          <a:p>
            <a:r>
              <a:rPr lang="en-US" dirty="0" smtClean="0"/>
              <a:t>Key terms:</a:t>
            </a:r>
          </a:p>
          <a:p>
            <a:pPr marL="285750" indent="-285750">
              <a:buFont typeface="Arial" panose="020B0604020202020204" pitchFamily="34" charset="0"/>
              <a:buChar char="•"/>
            </a:pPr>
            <a:r>
              <a:rPr lang="en-US" dirty="0" smtClean="0"/>
              <a:t>median PFS</a:t>
            </a:r>
          </a:p>
          <a:p>
            <a:pPr marL="285750" indent="-285750">
              <a:buFont typeface="Arial" panose="020B0604020202020204" pitchFamily="34" charset="0"/>
              <a:buChar char="•"/>
            </a:pPr>
            <a:r>
              <a:rPr lang="en-US" dirty="0" smtClean="0"/>
              <a:t>1 year PFS</a:t>
            </a:r>
          </a:p>
          <a:p>
            <a:pPr marL="285750" indent="-285750">
              <a:buFont typeface="Arial" panose="020B0604020202020204" pitchFamily="34" charset="0"/>
              <a:buChar char="•"/>
            </a:pPr>
            <a:r>
              <a:rPr lang="en-US" dirty="0" smtClean="0"/>
              <a:t>p-value</a:t>
            </a:r>
          </a:p>
          <a:p>
            <a:endParaRPr lang="en-US" dirty="0" smtClean="0"/>
          </a:p>
        </p:txBody>
      </p:sp>
      <p:cxnSp>
        <p:nvCxnSpPr>
          <p:cNvPr id="9" name="Straight Connector 8"/>
          <p:cNvCxnSpPr/>
          <p:nvPr/>
        </p:nvCxnSpPr>
        <p:spPr>
          <a:xfrm>
            <a:off x="4876800" y="2667000"/>
            <a:ext cx="3810000"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12" name="Straight Connector 11"/>
          <p:cNvCxnSpPr/>
          <p:nvPr/>
        </p:nvCxnSpPr>
        <p:spPr>
          <a:xfrm flipV="1">
            <a:off x="7010400" y="2057400"/>
            <a:ext cx="0" cy="1905000"/>
          </a:xfrm>
          <a:prstGeom prst="line">
            <a:avLst/>
          </a:prstGeom>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04800" y="19050"/>
            <a:ext cx="8458200" cy="269304"/>
          </a:xfrm>
          <a:prstGeom prst="rect">
            <a:avLst/>
          </a:prstGeom>
          <a:noFill/>
        </p:spPr>
        <p:txBody>
          <a:bodyPr wrap="square" rtlCol="0">
            <a:spAutoFit/>
          </a:bodyPr>
          <a:lstStyle/>
          <a:p>
            <a:r>
              <a:rPr lang="en-US" sz="1150" dirty="0">
                <a:solidFill>
                  <a:schemeClr val="bg1"/>
                </a:solidFill>
              </a:rPr>
              <a:t>San Antonio Breast Cancer Symposium - Cancer Therapy and Research Center at UT Health Science Center – </a:t>
            </a:r>
            <a:r>
              <a:rPr lang="en-US" sz="1150" dirty="0" smtClean="0">
                <a:solidFill>
                  <a:schemeClr val="bg1"/>
                </a:solidFill>
              </a:rPr>
              <a:t>Dec10-14</a:t>
            </a:r>
            <a:r>
              <a:rPr lang="en-US" sz="1150" dirty="0">
                <a:solidFill>
                  <a:schemeClr val="bg1"/>
                </a:solidFill>
              </a:rPr>
              <a:t>, 2013</a:t>
            </a:r>
          </a:p>
        </p:txBody>
      </p:sp>
      <p:sp>
        <p:nvSpPr>
          <p:cNvPr id="10" name="Footer Placeholder 3"/>
          <p:cNvSpPr txBox="1">
            <a:spLocks/>
          </p:cNvSpPr>
          <p:nvPr/>
        </p:nvSpPr>
        <p:spPr>
          <a:xfrm>
            <a:off x="31948" y="6638330"/>
            <a:ext cx="9035852" cy="14347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This presentation is the intellectual property of the author/presenter.  Contact </a:t>
            </a:r>
            <a:r>
              <a:rPr lang="en-US" dirty="0" smtClean="0"/>
              <a:t>her at </a:t>
            </a:r>
            <a:r>
              <a:rPr lang="en-US" dirty="0" smtClean="0"/>
              <a:t>garrettm@musc.edu for permission to reprint and/or distribute.</a:t>
            </a:r>
            <a:endParaRPr lang="en-US" dirty="0"/>
          </a:p>
        </p:txBody>
      </p:sp>
    </p:spTree>
    <p:extLst>
      <p:ext uri="{BB962C8B-B14F-4D97-AF65-F5344CB8AC3E}">
        <p14:creationId xmlns:p14="http://schemas.microsoft.com/office/powerpoint/2010/main" val="412971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par>
                                <p:cTn id="12" presetID="10" presetClass="exit" presetSubtype="0" fill="hold" nodeType="withEffect">
                                  <p:stCondLst>
                                    <p:cond delay="0"/>
                                  </p:stCondLst>
                                  <p:childTnLst>
                                    <p:animEffect transition="out" filter="fade">
                                      <p:cBhvr>
                                        <p:cTn id="13" dur="500"/>
                                        <p:tgtEl>
                                          <p:spTgt spid="9"/>
                                        </p:tgtEl>
                                      </p:cBhvr>
                                    </p:animEffect>
                                    <p:set>
                                      <p:cBhvr>
                                        <p:cTn id="1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Censoring and Interval Censoring</a:t>
            </a:r>
            <a:endParaRPr lang="en-US" dirty="0"/>
          </a:p>
        </p:txBody>
      </p:sp>
      <p:sp>
        <p:nvSpPr>
          <p:cNvPr id="3" name="Content Placeholder 2"/>
          <p:cNvSpPr>
            <a:spLocks noGrp="1"/>
          </p:cNvSpPr>
          <p:nvPr>
            <p:ph idx="1"/>
          </p:nvPr>
        </p:nvSpPr>
        <p:spPr/>
        <p:txBody>
          <a:bodyPr>
            <a:normAutofit lnSpcReduction="10000"/>
          </a:bodyPr>
          <a:lstStyle/>
          <a:p>
            <a:r>
              <a:rPr lang="en-US" dirty="0" smtClean="0"/>
              <a:t>DFS and PFS are called ‘time to event’ endpoints</a:t>
            </a:r>
          </a:p>
          <a:p>
            <a:r>
              <a:rPr lang="en-US" dirty="0" smtClean="0"/>
              <a:t>Events are disease recurrence or progression</a:t>
            </a:r>
          </a:p>
          <a:p>
            <a:r>
              <a:rPr lang="en-US" dirty="0" smtClean="0"/>
              <a:t>Some patients do not ever have the event and their times are considered ‘censored’ at the last time they were known to be free of disease (or progression).</a:t>
            </a:r>
          </a:p>
          <a:p>
            <a:r>
              <a:rPr lang="en-US" dirty="0" smtClean="0"/>
              <a:t>Progression and recurrence are usually measured by imaging</a:t>
            </a:r>
          </a:p>
          <a:p>
            <a:pPr lvl="1"/>
            <a:r>
              <a:rPr lang="en-US" dirty="0" smtClean="0"/>
              <a:t>every 2-4 months (or longer)</a:t>
            </a:r>
          </a:p>
          <a:p>
            <a:pPr lvl="1"/>
            <a:r>
              <a:rPr lang="en-US" dirty="0" smtClean="0"/>
              <a:t>actual time of event is not known</a:t>
            </a:r>
            <a:endParaRPr lang="en-US" dirty="0"/>
          </a:p>
        </p:txBody>
      </p:sp>
      <p:sp>
        <p:nvSpPr>
          <p:cNvPr id="6" name="TextBox 5"/>
          <p:cNvSpPr txBox="1"/>
          <p:nvPr/>
        </p:nvSpPr>
        <p:spPr>
          <a:xfrm>
            <a:off x="304800" y="19050"/>
            <a:ext cx="8458200" cy="269304"/>
          </a:xfrm>
          <a:prstGeom prst="rect">
            <a:avLst/>
          </a:prstGeom>
          <a:noFill/>
        </p:spPr>
        <p:txBody>
          <a:bodyPr wrap="square" rtlCol="0">
            <a:spAutoFit/>
          </a:bodyPr>
          <a:lstStyle/>
          <a:p>
            <a:r>
              <a:rPr lang="en-US" sz="1150" dirty="0">
                <a:solidFill>
                  <a:schemeClr val="bg1"/>
                </a:solidFill>
              </a:rPr>
              <a:t>San Antonio Breast Cancer Symposium - Cancer Therapy and Research Center at UT Health Science Center – </a:t>
            </a:r>
            <a:r>
              <a:rPr lang="en-US" sz="1150" dirty="0" smtClean="0">
                <a:solidFill>
                  <a:schemeClr val="bg1"/>
                </a:solidFill>
              </a:rPr>
              <a:t>Dec10-14</a:t>
            </a:r>
            <a:r>
              <a:rPr lang="en-US" sz="1150" dirty="0">
                <a:solidFill>
                  <a:schemeClr val="bg1"/>
                </a:solidFill>
              </a:rPr>
              <a:t>, 2013</a:t>
            </a:r>
          </a:p>
        </p:txBody>
      </p:sp>
      <p:sp>
        <p:nvSpPr>
          <p:cNvPr id="7" name="Footer Placeholder 3"/>
          <p:cNvSpPr txBox="1">
            <a:spLocks/>
          </p:cNvSpPr>
          <p:nvPr/>
        </p:nvSpPr>
        <p:spPr>
          <a:xfrm>
            <a:off x="31948" y="6638330"/>
            <a:ext cx="9035852" cy="14347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This presentation is the intellectual property of the author/presenter.  Contact </a:t>
            </a:r>
            <a:r>
              <a:rPr lang="en-US" dirty="0" smtClean="0"/>
              <a:t>her at </a:t>
            </a:r>
            <a:r>
              <a:rPr lang="en-US" dirty="0" smtClean="0"/>
              <a:t>garrettm@musc.edu for permission to reprint and/or distribute.</a:t>
            </a:r>
            <a:endParaRPr lang="en-US" dirty="0"/>
          </a:p>
        </p:txBody>
      </p:sp>
    </p:spTree>
    <p:extLst>
      <p:ext uri="{BB962C8B-B14F-4D97-AF65-F5344CB8AC3E}">
        <p14:creationId xmlns:p14="http://schemas.microsoft.com/office/powerpoint/2010/main" val="25439654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77001" y="762000"/>
            <a:ext cx="2133600" cy="1069848"/>
          </a:xfrm>
        </p:spPr>
        <p:txBody>
          <a:bodyPr>
            <a:noAutofit/>
          </a:bodyPr>
          <a:lstStyle/>
          <a:p>
            <a:r>
              <a:rPr lang="en-US" sz="2800" dirty="0" smtClean="0"/>
              <a:t>Interval-censoring example</a:t>
            </a:r>
            <a:endParaRPr lang="en-US"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85800"/>
            <a:ext cx="5842000" cy="554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290734" y="4876800"/>
            <a:ext cx="2624666" cy="1169551"/>
          </a:xfrm>
          <a:prstGeom prst="rect">
            <a:avLst/>
          </a:prstGeom>
          <a:noFill/>
        </p:spPr>
        <p:txBody>
          <a:bodyPr wrap="square" rtlCol="0">
            <a:spAutoFit/>
          </a:bodyPr>
          <a:lstStyle/>
          <a:p>
            <a:r>
              <a:rPr lang="en-US" sz="1400" i="1" dirty="0" smtClean="0"/>
              <a:t>Von Hoff et al. Increased survival in pancreatic cancer with nab-Paclitaxel plus gemcitabine. NEJM, Oct 16, 2013.</a:t>
            </a:r>
            <a:endParaRPr lang="en-US" sz="1400" i="1" dirty="0"/>
          </a:p>
        </p:txBody>
      </p:sp>
      <p:sp>
        <p:nvSpPr>
          <p:cNvPr id="6" name="TextBox 5"/>
          <p:cNvSpPr txBox="1"/>
          <p:nvPr/>
        </p:nvSpPr>
        <p:spPr>
          <a:xfrm>
            <a:off x="6324601" y="2133600"/>
            <a:ext cx="2438400" cy="1200329"/>
          </a:xfrm>
          <a:prstGeom prst="rect">
            <a:avLst/>
          </a:prstGeom>
          <a:noFill/>
        </p:spPr>
        <p:txBody>
          <a:bodyPr wrap="square" rtlCol="0">
            <a:spAutoFit/>
          </a:bodyPr>
          <a:lstStyle/>
          <a:p>
            <a:r>
              <a:rPr lang="en-US" b="1" i="1" dirty="0" smtClean="0">
                <a:solidFill>
                  <a:schemeClr val="accent2"/>
                </a:solidFill>
              </a:rPr>
              <a:t>How often were patients evaluated for disease progression?</a:t>
            </a:r>
          </a:p>
        </p:txBody>
      </p:sp>
      <p:sp>
        <p:nvSpPr>
          <p:cNvPr id="7" name="TextBox 6"/>
          <p:cNvSpPr txBox="1"/>
          <p:nvPr/>
        </p:nvSpPr>
        <p:spPr>
          <a:xfrm>
            <a:off x="6400801" y="3453342"/>
            <a:ext cx="1981200" cy="1200329"/>
          </a:xfrm>
          <a:prstGeom prst="rect">
            <a:avLst/>
          </a:prstGeom>
          <a:noFill/>
        </p:spPr>
        <p:txBody>
          <a:bodyPr wrap="square" rtlCol="0">
            <a:spAutoFit/>
          </a:bodyPr>
          <a:lstStyle/>
          <a:p>
            <a:r>
              <a:rPr lang="en-US" dirty="0" smtClean="0"/>
              <a:t>Tumor response was evaluated every 8 weeks by SCT or MRI</a:t>
            </a:r>
            <a:endParaRPr lang="en-US" dirty="0"/>
          </a:p>
        </p:txBody>
      </p:sp>
      <p:sp>
        <p:nvSpPr>
          <p:cNvPr id="11" name="TextBox 10"/>
          <p:cNvSpPr txBox="1"/>
          <p:nvPr/>
        </p:nvSpPr>
        <p:spPr>
          <a:xfrm>
            <a:off x="304800" y="19050"/>
            <a:ext cx="8458200" cy="269304"/>
          </a:xfrm>
          <a:prstGeom prst="rect">
            <a:avLst/>
          </a:prstGeom>
          <a:noFill/>
        </p:spPr>
        <p:txBody>
          <a:bodyPr wrap="square" rtlCol="0">
            <a:spAutoFit/>
          </a:bodyPr>
          <a:lstStyle/>
          <a:p>
            <a:r>
              <a:rPr lang="en-US" sz="1150" dirty="0">
                <a:solidFill>
                  <a:schemeClr val="bg1"/>
                </a:solidFill>
              </a:rPr>
              <a:t>San Antonio Breast Cancer Symposium - Cancer Therapy and Research Center at UT Health Science Center – </a:t>
            </a:r>
            <a:r>
              <a:rPr lang="en-US" sz="1150" dirty="0" smtClean="0">
                <a:solidFill>
                  <a:schemeClr val="bg1"/>
                </a:solidFill>
              </a:rPr>
              <a:t>Dec10-14</a:t>
            </a:r>
            <a:r>
              <a:rPr lang="en-US" sz="1150" dirty="0">
                <a:solidFill>
                  <a:schemeClr val="bg1"/>
                </a:solidFill>
              </a:rPr>
              <a:t>, 2013</a:t>
            </a:r>
          </a:p>
        </p:txBody>
      </p:sp>
      <p:sp>
        <p:nvSpPr>
          <p:cNvPr id="9" name="Footer Placeholder 3"/>
          <p:cNvSpPr txBox="1">
            <a:spLocks/>
          </p:cNvSpPr>
          <p:nvPr/>
        </p:nvSpPr>
        <p:spPr>
          <a:xfrm>
            <a:off x="31948" y="6638330"/>
            <a:ext cx="9035852" cy="14347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This presentation is the intellectual property of the author/presenter.  Contact </a:t>
            </a:r>
            <a:r>
              <a:rPr lang="en-US" dirty="0" smtClean="0"/>
              <a:t>her at </a:t>
            </a:r>
            <a:r>
              <a:rPr lang="en-US" dirty="0" smtClean="0"/>
              <a:t>garrettm@musc.edu for permission to reprint and/or distribute.</a:t>
            </a:r>
            <a:endParaRPr lang="en-US" dirty="0"/>
          </a:p>
        </p:txBody>
      </p:sp>
    </p:spTree>
    <p:extLst>
      <p:ext uri="{BB962C8B-B14F-4D97-AF65-F5344CB8AC3E}">
        <p14:creationId xmlns:p14="http://schemas.microsoft.com/office/powerpoint/2010/main" val="280863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Phase III Trials: </a:t>
            </a:r>
            <a:br>
              <a:rPr lang="en-US" dirty="0" smtClean="0"/>
            </a:br>
            <a:r>
              <a:rPr lang="en-US" dirty="0" smtClean="0"/>
              <a:t>Comparative Efficacy</a:t>
            </a:r>
            <a:endParaRPr lang="en-US" dirty="0"/>
          </a:p>
        </p:txBody>
      </p:sp>
      <p:sp>
        <p:nvSpPr>
          <p:cNvPr id="4" name="Text Placeholder 3"/>
          <p:cNvSpPr>
            <a:spLocks noGrp="1"/>
          </p:cNvSpPr>
          <p:nvPr>
            <p:ph type="body" idx="1"/>
          </p:nvPr>
        </p:nvSpPr>
        <p:spPr/>
        <p:txBody>
          <a:bodyPr/>
          <a:lstStyle/>
          <a:p>
            <a:endParaRPr lang="en-US"/>
          </a:p>
        </p:txBody>
      </p:sp>
      <p:sp>
        <p:nvSpPr>
          <p:cNvPr id="7" name="TextBox 6"/>
          <p:cNvSpPr txBox="1"/>
          <p:nvPr/>
        </p:nvSpPr>
        <p:spPr>
          <a:xfrm>
            <a:off x="304800" y="19050"/>
            <a:ext cx="8458200" cy="269304"/>
          </a:xfrm>
          <a:prstGeom prst="rect">
            <a:avLst/>
          </a:prstGeom>
          <a:noFill/>
        </p:spPr>
        <p:txBody>
          <a:bodyPr wrap="square" rtlCol="0">
            <a:spAutoFit/>
          </a:bodyPr>
          <a:lstStyle/>
          <a:p>
            <a:r>
              <a:rPr lang="en-US" sz="1150" dirty="0">
                <a:solidFill>
                  <a:schemeClr val="bg1"/>
                </a:solidFill>
              </a:rPr>
              <a:t>San Antonio Breast Cancer Symposium - Cancer Therapy and Research Center at UT Health Science Center – </a:t>
            </a:r>
            <a:r>
              <a:rPr lang="en-US" sz="1150" dirty="0" smtClean="0">
                <a:solidFill>
                  <a:schemeClr val="bg1"/>
                </a:solidFill>
              </a:rPr>
              <a:t>Dec10-14</a:t>
            </a:r>
            <a:r>
              <a:rPr lang="en-US" sz="1150" dirty="0">
                <a:solidFill>
                  <a:schemeClr val="bg1"/>
                </a:solidFill>
              </a:rPr>
              <a:t>, 2013</a:t>
            </a:r>
          </a:p>
        </p:txBody>
      </p:sp>
      <p:sp>
        <p:nvSpPr>
          <p:cNvPr id="8" name="Footer Placeholder 3"/>
          <p:cNvSpPr txBox="1">
            <a:spLocks/>
          </p:cNvSpPr>
          <p:nvPr/>
        </p:nvSpPr>
        <p:spPr>
          <a:xfrm>
            <a:off x="31948" y="6638330"/>
            <a:ext cx="9035852" cy="14347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This presentation is the intellectual property of the author/presenter.  Contact </a:t>
            </a:r>
            <a:r>
              <a:rPr lang="en-US" dirty="0" smtClean="0"/>
              <a:t>her at </a:t>
            </a:r>
            <a:r>
              <a:rPr lang="en-US" dirty="0" smtClean="0"/>
              <a:t>garrettm@musc.edu for permission to reprint and/or distribute.</a:t>
            </a:r>
            <a:endParaRPr lang="en-US" dirty="0"/>
          </a:p>
        </p:txBody>
      </p:sp>
    </p:spTree>
    <p:extLst>
      <p:ext uri="{BB962C8B-B14F-4D97-AF65-F5344CB8AC3E}">
        <p14:creationId xmlns:p14="http://schemas.microsoft.com/office/powerpoint/2010/main" val="41595309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efficacy</a:t>
            </a:r>
            <a:endParaRPr lang="en-US" dirty="0"/>
          </a:p>
        </p:txBody>
      </p:sp>
      <p:sp>
        <p:nvSpPr>
          <p:cNvPr id="3" name="Content Placeholder 2"/>
          <p:cNvSpPr>
            <a:spLocks noGrp="1"/>
          </p:cNvSpPr>
          <p:nvPr>
            <p:ph idx="1"/>
          </p:nvPr>
        </p:nvSpPr>
        <p:spPr/>
        <p:txBody>
          <a:bodyPr>
            <a:normAutofit/>
          </a:bodyPr>
          <a:lstStyle/>
          <a:p>
            <a:r>
              <a:rPr lang="en-US" dirty="0"/>
              <a:t>“Does the new treatment approach extend survival compared to the previous approach?”</a:t>
            </a:r>
          </a:p>
          <a:p>
            <a:r>
              <a:rPr lang="en-US" dirty="0" smtClean="0"/>
              <a:t>Potentially practice changing trial</a:t>
            </a:r>
          </a:p>
          <a:p>
            <a:pPr lvl="1"/>
            <a:r>
              <a:rPr lang="en-US" dirty="0" smtClean="0"/>
              <a:t>Defining a new standard of care</a:t>
            </a:r>
          </a:p>
          <a:p>
            <a:pPr lvl="1"/>
            <a:r>
              <a:rPr lang="en-US" dirty="0" smtClean="0"/>
              <a:t>Results submitted to FDA for approval</a:t>
            </a:r>
          </a:p>
          <a:p>
            <a:r>
              <a:rPr lang="en-US" dirty="0" smtClean="0"/>
              <a:t>In some breast cancer patient populations, RFS or PFS is an acceptable endpoint when:</a:t>
            </a:r>
          </a:p>
          <a:p>
            <a:pPr lvl="1"/>
            <a:r>
              <a:rPr lang="en-US" dirty="0" smtClean="0"/>
              <a:t>overall survival takes a </a:t>
            </a:r>
            <a:r>
              <a:rPr lang="en-US" dirty="0" err="1" smtClean="0"/>
              <a:t>looooong</a:t>
            </a:r>
            <a:r>
              <a:rPr lang="en-US" dirty="0" smtClean="0"/>
              <a:t> time to evaluate</a:t>
            </a:r>
          </a:p>
          <a:p>
            <a:pPr lvl="1"/>
            <a:r>
              <a:rPr lang="en-US" dirty="0" smtClean="0"/>
              <a:t>treatments are already very effective</a:t>
            </a:r>
            <a:endParaRPr lang="en-US" dirty="0"/>
          </a:p>
        </p:txBody>
      </p:sp>
      <p:sp>
        <p:nvSpPr>
          <p:cNvPr id="6" name="TextBox 5"/>
          <p:cNvSpPr txBox="1"/>
          <p:nvPr/>
        </p:nvSpPr>
        <p:spPr>
          <a:xfrm>
            <a:off x="304800" y="19050"/>
            <a:ext cx="8458200" cy="269304"/>
          </a:xfrm>
          <a:prstGeom prst="rect">
            <a:avLst/>
          </a:prstGeom>
          <a:noFill/>
        </p:spPr>
        <p:txBody>
          <a:bodyPr wrap="square" rtlCol="0">
            <a:spAutoFit/>
          </a:bodyPr>
          <a:lstStyle/>
          <a:p>
            <a:r>
              <a:rPr lang="en-US" sz="1150" dirty="0">
                <a:solidFill>
                  <a:schemeClr val="bg1"/>
                </a:solidFill>
              </a:rPr>
              <a:t>San Antonio Breast Cancer Symposium - Cancer Therapy and Research Center at UT Health Science Center – </a:t>
            </a:r>
            <a:r>
              <a:rPr lang="en-US" sz="1150" dirty="0" smtClean="0">
                <a:solidFill>
                  <a:schemeClr val="bg1"/>
                </a:solidFill>
              </a:rPr>
              <a:t>Dec10-14</a:t>
            </a:r>
            <a:r>
              <a:rPr lang="en-US" sz="1150" dirty="0">
                <a:solidFill>
                  <a:schemeClr val="bg1"/>
                </a:solidFill>
              </a:rPr>
              <a:t>, 2013</a:t>
            </a:r>
          </a:p>
        </p:txBody>
      </p:sp>
      <p:sp>
        <p:nvSpPr>
          <p:cNvPr id="7" name="Footer Placeholder 3"/>
          <p:cNvSpPr txBox="1">
            <a:spLocks/>
          </p:cNvSpPr>
          <p:nvPr/>
        </p:nvSpPr>
        <p:spPr>
          <a:xfrm>
            <a:off x="31948" y="6638330"/>
            <a:ext cx="9035852" cy="14347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This presentation is the intellectual property of the author/presenter.  Contact </a:t>
            </a:r>
            <a:r>
              <a:rPr lang="en-US" dirty="0" smtClean="0"/>
              <a:t>her at </a:t>
            </a:r>
            <a:r>
              <a:rPr lang="en-US" dirty="0" smtClean="0"/>
              <a:t>garrettm@musc.edu for permission to reprint and/or distribute.</a:t>
            </a:r>
            <a:endParaRPr lang="en-US" dirty="0"/>
          </a:p>
        </p:txBody>
      </p:sp>
    </p:spTree>
    <p:extLst>
      <p:ext uri="{BB962C8B-B14F-4D97-AF65-F5344CB8AC3E}">
        <p14:creationId xmlns:p14="http://schemas.microsoft.com/office/powerpoint/2010/main" val="39418479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962" y="838200"/>
            <a:ext cx="8229600" cy="914400"/>
          </a:xfrm>
        </p:spPr>
        <p:txBody>
          <a:bodyPr/>
          <a:lstStyle/>
          <a:p>
            <a:r>
              <a:rPr lang="en-US" dirty="0" smtClean="0"/>
              <a:t>Overall survival (OS)</a:t>
            </a:r>
            <a:endParaRPr lang="en-US" dirty="0"/>
          </a:p>
        </p:txBody>
      </p:sp>
      <p:sp>
        <p:nvSpPr>
          <p:cNvPr id="3" name="Content Placeholder 2"/>
          <p:cNvSpPr>
            <a:spLocks noGrp="1"/>
          </p:cNvSpPr>
          <p:nvPr>
            <p:ph idx="1"/>
          </p:nvPr>
        </p:nvSpPr>
        <p:spPr>
          <a:xfrm>
            <a:off x="457200" y="1828800"/>
            <a:ext cx="8229600" cy="4745736"/>
          </a:xfrm>
        </p:spPr>
        <p:txBody>
          <a:bodyPr>
            <a:normAutofit lnSpcReduction="10000"/>
          </a:bodyPr>
          <a:lstStyle/>
          <a:p>
            <a:r>
              <a:rPr lang="en-US" dirty="0" smtClean="0"/>
              <a:t>Time from treatment initiation (or randomization) to death.</a:t>
            </a:r>
          </a:p>
          <a:p>
            <a:r>
              <a:rPr lang="en-US" dirty="0" smtClean="0"/>
              <a:t>No interval censoring, but there is still censoring</a:t>
            </a:r>
          </a:p>
          <a:p>
            <a:r>
              <a:rPr lang="en-US" dirty="0" smtClean="0"/>
              <a:t>Common approaches for evaluation</a:t>
            </a:r>
          </a:p>
          <a:p>
            <a:pPr lvl="1"/>
            <a:r>
              <a:rPr lang="en-US" dirty="0" smtClean="0"/>
              <a:t>Kaplan-Meier curves</a:t>
            </a:r>
          </a:p>
          <a:p>
            <a:pPr lvl="1"/>
            <a:endParaRPr lang="en-US" dirty="0" smtClean="0"/>
          </a:p>
          <a:p>
            <a:pPr lvl="1"/>
            <a:r>
              <a:rPr lang="en-US" dirty="0" smtClean="0"/>
              <a:t>Hazard ratio (HR) </a:t>
            </a:r>
          </a:p>
          <a:p>
            <a:pPr lvl="1"/>
            <a:endParaRPr lang="en-US" dirty="0" smtClean="0"/>
          </a:p>
          <a:p>
            <a:pPr lvl="1"/>
            <a:r>
              <a:rPr lang="en-US" dirty="0" smtClean="0"/>
              <a:t>log-rank test</a:t>
            </a:r>
          </a:p>
          <a:p>
            <a:pPr lvl="1"/>
            <a:endParaRPr lang="en-US" dirty="0" smtClean="0"/>
          </a:p>
          <a:p>
            <a:pPr lvl="1"/>
            <a:r>
              <a:rPr lang="en-US" dirty="0" smtClean="0"/>
              <a:t>Cox regression model</a:t>
            </a:r>
            <a:endParaRPr lang="en-US" dirty="0"/>
          </a:p>
        </p:txBody>
      </p:sp>
      <p:cxnSp>
        <p:nvCxnSpPr>
          <p:cNvPr id="5" name="Straight Arrow Connector 4"/>
          <p:cNvCxnSpPr>
            <a:stCxn id="6" idx="1"/>
          </p:cNvCxnSpPr>
          <p:nvPr/>
        </p:nvCxnSpPr>
        <p:spPr>
          <a:xfrm flipH="1">
            <a:off x="4343401" y="3612266"/>
            <a:ext cx="2514599" cy="1047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858000" y="3150601"/>
            <a:ext cx="1676400" cy="923330"/>
          </a:xfrm>
          <a:prstGeom prst="rect">
            <a:avLst/>
          </a:prstGeom>
          <a:noFill/>
          <a:ln>
            <a:solidFill>
              <a:schemeClr val="tx1"/>
            </a:solidFill>
          </a:ln>
        </p:spPr>
        <p:txBody>
          <a:bodyPr wrap="square" rtlCol="0">
            <a:spAutoFit/>
          </a:bodyPr>
          <a:lstStyle/>
          <a:p>
            <a:r>
              <a:rPr lang="en-US" dirty="0" smtClean="0"/>
              <a:t>Graphical display of time to event data</a:t>
            </a:r>
            <a:endParaRPr lang="en-US" dirty="0"/>
          </a:p>
        </p:txBody>
      </p:sp>
      <p:cxnSp>
        <p:nvCxnSpPr>
          <p:cNvPr id="9" name="Straight Arrow Connector 8"/>
          <p:cNvCxnSpPr>
            <a:stCxn id="10" idx="1"/>
          </p:cNvCxnSpPr>
          <p:nvPr/>
        </p:nvCxnSpPr>
        <p:spPr>
          <a:xfrm flipH="1">
            <a:off x="3962400" y="4160579"/>
            <a:ext cx="1228725" cy="2590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191125" y="3975913"/>
            <a:ext cx="1321196" cy="369332"/>
          </a:xfrm>
          <a:prstGeom prst="rect">
            <a:avLst/>
          </a:prstGeom>
          <a:noFill/>
          <a:ln>
            <a:solidFill>
              <a:schemeClr val="tx1"/>
            </a:solidFill>
          </a:ln>
        </p:spPr>
        <p:txBody>
          <a:bodyPr wrap="none" rtlCol="0">
            <a:spAutoFit/>
          </a:bodyPr>
          <a:lstStyle/>
          <a:p>
            <a:r>
              <a:rPr lang="en-US" dirty="0" smtClean="0"/>
              <a:t>A risk ratio</a:t>
            </a:r>
            <a:endParaRPr lang="en-US" dirty="0"/>
          </a:p>
        </p:txBody>
      </p:sp>
      <p:cxnSp>
        <p:nvCxnSpPr>
          <p:cNvPr id="12" name="Straight Arrow Connector 11"/>
          <p:cNvCxnSpPr/>
          <p:nvPr/>
        </p:nvCxnSpPr>
        <p:spPr>
          <a:xfrm flipH="1">
            <a:off x="3200400" y="5257800"/>
            <a:ext cx="2133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334000" y="4572000"/>
            <a:ext cx="3048000" cy="923330"/>
          </a:xfrm>
          <a:prstGeom prst="rect">
            <a:avLst/>
          </a:prstGeom>
          <a:noFill/>
          <a:ln>
            <a:solidFill>
              <a:schemeClr val="tx1"/>
            </a:solidFill>
          </a:ln>
        </p:spPr>
        <p:txBody>
          <a:bodyPr wrap="square" rtlCol="0">
            <a:spAutoFit/>
          </a:bodyPr>
          <a:lstStyle/>
          <a:p>
            <a:r>
              <a:rPr lang="en-US" dirty="0"/>
              <a:t>T</a:t>
            </a:r>
            <a:r>
              <a:rPr lang="en-US" dirty="0" smtClean="0"/>
              <a:t>est for comparing time to event data between 2 (or more) groups</a:t>
            </a:r>
            <a:endParaRPr lang="en-US" dirty="0"/>
          </a:p>
        </p:txBody>
      </p:sp>
      <p:sp>
        <p:nvSpPr>
          <p:cNvPr id="15" name="TextBox 14"/>
          <p:cNvSpPr txBox="1"/>
          <p:nvPr/>
        </p:nvSpPr>
        <p:spPr>
          <a:xfrm>
            <a:off x="5003998" y="5715000"/>
            <a:ext cx="3886200" cy="923330"/>
          </a:xfrm>
          <a:prstGeom prst="rect">
            <a:avLst/>
          </a:prstGeom>
          <a:noFill/>
          <a:ln>
            <a:solidFill>
              <a:schemeClr val="tx1"/>
            </a:solidFill>
          </a:ln>
        </p:spPr>
        <p:txBody>
          <a:bodyPr wrap="square" rtlCol="0">
            <a:spAutoFit/>
          </a:bodyPr>
          <a:lstStyle/>
          <a:p>
            <a:r>
              <a:rPr lang="en-US" dirty="0" smtClean="0"/>
              <a:t>An approach for estimating the hazard ratio and for testing that the HR=1.</a:t>
            </a:r>
            <a:endParaRPr lang="en-US" dirty="0"/>
          </a:p>
        </p:txBody>
      </p:sp>
      <p:cxnSp>
        <p:nvCxnSpPr>
          <p:cNvPr id="18" name="Straight Arrow Connector 17"/>
          <p:cNvCxnSpPr/>
          <p:nvPr/>
        </p:nvCxnSpPr>
        <p:spPr>
          <a:xfrm flipH="1">
            <a:off x="4457700" y="6096000"/>
            <a:ext cx="54629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04800" y="19050"/>
            <a:ext cx="8458200" cy="269304"/>
          </a:xfrm>
          <a:prstGeom prst="rect">
            <a:avLst/>
          </a:prstGeom>
          <a:noFill/>
        </p:spPr>
        <p:txBody>
          <a:bodyPr wrap="square" rtlCol="0">
            <a:spAutoFit/>
          </a:bodyPr>
          <a:lstStyle/>
          <a:p>
            <a:r>
              <a:rPr lang="en-US" sz="1150" dirty="0">
                <a:solidFill>
                  <a:schemeClr val="bg1"/>
                </a:solidFill>
              </a:rPr>
              <a:t>San Antonio Breast Cancer Symposium - Cancer Therapy and Research Center at UT Health Science Center – </a:t>
            </a:r>
            <a:r>
              <a:rPr lang="en-US" sz="1150" dirty="0" smtClean="0">
                <a:solidFill>
                  <a:schemeClr val="bg1"/>
                </a:solidFill>
              </a:rPr>
              <a:t>Dec10-14</a:t>
            </a:r>
            <a:r>
              <a:rPr lang="en-US" sz="1150" dirty="0">
                <a:solidFill>
                  <a:schemeClr val="bg1"/>
                </a:solidFill>
              </a:rPr>
              <a:t>, 2013</a:t>
            </a:r>
          </a:p>
        </p:txBody>
      </p:sp>
      <p:sp>
        <p:nvSpPr>
          <p:cNvPr id="30" name="Footer Placeholder 3"/>
          <p:cNvSpPr txBox="1">
            <a:spLocks/>
          </p:cNvSpPr>
          <p:nvPr/>
        </p:nvSpPr>
        <p:spPr>
          <a:xfrm>
            <a:off x="31948" y="6638330"/>
            <a:ext cx="9035852" cy="14347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This presentation is the intellectual property of the author/presenter.  Contact </a:t>
            </a:r>
            <a:r>
              <a:rPr lang="en-US" dirty="0" smtClean="0"/>
              <a:t>her at </a:t>
            </a:r>
            <a:r>
              <a:rPr lang="en-US" dirty="0" smtClean="0"/>
              <a:t>garrettm@musc.edu for permission to reprint and/or distribute.</a:t>
            </a:r>
            <a:endParaRPr lang="en-US" dirty="0"/>
          </a:p>
        </p:txBody>
      </p:sp>
    </p:spTree>
    <p:extLst>
      <p:ext uri="{BB962C8B-B14F-4D97-AF65-F5344CB8AC3E}">
        <p14:creationId xmlns:p14="http://schemas.microsoft.com/office/powerpoint/2010/main" val="387655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3"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ratio for OS</a:t>
            </a:r>
            <a:endParaRPr lang="en-US" dirty="0"/>
          </a:p>
        </p:txBody>
      </p:sp>
      <p:sp>
        <p:nvSpPr>
          <p:cNvPr id="3" name="Content Placeholder 2"/>
          <p:cNvSpPr>
            <a:spLocks noGrp="1"/>
          </p:cNvSpPr>
          <p:nvPr>
            <p:ph idx="1"/>
          </p:nvPr>
        </p:nvSpPr>
        <p:spPr/>
        <p:txBody>
          <a:bodyPr>
            <a:normAutofit/>
          </a:bodyPr>
          <a:lstStyle/>
          <a:p>
            <a:r>
              <a:rPr lang="en-US" sz="2400" dirty="0" smtClean="0"/>
              <a:t>The ratio of the risk of death at any given point in time between patients in the one treatment group compared to the other, conditional on being alive at that time point.</a:t>
            </a:r>
          </a:p>
          <a:p>
            <a:r>
              <a:rPr lang="en-US" sz="2400" dirty="0" smtClean="0"/>
              <a:t>Proportional Hazards Assumption:  </a:t>
            </a:r>
            <a:r>
              <a:rPr lang="en-US" sz="2400" b="1" i="1" dirty="0" smtClean="0"/>
              <a:t>the ratio is constant over time.</a:t>
            </a:r>
          </a:p>
          <a:p>
            <a:r>
              <a:rPr lang="en-US" sz="2400" dirty="0" smtClean="0"/>
              <a:t>Why ‘hazard’?  </a:t>
            </a:r>
          </a:p>
          <a:p>
            <a:pPr lvl="1"/>
            <a:r>
              <a:rPr lang="en-US" sz="2000" dirty="0" smtClean="0"/>
              <a:t>hazard function = </a:t>
            </a:r>
            <a:r>
              <a:rPr lang="en-US" sz="2000" i="1" dirty="0" err="1" smtClean="0"/>
              <a:t>Prob</a:t>
            </a:r>
            <a:r>
              <a:rPr lang="en-US" sz="2000" dirty="0" smtClean="0"/>
              <a:t>(die at time t| survival to time t)</a:t>
            </a:r>
          </a:p>
          <a:p>
            <a:pPr lvl="1"/>
            <a:r>
              <a:rPr lang="en-US" sz="2000" dirty="0" smtClean="0"/>
              <a:t>hazard ratio = hazard for new treatment/hazard for SOC</a:t>
            </a:r>
          </a:p>
          <a:p>
            <a:r>
              <a:rPr lang="en-US" sz="2200" dirty="0" smtClean="0"/>
              <a:t>Interpretations of HR for PFS and RFS are analogous to that for OS.</a:t>
            </a:r>
            <a:endParaRPr lang="en-US" sz="2200" dirty="0"/>
          </a:p>
        </p:txBody>
      </p:sp>
      <p:sp>
        <p:nvSpPr>
          <p:cNvPr id="6" name="TextBox 5"/>
          <p:cNvSpPr txBox="1"/>
          <p:nvPr/>
        </p:nvSpPr>
        <p:spPr>
          <a:xfrm>
            <a:off x="304800" y="19050"/>
            <a:ext cx="8458200" cy="269304"/>
          </a:xfrm>
          <a:prstGeom prst="rect">
            <a:avLst/>
          </a:prstGeom>
          <a:noFill/>
        </p:spPr>
        <p:txBody>
          <a:bodyPr wrap="square" rtlCol="0">
            <a:spAutoFit/>
          </a:bodyPr>
          <a:lstStyle/>
          <a:p>
            <a:r>
              <a:rPr lang="en-US" sz="1150" dirty="0">
                <a:solidFill>
                  <a:schemeClr val="bg1"/>
                </a:solidFill>
              </a:rPr>
              <a:t>San Antonio Breast Cancer Symposium - Cancer Therapy and Research Center at UT Health Science Center – </a:t>
            </a:r>
            <a:r>
              <a:rPr lang="en-US" sz="1150" dirty="0" smtClean="0">
                <a:solidFill>
                  <a:schemeClr val="bg1"/>
                </a:solidFill>
              </a:rPr>
              <a:t>Dec10-14</a:t>
            </a:r>
            <a:r>
              <a:rPr lang="en-US" sz="1150" dirty="0">
                <a:solidFill>
                  <a:schemeClr val="bg1"/>
                </a:solidFill>
              </a:rPr>
              <a:t>, 2013</a:t>
            </a:r>
          </a:p>
        </p:txBody>
      </p:sp>
      <p:sp>
        <p:nvSpPr>
          <p:cNvPr id="7" name="Footer Placeholder 3"/>
          <p:cNvSpPr txBox="1">
            <a:spLocks/>
          </p:cNvSpPr>
          <p:nvPr/>
        </p:nvSpPr>
        <p:spPr>
          <a:xfrm>
            <a:off x="31948" y="6638330"/>
            <a:ext cx="9035852" cy="14347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This presentation is the intellectual property of the author/presenter.  Contact </a:t>
            </a:r>
            <a:r>
              <a:rPr lang="en-US" dirty="0" smtClean="0"/>
              <a:t>her at </a:t>
            </a:r>
            <a:r>
              <a:rPr lang="en-US" dirty="0" smtClean="0"/>
              <a:t>garrettm@musc.edu for permission to reprint and/or distribute.</a:t>
            </a:r>
            <a:endParaRPr lang="en-US" dirty="0"/>
          </a:p>
        </p:txBody>
      </p:sp>
    </p:spTree>
    <p:extLst>
      <p:ext uri="{BB962C8B-B14F-4D97-AF65-F5344CB8AC3E}">
        <p14:creationId xmlns:p14="http://schemas.microsoft.com/office/powerpoint/2010/main" val="10314977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609600"/>
            <a:ext cx="2632558" cy="1069848"/>
          </a:xfrm>
        </p:spPr>
        <p:txBody>
          <a:bodyPr>
            <a:normAutofit/>
          </a:bodyPr>
          <a:lstStyle/>
          <a:p>
            <a:r>
              <a:rPr lang="en-US" sz="3100" dirty="0" smtClean="0"/>
              <a:t>Phase III OS example</a:t>
            </a:r>
            <a:endParaRPr lang="en-US" sz="31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9758" y="685800"/>
            <a:ext cx="5997093" cy="4805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8599" y="4493359"/>
            <a:ext cx="2057399" cy="2246769"/>
          </a:xfrm>
          <a:prstGeom prst="rect">
            <a:avLst/>
          </a:prstGeom>
          <a:noFill/>
        </p:spPr>
        <p:txBody>
          <a:bodyPr wrap="square" rtlCol="0">
            <a:spAutoFit/>
          </a:bodyPr>
          <a:lstStyle/>
          <a:p>
            <a:r>
              <a:rPr lang="en-US" sz="1400" dirty="0" smtClean="0"/>
              <a:t>Swain et al., Definitive results of a phase III adjuvant trial comparing three chemotherapy regimens in women with operable, node-positive breast cancer: The NSABP B-38 trial. JCO, Sep 10 2013. </a:t>
            </a:r>
            <a:endParaRPr lang="en-US" sz="1400" dirty="0"/>
          </a:p>
        </p:txBody>
      </p:sp>
      <p:sp>
        <p:nvSpPr>
          <p:cNvPr id="5" name="TextBox 4"/>
          <p:cNvSpPr txBox="1"/>
          <p:nvPr/>
        </p:nvSpPr>
        <p:spPr>
          <a:xfrm>
            <a:off x="3048001" y="5410200"/>
            <a:ext cx="6019800" cy="1323439"/>
          </a:xfrm>
          <a:prstGeom prst="rect">
            <a:avLst/>
          </a:prstGeom>
          <a:noFill/>
        </p:spPr>
        <p:txBody>
          <a:bodyPr wrap="square" rtlCol="0">
            <a:spAutoFit/>
          </a:bodyPr>
          <a:lstStyle/>
          <a:p>
            <a:r>
              <a:rPr lang="en-US" sz="1600" dirty="0" smtClean="0"/>
              <a:t>Figure 2B. Overall survival across all three treatment arms. AC</a:t>
            </a:r>
            <a:r>
              <a:rPr lang="en-US" sz="1600" dirty="0" smtClean="0">
                <a:sym typeface="Wingdings" panose="05000000000000000000" pitchFamily="2" charset="2"/>
              </a:rPr>
              <a:t>P: doxorubicin &amp; cyclophosphamide followed by paclitaxel; ACPG, doxorubicin and cyclophosphamide followed by paclitaxel and gemcitabine; </a:t>
            </a:r>
          </a:p>
          <a:p>
            <a:r>
              <a:rPr lang="en-US" sz="1600" dirty="0" smtClean="0">
                <a:sym typeface="Wingdings" panose="05000000000000000000" pitchFamily="2" charset="2"/>
              </a:rPr>
              <a:t>TAC: </a:t>
            </a:r>
            <a:r>
              <a:rPr lang="en-US" sz="1600" dirty="0" err="1" smtClean="0">
                <a:sym typeface="Wingdings" panose="05000000000000000000" pitchFamily="2" charset="2"/>
              </a:rPr>
              <a:t>docetaxel</a:t>
            </a:r>
            <a:r>
              <a:rPr lang="en-US" sz="1600" dirty="0" smtClean="0">
                <a:sym typeface="Wingdings" panose="05000000000000000000" pitchFamily="2" charset="2"/>
              </a:rPr>
              <a:t>, doxorubicin, cyclophosphamide. </a:t>
            </a:r>
            <a:endParaRPr lang="en-US" sz="1600" dirty="0"/>
          </a:p>
        </p:txBody>
      </p:sp>
      <p:sp>
        <p:nvSpPr>
          <p:cNvPr id="6" name="TextBox 5"/>
          <p:cNvSpPr txBox="1"/>
          <p:nvPr/>
        </p:nvSpPr>
        <p:spPr>
          <a:xfrm>
            <a:off x="457200" y="1905000"/>
            <a:ext cx="2362200" cy="1754326"/>
          </a:xfrm>
          <a:prstGeom prst="rect">
            <a:avLst/>
          </a:prstGeom>
          <a:noFill/>
        </p:spPr>
        <p:txBody>
          <a:bodyPr wrap="square" rtlCol="0">
            <a:spAutoFit/>
          </a:bodyPr>
          <a:lstStyle/>
          <a:p>
            <a:r>
              <a:rPr lang="en-US" dirty="0" smtClean="0"/>
              <a:t>Key terms:</a:t>
            </a:r>
          </a:p>
          <a:p>
            <a:pPr marL="285750" indent="-285750">
              <a:buFont typeface="Arial" panose="020B0604020202020204" pitchFamily="34" charset="0"/>
              <a:buChar char="•"/>
            </a:pPr>
            <a:r>
              <a:rPr lang="en-US" dirty="0" smtClean="0"/>
              <a:t>hazard ratio (HR)</a:t>
            </a:r>
          </a:p>
          <a:p>
            <a:pPr marL="285750" indent="-285750">
              <a:buFont typeface="Arial" panose="020B0604020202020204" pitchFamily="34" charset="0"/>
              <a:buChar char="•"/>
            </a:pPr>
            <a:r>
              <a:rPr lang="en-US" dirty="0" smtClean="0"/>
              <a:t>5 year OS</a:t>
            </a:r>
          </a:p>
          <a:p>
            <a:pPr marL="285750" indent="-285750">
              <a:buFont typeface="Arial" panose="020B0604020202020204" pitchFamily="34" charset="0"/>
              <a:buChar char="•"/>
            </a:pPr>
            <a:r>
              <a:rPr lang="en-US" dirty="0" smtClean="0"/>
              <a:t>95% confidence interval (95% CI)</a:t>
            </a:r>
          </a:p>
          <a:p>
            <a:pPr marL="285750" indent="-285750">
              <a:buFont typeface="Arial" panose="020B0604020202020204" pitchFamily="34" charset="0"/>
              <a:buChar char="•"/>
            </a:pPr>
            <a:r>
              <a:rPr lang="en-US" dirty="0" smtClean="0"/>
              <a:t>p-value (p)</a:t>
            </a:r>
            <a:endParaRPr lang="en-US" dirty="0"/>
          </a:p>
        </p:txBody>
      </p:sp>
      <p:sp>
        <p:nvSpPr>
          <p:cNvPr id="10" name="TextBox 9"/>
          <p:cNvSpPr txBox="1"/>
          <p:nvPr/>
        </p:nvSpPr>
        <p:spPr>
          <a:xfrm>
            <a:off x="304800" y="19050"/>
            <a:ext cx="8458200" cy="269304"/>
          </a:xfrm>
          <a:prstGeom prst="rect">
            <a:avLst/>
          </a:prstGeom>
          <a:noFill/>
        </p:spPr>
        <p:txBody>
          <a:bodyPr wrap="square" rtlCol="0">
            <a:spAutoFit/>
          </a:bodyPr>
          <a:lstStyle/>
          <a:p>
            <a:r>
              <a:rPr lang="en-US" sz="1150" dirty="0">
                <a:solidFill>
                  <a:schemeClr val="bg1"/>
                </a:solidFill>
              </a:rPr>
              <a:t>San Antonio Breast Cancer Symposium - Cancer Therapy and Research Center at UT Health Science Center – </a:t>
            </a:r>
            <a:r>
              <a:rPr lang="en-US" sz="1150" dirty="0" smtClean="0">
                <a:solidFill>
                  <a:schemeClr val="bg1"/>
                </a:solidFill>
              </a:rPr>
              <a:t>Dec10-14</a:t>
            </a:r>
            <a:r>
              <a:rPr lang="en-US" sz="1150" dirty="0">
                <a:solidFill>
                  <a:schemeClr val="bg1"/>
                </a:solidFill>
              </a:rPr>
              <a:t>, 2013</a:t>
            </a:r>
          </a:p>
        </p:txBody>
      </p:sp>
      <p:sp>
        <p:nvSpPr>
          <p:cNvPr id="8" name="Footer Placeholder 3"/>
          <p:cNvSpPr txBox="1">
            <a:spLocks/>
          </p:cNvSpPr>
          <p:nvPr/>
        </p:nvSpPr>
        <p:spPr>
          <a:xfrm>
            <a:off x="31948" y="6638330"/>
            <a:ext cx="9035852" cy="14347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This presentation is the intellectual property of the author/presenter.  Contact </a:t>
            </a:r>
            <a:r>
              <a:rPr lang="en-US" dirty="0" smtClean="0"/>
              <a:t>her at </a:t>
            </a:r>
            <a:r>
              <a:rPr lang="en-US" dirty="0" smtClean="0"/>
              <a:t>garrettm@musc.edu for permission to reprint and/or distribute.</a:t>
            </a:r>
            <a:endParaRPr lang="en-US" dirty="0"/>
          </a:p>
        </p:txBody>
      </p:sp>
    </p:spTree>
    <p:extLst>
      <p:ext uri="{BB962C8B-B14F-4D97-AF65-F5344CB8AC3E}">
        <p14:creationId xmlns:p14="http://schemas.microsoft.com/office/powerpoint/2010/main" val="33111036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8" y="609600"/>
            <a:ext cx="4419601" cy="1069848"/>
          </a:xfrm>
        </p:spPr>
        <p:txBody>
          <a:bodyPr>
            <a:normAutofit/>
          </a:bodyPr>
          <a:lstStyle/>
          <a:p>
            <a:r>
              <a:rPr lang="en-US" sz="3100" dirty="0" smtClean="0"/>
              <a:t>Phase III PFS example</a:t>
            </a:r>
            <a:endParaRPr lang="en-US" sz="3100" dirty="0"/>
          </a:p>
        </p:txBody>
      </p:sp>
      <p:sp>
        <p:nvSpPr>
          <p:cNvPr id="4" name="TextBox 3"/>
          <p:cNvSpPr txBox="1"/>
          <p:nvPr/>
        </p:nvSpPr>
        <p:spPr>
          <a:xfrm>
            <a:off x="304800" y="5879068"/>
            <a:ext cx="6464171" cy="738664"/>
          </a:xfrm>
          <a:prstGeom prst="rect">
            <a:avLst/>
          </a:prstGeom>
          <a:noFill/>
        </p:spPr>
        <p:txBody>
          <a:bodyPr wrap="square" rtlCol="0">
            <a:spAutoFit/>
          </a:bodyPr>
          <a:lstStyle/>
          <a:p>
            <a:r>
              <a:rPr lang="en-US" sz="1400" dirty="0" smtClean="0"/>
              <a:t>Gianni et al. AVEREL: A randomized phase III trial evaluating </a:t>
            </a:r>
            <a:r>
              <a:rPr lang="en-US" sz="1400" dirty="0" err="1" smtClean="0"/>
              <a:t>bevacizumab</a:t>
            </a:r>
            <a:r>
              <a:rPr lang="en-US" sz="1400" dirty="0" smtClean="0"/>
              <a:t> in combination with </a:t>
            </a:r>
            <a:r>
              <a:rPr lang="en-US" sz="1400" dirty="0" err="1" smtClean="0"/>
              <a:t>docetaxel</a:t>
            </a:r>
            <a:r>
              <a:rPr lang="en-US" sz="1400" dirty="0" smtClean="0"/>
              <a:t> and </a:t>
            </a:r>
            <a:r>
              <a:rPr lang="en-US" sz="1400" dirty="0" err="1" smtClean="0"/>
              <a:t>trastuzumab</a:t>
            </a:r>
            <a:r>
              <a:rPr lang="en-US" sz="1400" dirty="0" smtClean="0"/>
              <a:t> as first-line therapy for HER2-positive locally recurrent/metastatic breast cancer.  JCO, 2013 May 10. </a:t>
            </a:r>
            <a:endParaRPr lang="en-US" sz="14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49" y="1828800"/>
            <a:ext cx="8861555" cy="3863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304800" y="19050"/>
            <a:ext cx="8458200" cy="269304"/>
          </a:xfrm>
          <a:prstGeom prst="rect">
            <a:avLst/>
          </a:prstGeom>
          <a:noFill/>
        </p:spPr>
        <p:txBody>
          <a:bodyPr wrap="square" rtlCol="0">
            <a:spAutoFit/>
          </a:bodyPr>
          <a:lstStyle/>
          <a:p>
            <a:r>
              <a:rPr lang="en-US" sz="1150" dirty="0">
                <a:solidFill>
                  <a:schemeClr val="bg1"/>
                </a:solidFill>
              </a:rPr>
              <a:t>San Antonio Breast Cancer Symposium - Cancer Therapy and Research Center at UT Health Science Center – </a:t>
            </a:r>
            <a:r>
              <a:rPr lang="en-US" sz="1150" dirty="0" smtClean="0">
                <a:solidFill>
                  <a:schemeClr val="bg1"/>
                </a:solidFill>
              </a:rPr>
              <a:t>Dec10-14</a:t>
            </a:r>
            <a:r>
              <a:rPr lang="en-US" sz="1150" dirty="0">
                <a:solidFill>
                  <a:schemeClr val="bg1"/>
                </a:solidFill>
              </a:rPr>
              <a:t>, 2013</a:t>
            </a:r>
          </a:p>
        </p:txBody>
      </p:sp>
      <p:sp>
        <p:nvSpPr>
          <p:cNvPr id="7" name="Footer Placeholder 3"/>
          <p:cNvSpPr txBox="1">
            <a:spLocks/>
          </p:cNvSpPr>
          <p:nvPr/>
        </p:nvSpPr>
        <p:spPr>
          <a:xfrm>
            <a:off x="31948" y="6638330"/>
            <a:ext cx="9035852" cy="14347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This presentation is the intellectual property of the author/presenter.  Contact </a:t>
            </a:r>
            <a:r>
              <a:rPr lang="en-US" dirty="0" smtClean="0"/>
              <a:t>her at </a:t>
            </a:r>
            <a:r>
              <a:rPr lang="en-US" dirty="0" smtClean="0"/>
              <a:t>garrettm@musc.edu for permission to reprint and/or distribute.</a:t>
            </a:r>
            <a:endParaRPr lang="en-US" dirty="0"/>
          </a:p>
        </p:txBody>
      </p:sp>
    </p:spTree>
    <p:extLst>
      <p:ext uri="{BB962C8B-B14F-4D97-AF65-F5344CB8AC3E}">
        <p14:creationId xmlns:p14="http://schemas.microsoft.com/office/powerpoint/2010/main" val="26973438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152" y="1600200"/>
            <a:ext cx="8229600" cy="1069848"/>
          </a:xfrm>
        </p:spPr>
        <p:txBody>
          <a:bodyPr>
            <a:noAutofit/>
          </a:bodyPr>
          <a:lstStyle/>
          <a:p>
            <a:pPr algn="ctr"/>
            <a:r>
              <a:rPr lang="en-US" sz="7200" dirty="0" smtClean="0">
                <a:latin typeface="Edwardian Script ITC" panose="030303020407070D0804" pitchFamily="66" charset="0"/>
              </a:rPr>
              <a:t>The End</a:t>
            </a:r>
            <a:endParaRPr lang="en-US" sz="7200" dirty="0">
              <a:latin typeface="Edwardian Script ITC" panose="030303020407070D0804" pitchFamily="66" charset="0"/>
            </a:endParaRPr>
          </a:p>
        </p:txBody>
      </p:sp>
      <p:sp>
        <p:nvSpPr>
          <p:cNvPr id="3" name="TextBox 2"/>
          <p:cNvSpPr txBox="1"/>
          <p:nvPr/>
        </p:nvSpPr>
        <p:spPr>
          <a:xfrm>
            <a:off x="2308565" y="3276600"/>
            <a:ext cx="4512774" cy="1200329"/>
          </a:xfrm>
          <a:prstGeom prst="rect">
            <a:avLst/>
          </a:prstGeom>
          <a:noFill/>
        </p:spPr>
        <p:txBody>
          <a:bodyPr wrap="none" rtlCol="0">
            <a:spAutoFit/>
          </a:bodyPr>
          <a:lstStyle/>
          <a:p>
            <a:pPr algn="ctr"/>
            <a:r>
              <a:rPr lang="en-US" sz="2400" dirty="0" smtClean="0">
                <a:latin typeface="Georgia" panose="02040502050405020303" pitchFamily="18" charset="0"/>
              </a:rPr>
              <a:t>Elizabeth Garrett-Mayer</a:t>
            </a:r>
          </a:p>
          <a:p>
            <a:pPr algn="ctr"/>
            <a:r>
              <a:rPr lang="en-US" sz="2400" dirty="0" smtClean="0">
                <a:latin typeface="Georgia" panose="02040502050405020303" pitchFamily="18" charset="0"/>
                <a:hlinkClick r:id="rId2"/>
              </a:rPr>
              <a:t>garrettm@musc.edu</a:t>
            </a:r>
            <a:endParaRPr lang="en-US" sz="2400" dirty="0" smtClean="0">
              <a:latin typeface="Georgia" panose="02040502050405020303" pitchFamily="18" charset="0"/>
            </a:endParaRPr>
          </a:p>
          <a:p>
            <a:pPr algn="ctr"/>
            <a:r>
              <a:rPr lang="en-US" sz="2400" dirty="0" smtClean="0">
                <a:latin typeface="Georgia" panose="02040502050405020303" pitchFamily="18" charset="0"/>
              </a:rPr>
              <a:t>http://people.musc.edu</a:t>
            </a:r>
            <a:r>
              <a:rPr lang="en-US" sz="2400" i="1" dirty="0" smtClean="0">
                <a:latin typeface="Georgia" panose="02040502050405020303" pitchFamily="18" charset="0"/>
              </a:rPr>
              <a:t>/~</a:t>
            </a:r>
            <a:r>
              <a:rPr lang="en-US" sz="2400" dirty="0" smtClean="0">
                <a:latin typeface="Georgia" panose="02040502050405020303" pitchFamily="18" charset="0"/>
              </a:rPr>
              <a:t>elg26</a:t>
            </a:r>
            <a:endParaRPr lang="en-US" sz="2400" dirty="0">
              <a:latin typeface="Georgia" panose="02040502050405020303" pitchFamily="18" charset="0"/>
            </a:endParaRPr>
          </a:p>
        </p:txBody>
      </p:sp>
      <p:sp>
        <p:nvSpPr>
          <p:cNvPr id="6" name="TextBox 5"/>
          <p:cNvSpPr txBox="1"/>
          <p:nvPr/>
        </p:nvSpPr>
        <p:spPr>
          <a:xfrm>
            <a:off x="304800" y="19050"/>
            <a:ext cx="8458200" cy="269304"/>
          </a:xfrm>
          <a:prstGeom prst="rect">
            <a:avLst/>
          </a:prstGeom>
          <a:noFill/>
        </p:spPr>
        <p:txBody>
          <a:bodyPr wrap="square" rtlCol="0">
            <a:spAutoFit/>
          </a:bodyPr>
          <a:lstStyle/>
          <a:p>
            <a:r>
              <a:rPr lang="en-US" sz="1150" dirty="0">
                <a:solidFill>
                  <a:schemeClr val="bg1"/>
                </a:solidFill>
              </a:rPr>
              <a:t>San Antonio Breast Cancer Symposium - Cancer Therapy and Research Center at UT Health Science Center – </a:t>
            </a:r>
            <a:r>
              <a:rPr lang="en-US" sz="1150" dirty="0" smtClean="0">
                <a:solidFill>
                  <a:schemeClr val="bg1"/>
                </a:solidFill>
              </a:rPr>
              <a:t>Dec10-14</a:t>
            </a:r>
            <a:r>
              <a:rPr lang="en-US" sz="1150" dirty="0">
                <a:solidFill>
                  <a:schemeClr val="bg1"/>
                </a:solidFill>
              </a:rPr>
              <a:t>, 2013</a:t>
            </a:r>
          </a:p>
        </p:txBody>
      </p:sp>
      <p:sp>
        <p:nvSpPr>
          <p:cNvPr id="7" name="Footer Placeholder 3"/>
          <p:cNvSpPr txBox="1">
            <a:spLocks/>
          </p:cNvSpPr>
          <p:nvPr/>
        </p:nvSpPr>
        <p:spPr>
          <a:xfrm>
            <a:off x="31948" y="6638330"/>
            <a:ext cx="9035852" cy="14347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This presentation is the intellectual property of the author/presenter.  Contact </a:t>
            </a:r>
            <a:r>
              <a:rPr lang="en-US" dirty="0" smtClean="0"/>
              <a:t>her at </a:t>
            </a:r>
            <a:r>
              <a:rPr lang="en-US" dirty="0" smtClean="0"/>
              <a:t>garrettm@musc.edu for permission to reprint and/or distribute.</a:t>
            </a:r>
            <a:endParaRPr lang="en-US" dirty="0"/>
          </a:p>
        </p:txBody>
      </p:sp>
    </p:spTree>
    <p:extLst>
      <p:ext uri="{BB962C8B-B14F-4D97-AF65-F5344CB8AC3E}">
        <p14:creationId xmlns:p14="http://schemas.microsoft.com/office/powerpoint/2010/main" val="2525148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Phase I </a:t>
            </a:r>
            <a:r>
              <a:rPr lang="en-US" dirty="0"/>
              <a:t>Trials: Dose </a:t>
            </a:r>
            <a:r>
              <a:rPr lang="en-US" dirty="0" smtClean="0"/>
              <a:t>Finding</a:t>
            </a:r>
            <a:endParaRPr lang="en-US" dirty="0"/>
          </a:p>
        </p:txBody>
      </p:sp>
      <p:sp>
        <p:nvSpPr>
          <p:cNvPr id="5" name="Text Placeholder 4"/>
          <p:cNvSpPr>
            <a:spLocks noGrp="1"/>
          </p:cNvSpPr>
          <p:nvPr>
            <p:ph type="body" idx="1"/>
          </p:nvPr>
        </p:nvSpPr>
        <p:spPr/>
        <p:txBody>
          <a:bodyPr/>
          <a:lstStyle/>
          <a:p>
            <a:endParaRPr lang="en-US" dirty="0"/>
          </a:p>
        </p:txBody>
      </p:sp>
      <p:sp>
        <p:nvSpPr>
          <p:cNvPr id="7" name="TextBox 6"/>
          <p:cNvSpPr txBox="1"/>
          <p:nvPr/>
        </p:nvSpPr>
        <p:spPr>
          <a:xfrm>
            <a:off x="304800" y="19050"/>
            <a:ext cx="8458200" cy="269304"/>
          </a:xfrm>
          <a:prstGeom prst="rect">
            <a:avLst/>
          </a:prstGeom>
          <a:noFill/>
        </p:spPr>
        <p:txBody>
          <a:bodyPr wrap="square" rtlCol="0">
            <a:spAutoFit/>
          </a:bodyPr>
          <a:lstStyle/>
          <a:p>
            <a:r>
              <a:rPr lang="en-US" sz="1150" dirty="0">
                <a:solidFill>
                  <a:schemeClr val="bg1"/>
                </a:solidFill>
              </a:rPr>
              <a:t>San Antonio Breast Cancer Symposium - Cancer Therapy and Research Center at UT Health Science Center – </a:t>
            </a:r>
            <a:r>
              <a:rPr lang="en-US" sz="1150" dirty="0" smtClean="0">
                <a:solidFill>
                  <a:schemeClr val="bg1"/>
                </a:solidFill>
              </a:rPr>
              <a:t>Dec10-14</a:t>
            </a:r>
            <a:r>
              <a:rPr lang="en-US" sz="1150" dirty="0">
                <a:solidFill>
                  <a:schemeClr val="bg1"/>
                </a:solidFill>
              </a:rPr>
              <a:t>, 2013</a:t>
            </a:r>
          </a:p>
        </p:txBody>
      </p:sp>
      <p:sp>
        <p:nvSpPr>
          <p:cNvPr id="8" name="Footer Placeholder 3"/>
          <p:cNvSpPr txBox="1">
            <a:spLocks/>
          </p:cNvSpPr>
          <p:nvPr/>
        </p:nvSpPr>
        <p:spPr>
          <a:xfrm>
            <a:off x="31948" y="6638330"/>
            <a:ext cx="9035852" cy="14347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This presentation is the intellectual property of the author/presenter.  Contact </a:t>
            </a:r>
            <a:r>
              <a:rPr lang="en-US" dirty="0" smtClean="0"/>
              <a:t>her at </a:t>
            </a:r>
            <a:r>
              <a:rPr lang="en-US" dirty="0" smtClean="0"/>
              <a:t>garrettm@musc.edu for permission to reprint and/or distribute.</a:t>
            </a:r>
            <a:endParaRPr lang="en-US" dirty="0"/>
          </a:p>
        </p:txBody>
      </p:sp>
    </p:spTree>
    <p:extLst>
      <p:ext uri="{BB962C8B-B14F-4D97-AF65-F5344CB8AC3E}">
        <p14:creationId xmlns:p14="http://schemas.microsoft.com/office/powerpoint/2010/main" val="34043369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a:bodyPr>
          <a:lstStyle/>
          <a:p>
            <a:r>
              <a:rPr lang="en-US" dirty="0" smtClean="0"/>
              <a:t>Proportional hazards assumption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79242034"/>
              </p:ext>
            </p:extLst>
          </p:nvPr>
        </p:nvGraphicFramePr>
        <p:xfrm>
          <a:off x="914400" y="1600200"/>
          <a:ext cx="6217920" cy="4572000"/>
        </p:xfrm>
        <a:graphic>
          <a:graphicData uri="http://schemas.openxmlformats.org/presentationml/2006/ole">
            <mc:AlternateContent xmlns:mc="http://schemas.openxmlformats.org/markup-compatibility/2006">
              <mc:Choice xmlns:v="urn:schemas-microsoft-com:vml" Requires="v">
                <p:oleObj spid="_x0000_s5132" name="Graph Sheet" r:id="rId3" imgW="446147" imgH="2576151" progId="SPLUSGraphSheetFileType">
                  <p:embed/>
                </p:oleObj>
              </mc:Choice>
              <mc:Fallback>
                <p:oleObj name="Graph Sheet" r:id="rId3" imgW="446147" imgH="2576151" progId="SPLUSGraphSheetFileType">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600200"/>
                        <a:ext cx="6217920" cy="4572000"/>
                      </a:xfrm>
                      <a:prstGeom prst="rect">
                        <a:avLst/>
                      </a:prstGeom>
                      <a:solidFill>
                        <a:schemeClr val="accent1">
                          <a:lumMod val="75000"/>
                        </a:schemeClr>
                      </a:solidFill>
                      <a:ln>
                        <a:noFill/>
                      </a:ln>
                      <a:effectLst/>
                    </p:spPr>
                  </p:pic>
                </p:oleObj>
              </mc:Fallback>
            </mc:AlternateContent>
          </a:graphicData>
        </a:graphic>
      </p:graphicFrame>
      <p:sp>
        <p:nvSpPr>
          <p:cNvPr id="9" name="TextBox 8"/>
          <p:cNvSpPr txBox="1"/>
          <p:nvPr/>
        </p:nvSpPr>
        <p:spPr>
          <a:xfrm>
            <a:off x="304800" y="19050"/>
            <a:ext cx="8458200" cy="269304"/>
          </a:xfrm>
          <a:prstGeom prst="rect">
            <a:avLst/>
          </a:prstGeom>
          <a:noFill/>
        </p:spPr>
        <p:txBody>
          <a:bodyPr wrap="square" rtlCol="0">
            <a:spAutoFit/>
          </a:bodyPr>
          <a:lstStyle/>
          <a:p>
            <a:r>
              <a:rPr lang="en-US" sz="1150" dirty="0">
                <a:solidFill>
                  <a:schemeClr val="bg1"/>
                </a:solidFill>
              </a:rPr>
              <a:t>San Antonio Breast Cancer Symposium - Cancer Therapy and Research Center at UT Health Science Center – </a:t>
            </a:r>
            <a:r>
              <a:rPr lang="en-US" sz="1150" dirty="0" smtClean="0">
                <a:solidFill>
                  <a:schemeClr val="bg1"/>
                </a:solidFill>
              </a:rPr>
              <a:t>Dec10-14</a:t>
            </a:r>
            <a:r>
              <a:rPr lang="en-US" sz="1150" dirty="0">
                <a:solidFill>
                  <a:schemeClr val="bg1"/>
                </a:solidFill>
              </a:rPr>
              <a:t>, 2013</a:t>
            </a:r>
          </a:p>
        </p:txBody>
      </p:sp>
      <p:sp>
        <p:nvSpPr>
          <p:cNvPr id="7" name="Footer Placeholder 3"/>
          <p:cNvSpPr txBox="1">
            <a:spLocks/>
          </p:cNvSpPr>
          <p:nvPr/>
        </p:nvSpPr>
        <p:spPr>
          <a:xfrm>
            <a:off x="31948" y="6638330"/>
            <a:ext cx="9035852" cy="14347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This presentation is the intellectual property of the author/presenter.  Contact </a:t>
            </a:r>
            <a:r>
              <a:rPr lang="en-US" dirty="0" smtClean="0"/>
              <a:t>her at </a:t>
            </a:r>
            <a:r>
              <a:rPr lang="en-US" dirty="0" smtClean="0"/>
              <a:t>garrettm@musc.edu for permission to reprint and/or distribute.</a:t>
            </a:r>
            <a:endParaRPr lang="en-US" dirty="0"/>
          </a:p>
        </p:txBody>
      </p:sp>
    </p:spTree>
    <p:extLst>
      <p:ext uri="{BB962C8B-B14F-4D97-AF65-F5344CB8AC3E}">
        <p14:creationId xmlns:p14="http://schemas.microsoft.com/office/powerpoint/2010/main" val="5682691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a:bodyPr>
          <a:lstStyle/>
          <a:p>
            <a:r>
              <a:rPr lang="en-US" dirty="0" smtClean="0"/>
              <a:t>Ratio of heights is 0.5</a:t>
            </a:r>
            <a:endParaRPr lang="en-US" dirty="0"/>
          </a:p>
        </p:txBody>
      </p:sp>
      <p:graphicFrame>
        <p:nvGraphicFramePr>
          <p:cNvPr id="6" name="Object 5"/>
          <p:cNvGraphicFramePr>
            <a:graphicFrameLocks/>
          </p:cNvGraphicFramePr>
          <p:nvPr>
            <p:extLst>
              <p:ext uri="{D42A27DB-BD31-4B8C-83A1-F6EECF244321}">
                <p14:modId xmlns:p14="http://schemas.microsoft.com/office/powerpoint/2010/main" val="2407844931"/>
              </p:ext>
            </p:extLst>
          </p:nvPr>
        </p:nvGraphicFramePr>
        <p:xfrm>
          <a:off x="914400" y="1600200"/>
          <a:ext cx="6217920" cy="4572000"/>
        </p:xfrm>
        <a:graphic>
          <a:graphicData uri="http://schemas.openxmlformats.org/presentationml/2006/ole">
            <mc:AlternateContent xmlns:mc="http://schemas.openxmlformats.org/markup-compatibility/2006">
              <mc:Choice xmlns:v="urn:schemas-microsoft-com:vml" Requires="v">
                <p:oleObj spid="_x0000_s7180" name="Graph Sheet" r:id="rId3" imgW="446147" imgH="2576151" progId="SPLUSGraphSheetFileType">
                  <p:embed/>
                </p:oleObj>
              </mc:Choice>
              <mc:Fallback>
                <p:oleObj name="Graph Sheet" r:id="rId3" imgW="446147" imgH="2576151" progId="SPLUSGraphSheetFileType">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600200"/>
                        <a:ext cx="6217920" cy="4572000"/>
                      </a:xfrm>
                      <a:prstGeom prst="rect">
                        <a:avLst/>
                      </a:prstGeom>
                      <a:solidFill>
                        <a:schemeClr val="accent1">
                          <a:lumMod val="75000"/>
                        </a:schemeClr>
                      </a:solidFill>
                      <a:ln>
                        <a:noFill/>
                      </a:ln>
                      <a:effectLst/>
                    </p:spPr>
                  </p:pic>
                </p:oleObj>
              </mc:Fallback>
            </mc:AlternateContent>
          </a:graphicData>
        </a:graphic>
      </p:graphicFrame>
      <p:sp>
        <p:nvSpPr>
          <p:cNvPr id="9" name="TextBox 8"/>
          <p:cNvSpPr txBox="1"/>
          <p:nvPr/>
        </p:nvSpPr>
        <p:spPr>
          <a:xfrm>
            <a:off x="304800" y="19050"/>
            <a:ext cx="8458200" cy="269304"/>
          </a:xfrm>
          <a:prstGeom prst="rect">
            <a:avLst/>
          </a:prstGeom>
          <a:noFill/>
        </p:spPr>
        <p:txBody>
          <a:bodyPr wrap="square" rtlCol="0">
            <a:spAutoFit/>
          </a:bodyPr>
          <a:lstStyle/>
          <a:p>
            <a:r>
              <a:rPr lang="en-US" sz="1150" dirty="0">
                <a:solidFill>
                  <a:schemeClr val="bg1"/>
                </a:solidFill>
              </a:rPr>
              <a:t>San Antonio Breast Cancer Symposium - Cancer Therapy and Research Center at UT Health Science Center – </a:t>
            </a:r>
            <a:r>
              <a:rPr lang="en-US" sz="1150" dirty="0" smtClean="0">
                <a:solidFill>
                  <a:schemeClr val="bg1"/>
                </a:solidFill>
              </a:rPr>
              <a:t>Dec10-14</a:t>
            </a:r>
            <a:r>
              <a:rPr lang="en-US" sz="1150" dirty="0">
                <a:solidFill>
                  <a:schemeClr val="bg1"/>
                </a:solidFill>
              </a:rPr>
              <a:t>, 2013</a:t>
            </a:r>
          </a:p>
        </p:txBody>
      </p:sp>
      <p:sp>
        <p:nvSpPr>
          <p:cNvPr id="7" name="Footer Placeholder 3"/>
          <p:cNvSpPr txBox="1">
            <a:spLocks/>
          </p:cNvSpPr>
          <p:nvPr/>
        </p:nvSpPr>
        <p:spPr>
          <a:xfrm>
            <a:off x="31948" y="6638330"/>
            <a:ext cx="9035852" cy="14347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This presentation is the intellectual property of the author/presenter.  Contact </a:t>
            </a:r>
            <a:r>
              <a:rPr lang="en-US" dirty="0" smtClean="0"/>
              <a:t>her at </a:t>
            </a:r>
            <a:r>
              <a:rPr lang="en-US" dirty="0" smtClean="0"/>
              <a:t>garrettm@musc.edu for permission to reprint and/or distribute.</a:t>
            </a:r>
            <a:endParaRPr lang="en-US" dirty="0"/>
          </a:p>
        </p:txBody>
      </p:sp>
    </p:spTree>
    <p:extLst>
      <p:ext uri="{BB962C8B-B14F-4D97-AF65-F5344CB8AC3E}">
        <p14:creationId xmlns:p14="http://schemas.microsoft.com/office/powerpoint/2010/main" val="11909659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a:bodyPr>
          <a:lstStyle/>
          <a:p>
            <a:r>
              <a:rPr lang="en-US" sz="3200" dirty="0" smtClean="0"/>
              <a:t>Ratio of heights is always 0.5 (in this case)</a:t>
            </a:r>
            <a:endParaRPr lang="en-US" sz="3200" dirty="0"/>
          </a:p>
        </p:txBody>
      </p:sp>
      <p:graphicFrame>
        <p:nvGraphicFramePr>
          <p:cNvPr id="5" name="Object 4"/>
          <p:cNvGraphicFramePr>
            <a:graphicFrameLocks/>
          </p:cNvGraphicFramePr>
          <p:nvPr>
            <p:extLst>
              <p:ext uri="{D42A27DB-BD31-4B8C-83A1-F6EECF244321}">
                <p14:modId xmlns:p14="http://schemas.microsoft.com/office/powerpoint/2010/main" val="803315016"/>
              </p:ext>
            </p:extLst>
          </p:nvPr>
        </p:nvGraphicFramePr>
        <p:xfrm>
          <a:off x="914400" y="1600200"/>
          <a:ext cx="6217920" cy="4572000"/>
        </p:xfrm>
        <a:graphic>
          <a:graphicData uri="http://schemas.openxmlformats.org/presentationml/2006/ole">
            <mc:AlternateContent xmlns:mc="http://schemas.openxmlformats.org/markup-compatibility/2006">
              <mc:Choice xmlns:v="urn:schemas-microsoft-com:vml" Requires="v">
                <p:oleObj spid="_x0000_s6155" name="Graph Sheet" r:id="rId3" imgW="446147" imgH="2576151" progId="SPLUSGraphSheetFileType">
                  <p:embed/>
                </p:oleObj>
              </mc:Choice>
              <mc:Fallback>
                <p:oleObj name="Graph Sheet" r:id="rId3" imgW="446147" imgH="2576151" progId="SPLUSGraphSheetFileType">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600200"/>
                        <a:ext cx="6217920" cy="4572000"/>
                      </a:xfrm>
                      <a:prstGeom prst="rect">
                        <a:avLst/>
                      </a:prstGeom>
                      <a:solidFill>
                        <a:schemeClr val="accent1">
                          <a:lumMod val="75000"/>
                        </a:schemeClr>
                      </a:solidFill>
                      <a:ln>
                        <a:noFill/>
                      </a:ln>
                      <a:effectLst/>
                    </p:spPr>
                  </p:pic>
                </p:oleObj>
              </mc:Fallback>
            </mc:AlternateContent>
          </a:graphicData>
        </a:graphic>
      </p:graphicFrame>
      <p:sp>
        <p:nvSpPr>
          <p:cNvPr id="8" name="TextBox 7"/>
          <p:cNvSpPr txBox="1"/>
          <p:nvPr/>
        </p:nvSpPr>
        <p:spPr>
          <a:xfrm>
            <a:off x="304800" y="19050"/>
            <a:ext cx="8458200" cy="269304"/>
          </a:xfrm>
          <a:prstGeom prst="rect">
            <a:avLst/>
          </a:prstGeom>
          <a:noFill/>
        </p:spPr>
        <p:txBody>
          <a:bodyPr wrap="square" rtlCol="0">
            <a:spAutoFit/>
          </a:bodyPr>
          <a:lstStyle/>
          <a:p>
            <a:r>
              <a:rPr lang="en-US" sz="1150" dirty="0">
                <a:solidFill>
                  <a:schemeClr val="bg1"/>
                </a:solidFill>
              </a:rPr>
              <a:t>San Antonio Breast Cancer Symposium - Cancer Therapy and Research Center at UT Health Science Center – </a:t>
            </a:r>
            <a:r>
              <a:rPr lang="en-US" sz="1150" dirty="0" smtClean="0">
                <a:solidFill>
                  <a:schemeClr val="bg1"/>
                </a:solidFill>
              </a:rPr>
              <a:t>Dec10-14</a:t>
            </a:r>
            <a:r>
              <a:rPr lang="en-US" sz="1150" dirty="0">
                <a:solidFill>
                  <a:schemeClr val="bg1"/>
                </a:solidFill>
              </a:rPr>
              <a:t>, 2013</a:t>
            </a:r>
          </a:p>
        </p:txBody>
      </p:sp>
      <p:sp>
        <p:nvSpPr>
          <p:cNvPr id="6" name="Footer Placeholder 3"/>
          <p:cNvSpPr txBox="1">
            <a:spLocks/>
          </p:cNvSpPr>
          <p:nvPr/>
        </p:nvSpPr>
        <p:spPr>
          <a:xfrm>
            <a:off x="31948" y="6638330"/>
            <a:ext cx="9035852" cy="14347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This presentation is the intellectual property of the author/presenter.  Contact </a:t>
            </a:r>
            <a:r>
              <a:rPr lang="en-US" dirty="0" smtClean="0"/>
              <a:t>her at </a:t>
            </a:r>
            <a:r>
              <a:rPr lang="en-US" dirty="0" smtClean="0"/>
              <a:t>garrettm@musc.edu for permission to reprint and/or distribute.</a:t>
            </a:r>
            <a:endParaRPr lang="en-US" dirty="0"/>
          </a:p>
        </p:txBody>
      </p:sp>
    </p:spTree>
    <p:extLst>
      <p:ext uri="{BB962C8B-B14F-4D97-AF65-F5344CB8AC3E}">
        <p14:creationId xmlns:p14="http://schemas.microsoft.com/office/powerpoint/2010/main" val="2716958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I trials</a:t>
            </a:r>
            <a:endParaRPr lang="en-US" dirty="0"/>
          </a:p>
        </p:txBody>
      </p:sp>
      <p:sp>
        <p:nvSpPr>
          <p:cNvPr id="3" name="Content Placeholder 2"/>
          <p:cNvSpPr>
            <a:spLocks noGrp="1"/>
          </p:cNvSpPr>
          <p:nvPr>
            <p:ph idx="1"/>
          </p:nvPr>
        </p:nvSpPr>
        <p:spPr/>
        <p:txBody>
          <a:bodyPr/>
          <a:lstStyle/>
          <a:p>
            <a:r>
              <a:rPr lang="en-US" dirty="0" smtClean="0"/>
              <a:t>Goal: find the best dose/schedule to move to phase II.</a:t>
            </a:r>
          </a:p>
          <a:p>
            <a:endParaRPr lang="en-US" dirty="0"/>
          </a:p>
          <a:p>
            <a:r>
              <a:rPr lang="en-US" dirty="0" smtClean="0"/>
              <a:t>“Old school” chemotherapeutics:</a:t>
            </a:r>
          </a:p>
          <a:p>
            <a:pPr lvl="1"/>
            <a:r>
              <a:rPr lang="en-US" dirty="0" smtClean="0"/>
              <a:t>the highest tolerable dose is the most efficacious</a:t>
            </a:r>
          </a:p>
          <a:p>
            <a:pPr lvl="1"/>
            <a:r>
              <a:rPr lang="en-US" dirty="0" smtClean="0"/>
              <a:t>based on the assumptions of </a:t>
            </a:r>
            <a:endParaRPr lang="en-US" dirty="0"/>
          </a:p>
          <a:p>
            <a:pPr lvl="2"/>
            <a:r>
              <a:rPr lang="en-US" dirty="0" smtClean="0"/>
              <a:t>increasing dose-toxicity relationship</a:t>
            </a:r>
          </a:p>
          <a:p>
            <a:pPr lvl="2"/>
            <a:r>
              <a:rPr lang="en-US" dirty="0"/>
              <a:t>i</a:t>
            </a:r>
            <a:r>
              <a:rPr lang="en-US" dirty="0" smtClean="0"/>
              <a:t>ncreasing dose-efficacy relationship</a:t>
            </a:r>
          </a:p>
          <a:p>
            <a:endParaRPr lang="en-US" dirty="0"/>
          </a:p>
          <a:p>
            <a:endParaRPr lang="en-US" dirty="0"/>
          </a:p>
        </p:txBody>
      </p:sp>
      <p:sp>
        <p:nvSpPr>
          <p:cNvPr id="6" name="TextBox 5"/>
          <p:cNvSpPr txBox="1"/>
          <p:nvPr/>
        </p:nvSpPr>
        <p:spPr>
          <a:xfrm>
            <a:off x="304800" y="19050"/>
            <a:ext cx="8458200" cy="269304"/>
          </a:xfrm>
          <a:prstGeom prst="rect">
            <a:avLst/>
          </a:prstGeom>
          <a:noFill/>
        </p:spPr>
        <p:txBody>
          <a:bodyPr wrap="square" rtlCol="0">
            <a:spAutoFit/>
          </a:bodyPr>
          <a:lstStyle/>
          <a:p>
            <a:r>
              <a:rPr lang="en-US" sz="1150" dirty="0">
                <a:solidFill>
                  <a:schemeClr val="bg1"/>
                </a:solidFill>
              </a:rPr>
              <a:t>San Antonio Breast Cancer Symposium - Cancer Therapy and Research Center at UT Health Science Center – </a:t>
            </a:r>
            <a:r>
              <a:rPr lang="en-US" sz="1150" dirty="0" smtClean="0">
                <a:solidFill>
                  <a:schemeClr val="bg1"/>
                </a:solidFill>
              </a:rPr>
              <a:t>Dec10-14</a:t>
            </a:r>
            <a:r>
              <a:rPr lang="en-US" sz="1150" dirty="0">
                <a:solidFill>
                  <a:schemeClr val="bg1"/>
                </a:solidFill>
              </a:rPr>
              <a:t>, 2013</a:t>
            </a:r>
          </a:p>
        </p:txBody>
      </p:sp>
      <p:sp>
        <p:nvSpPr>
          <p:cNvPr id="7" name="Footer Placeholder 3"/>
          <p:cNvSpPr txBox="1">
            <a:spLocks/>
          </p:cNvSpPr>
          <p:nvPr/>
        </p:nvSpPr>
        <p:spPr>
          <a:xfrm>
            <a:off x="31948" y="6638330"/>
            <a:ext cx="9035852" cy="14347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This presentation is the intellectual property of the author/presenter.  Contact </a:t>
            </a:r>
            <a:r>
              <a:rPr lang="en-US" dirty="0" smtClean="0"/>
              <a:t>her at </a:t>
            </a:r>
            <a:r>
              <a:rPr lang="en-US" dirty="0" smtClean="0"/>
              <a:t>garrettm@musc.edu for permission to reprint and/or distribute.</a:t>
            </a:r>
            <a:endParaRPr lang="en-US" dirty="0"/>
          </a:p>
        </p:txBody>
      </p:sp>
    </p:spTree>
    <p:extLst>
      <p:ext uri="{BB962C8B-B14F-4D97-AF65-F5344CB8AC3E}">
        <p14:creationId xmlns:p14="http://schemas.microsoft.com/office/powerpoint/2010/main" val="3002703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r>
              <a:rPr lang="en-US" dirty="0" smtClean="0"/>
              <a:t>Dose relationships</a:t>
            </a:r>
            <a:endParaRPr lang="en-US" dirty="0"/>
          </a:p>
        </p:txBody>
      </p:sp>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916132" y="1284268"/>
            <a:ext cx="4705577" cy="5489841"/>
          </a:xfrm>
        </p:spPr>
      </p:pic>
      <p:sp>
        <p:nvSpPr>
          <p:cNvPr id="6" name="TextBox 5"/>
          <p:cNvSpPr txBox="1"/>
          <p:nvPr/>
        </p:nvSpPr>
        <p:spPr>
          <a:xfrm>
            <a:off x="304800" y="19050"/>
            <a:ext cx="8458200" cy="269304"/>
          </a:xfrm>
          <a:prstGeom prst="rect">
            <a:avLst/>
          </a:prstGeom>
          <a:noFill/>
        </p:spPr>
        <p:txBody>
          <a:bodyPr wrap="square" rtlCol="0">
            <a:spAutoFit/>
          </a:bodyPr>
          <a:lstStyle/>
          <a:p>
            <a:r>
              <a:rPr lang="en-US" sz="1150" dirty="0">
                <a:solidFill>
                  <a:schemeClr val="bg1"/>
                </a:solidFill>
              </a:rPr>
              <a:t>San Antonio Breast Cancer Symposium - Cancer Therapy and Research Center at UT Health Science Center – </a:t>
            </a:r>
            <a:r>
              <a:rPr lang="en-US" sz="1150" dirty="0" smtClean="0">
                <a:solidFill>
                  <a:schemeClr val="bg1"/>
                </a:solidFill>
              </a:rPr>
              <a:t>Dec10-14</a:t>
            </a:r>
            <a:r>
              <a:rPr lang="en-US" sz="1150" dirty="0">
                <a:solidFill>
                  <a:schemeClr val="bg1"/>
                </a:solidFill>
              </a:rPr>
              <a:t>, 2013</a:t>
            </a:r>
          </a:p>
        </p:txBody>
      </p:sp>
      <p:sp>
        <p:nvSpPr>
          <p:cNvPr id="7" name="Footer Placeholder 3"/>
          <p:cNvSpPr txBox="1">
            <a:spLocks/>
          </p:cNvSpPr>
          <p:nvPr/>
        </p:nvSpPr>
        <p:spPr>
          <a:xfrm>
            <a:off x="31948" y="6638330"/>
            <a:ext cx="9035852" cy="14347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This presentation is the intellectual property of the author/presenter.  Contact </a:t>
            </a:r>
            <a:r>
              <a:rPr lang="en-US" dirty="0" smtClean="0"/>
              <a:t>her at </a:t>
            </a:r>
            <a:r>
              <a:rPr lang="en-US" dirty="0" smtClean="0"/>
              <a:t>garrettm@musc.edu for permission to reprint and/or distribute.</a:t>
            </a:r>
            <a:endParaRPr lang="en-US" dirty="0"/>
          </a:p>
        </p:txBody>
      </p:sp>
    </p:spTree>
    <p:extLst>
      <p:ext uri="{BB962C8B-B14F-4D97-AF65-F5344CB8AC3E}">
        <p14:creationId xmlns:p14="http://schemas.microsoft.com/office/powerpoint/2010/main" val="12732204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p:txBody>
          <a:bodyPr>
            <a:normAutofit/>
          </a:bodyPr>
          <a:lstStyle/>
          <a:p>
            <a:r>
              <a:rPr lang="en-US" dirty="0" smtClean="0"/>
              <a:t>Dose limiting toxicity: DLT (*endpoint*)</a:t>
            </a:r>
          </a:p>
          <a:p>
            <a:pPr lvl="1"/>
            <a:r>
              <a:rPr lang="en-US" dirty="0" smtClean="0"/>
              <a:t>the definition of (serious) adverse events that are considered sufficiently toxic to want to limit their occurrence</a:t>
            </a:r>
          </a:p>
          <a:p>
            <a:pPr lvl="1"/>
            <a:r>
              <a:rPr lang="en-US" dirty="0" smtClean="0"/>
              <a:t>Often any grade 3 or 4 SAE.</a:t>
            </a:r>
          </a:p>
          <a:p>
            <a:pPr lvl="1"/>
            <a:r>
              <a:rPr lang="en-US" dirty="0" smtClean="0"/>
              <a:t>Sometimes grade 4 with certain grade 3 SAEs.</a:t>
            </a:r>
          </a:p>
          <a:p>
            <a:pPr lvl="1"/>
            <a:r>
              <a:rPr lang="en-US" dirty="0" smtClean="0"/>
              <a:t>In most phase I studies, DLTs in cycle 1 affect dose escalation</a:t>
            </a:r>
          </a:p>
        </p:txBody>
      </p:sp>
      <p:sp>
        <p:nvSpPr>
          <p:cNvPr id="6" name="TextBox 5"/>
          <p:cNvSpPr txBox="1"/>
          <p:nvPr/>
        </p:nvSpPr>
        <p:spPr>
          <a:xfrm>
            <a:off x="304800" y="19050"/>
            <a:ext cx="8458200" cy="269304"/>
          </a:xfrm>
          <a:prstGeom prst="rect">
            <a:avLst/>
          </a:prstGeom>
          <a:noFill/>
        </p:spPr>
        <p:txBody>
          <a:bodyPr wrap="square" rtlCol="0">
            <a:spAutoFit/>
          </a:bodyPr>
          <a:lstStyle/>
          <a:p>
            <a:r>
              <a:rPr lang="en-US" sz="1150" dirty="0">
                <a:solidFill>
                  <a:schemeClr val="bg1"/>
                </a:solidFill>
              </a:rPr>
              <a:t>San Antonio Breast Cancer Symposium - Cancer Therapy and Research Center at UT Health Science Center – </a:t>
            </a:r>
            <a:r>
              <a:rPr lang="en-US" sz="1150" dirty="0" smtClean="0">
                <a:solidFill>
                  <a:schemeClr val="bg1"/>
                </a:solidFill>
              </a:rPr>
              <a:t>Dec10-14</a:t>
            </a:r>
            <a:r>
              <a:rPr lang="en-US" sz="1150" dirty="0">
                <a:solidFill>
                  <a:schemeClr val="bg1"/>
                </a:solidFill>
              </a:rPr>
              <a:t>, 2013</a:t>
            </a:r>
          </a:p>
        </p:txBody>
      </p:sp>
      <p:sp>
        <p:nvSpPr>
          <p:cNvPr id="7" name="Footer Placeholder 3"/>
          <p:cNvSpPr txBox="1">
            <a:spLocks/>
          </p:cNvSpPr>
          <p:nvPr/>
        </p:nvSpPr>
        <p:spPr>
          <a:xfrm>
            <a:off x="31948" y="6638330"/>
            <a:ext cx="9035852" cy="14347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This presentation is the intellectual property of the author/presenter.  Contact </a:t>
            </a:r>
            <a:r>
              <a:rPr lang="en-US" dirty="0" smtClean="0"/>
              <a:t>her at </a:t>
            </a:r>
            <a:r>
              <a:rPr lang="en-US" dirty="0" smtClean="0"/>
              <a:t>garrettm@musc.edu for permission to reprint and/or distribute.</a:t>
            </a:r>
            <a:endParaRPr lang="en-US" dirty="0"/>
          </a:p>
        </p:txBody>
      </p:sp>
    </p:spTree>
    <p:extLst>
      <p:ext uri="{BB962C8B-B14F-4D97-AF65-F5344CB8AC3E}">
        <p14:creationId xmlns:p14="http://schemas.microsoft.com/office/powerpoint/2010/main" val="3183219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normAutofit/>
          </a:bodyPr>
          <a:lstStyle/>
          <a:p>
            <a:r>
              <a:rPr lang="en-US" dirty="0" smtClean="0"/>
              <a:t>DLT example:</a:t>
            </a:r>
            <a:endParaRPr lang="en-US" sz="2200" dirty="0"/>
          </a:p>
        </p:txBody>
      </p:sp>
      <p:sp>
        <p:nvSpPr>
          <p:cNvPr id="3" name="Content Placeholder 2"/>
          <p:cNvSpPr>
            <a:spLocks noGrp="1"/>
          </p:cNvSpPr>
          <p:nvPr>
            <p:ph idx="1"/>
          </p:nvPr>
        </p:nvSpPr>
        <p:spPr>
          <a:xfrm>
            <a:off x="457200" y="1863818"/>
            <a:ext cx="8229600" cy="4325112"/>
          </a:xfrm>
        </p:spPr>
        <p:txBody>
          <a:bodyPr>
            <a:normAutofit/>
          </a:bodyPr>
          <a:lstStyle/>
          <a:p>
            <a:pPr marL="109728" indent="0">
              <a:buNone/>
            </a:pPr>
            <a:r>
              <a:rPr lang="en-US" dirty="0"/>
              <a:t>DLT was defined as any one of the following: </a:t>
            </a:r>
            <a:endParaRPr lang="en-US" dirty="0" smtClean="0"/>
          </a:p>
          <a:p>
            <a:pPr marL="402336" lvl="1" indent="0">
              <a:buNone/>
            </a:pPr>
            <a:r>
              <a:rPr lang="en-US" sz="2200" dirty="0" smtClean="0"/>
              <a:t>(</a:t>
            </a:r>
            <a:r>
              <a:rPr lang="en-US" sz="2200" i="1" dirty="0"/>
              <a:t>a</a:t>
            </a:r>
            <a:r>
              <a:rPr lang="en-US" sz="2200" dirty="0"/>
              <a:t>) ANC &lt;500/</a:t>
            </a:r>
            <a:r>
              <a:rPr lang="en-US" sz="2200" dirty="0" err="1"/>
              <a:t>μl</a:t>
            </a:r>
            <a:r>
              <a:rPr lang="en-US" sz="2200" dirty="0"/>
              <a:t> lasting for longer than 5 days or associated with fever; </a:t>
            </a:r>
            <a:endParaRPr lang="en-US" sz="2200" dirty="0" smtClean="0"/>
          </a:p>
          <a:p>
            <a:pPr marL="402336" lvl="1" indent="0">
              <a:buNone/>
            </a:pPr>
            <a:r>
              <a:rPr lang="en-US" sz="2200" dirty="0" smtClean="0"/>
              <a:t>(</a:t>
            </a:r>
            <a:r>
              <a:rPr lang="en-US" sz="2200" i="1" dirty="0"/>
              <a:t>b</a:t>
            </a:r>
            <a:r>
              <a:rPr lang="en-US" sz="2200" dirty="0"/>
              <a:t>) platelet count &lt;50,000/</a:t>
            </a:r>
            <a:r>
              <a:rPr lang="en-US" sz="2200" dirty="0" err="1"/>
              <a:t>μl</a:t>
            </a:r>
            <a:r>
              <a:rPr lang="en-US" sz="2200" dirty="0"/>
              <a:t>; </a:t>
            </a:r>
            <a:endParaRPr lang="en-US" sz="2200" dirty="0" smtClean="0"/>
          </a:p>
          <a:p>
            <a:pPr marL="402336" lvl="1" indent="0">
              <a:buNone/>
            </a:pPr>
            <a:r>
              <a:rPr lang="en-US" sz="2200" dirty="0" smtClean="0"/>
              <a:t>(</a:t>
            </a:r>
            <a:r>
              <a:rPr lang="en-US" sz="2200" i="1" dirty="0"/>
              <a:t>c</a:t>
            </a:r>
            <a:r>
              <a:rPr lang="en-US" sz="2200" dirty="0"/>
              <a:t>) hemoglobin &lt;6.5 g/dl; </a:t>
            </a:r>
            <a:endParaRPr lang="en-US" sz="2200" dirty="0" smtClean="0"/>
          </a:p>
          <a:p>
            <a:pPr marL="402336" lvl="1" indent="0">
              <a:buNone/>
            </a:pPr>
            <a:r>
              <a:rPr lang="en-US" sz="2200" dirty="0" smtClean="0"/>
              <a:t>(</a:t>
            </a:r>
            <a:r>
              <a:rPr lang="en-US" sz="2200" i="1" dirty="0"/>
              <a:t>d</a:t>
            </a:r>
            <a:r>
              <a:rPr lang="en-US" sz="2200" dirty="0"/>
              <a:t>) serum </a:t>
            </a:r>
            <a:r>
              <a:rPr lang="en-US" sz="2200" dirty="0" err="1"/>
              <a:t>creatinine</a:t>
            </a:r>
            <a:r>
              <a:rPr lang="en-US" sz="2200" dirty="0"/>
              <a:t> &gt;2.2 mg/dl, persisting for &gt;2 weeks after the scheduled date of retreatment; and </a:t>
            </a:r>
            <a:endParaRPr lang="en-US" sz="2200" dirty="0" smtClean="0"/>
          </a:p>
          <a:p>
            <a:pPr marL="402336" lvl="1" indent="0">
              <a:buNone/>
            </a:pPr>
            <a:r>
              <a:rPr lang="en-US" sz="2200" dirty="0" smtClean="0"/>
              <a:t>(</a:t>
            </a:r>
            <a:r>
              <a:rPr lang="en-US" sz="2200" i="1" dirty="0"/>
              <a:t>e</a:t>
            </a:r>
            <a:r>
              <a:rPr lang="en-US" sz="2200" dirty="0"/>
              <a:t>) </a:t>
            </a:r>
            <a:r>
              <a:rPr lang="en-US" sz="2200" dirty="0" smtClean="0"/>
              <a:t>non-hematological </a:t>
            </a:r>
            <a:r>
              <a:rPr lang="en-US" sz="2200" dirty="0"/>
              <a:t>toxicity that was at least </a:t>
            </a:r>
            <a:r>
              <a:rPr lang="en-US" sz="2200" dirty="0" smtClean="0"/>
              <a:t>NCI </a:t>
            </a:r>
            <a:r>
              <a:rPr lang="en-US" sz="2200" dirty="0"/>
              <a:t>grade 3 in severity (excluding grade 3 nausea or vomiting and grade 3 fever in the absence of infection).</a:t>
            </a:r>
          </a:p>
        </p:txBody>
      </p:sp>
      <p:sp>
        <p:nvSpPr>
          <p:cNvPr id="4" name="TextBox 3"/>
          <p:cNvSpPr txBox="1"/>
          <p:nvPr/>
        </p:nvSpPr>
        <p:spPr>
          <a:xfrm>
            <a:off x="685800" y="5930325"/>
            <a:ext cx="8153400" cy="584775"/>
          </a:xfrm>
          <a:prstGeom prst="rect">
            <a:avLst/>
          </a:prstGeom>
          <a:noFill/>
        </p:spPr>
        <p:txBody>
          <a:bodyPr wrap="square" rtlCol="0">
            <a:spAutoFit/>
          </a:bodyPr>
          <a:lstStyle/>
          <a:p>
            <a:r>
              <a:rPr lang="en-US" sz="1600" dirty="0" smtClean="0"/>
              <a:t>Britten et al. </a:t>
            </a:r>
            <a:r>
              <a:rPr lang="en-US" sz="1600" dirty="0"/>
              <a:t>Phase I study of </a:t>
            </a:r>
            <a:r>
              <a:rPr lang="en-US" sz="1600" dirty="0" err="1"/>
              <a:t>temozolomide</a:t>
            </a:r>
            <a:r>
              <a:rPr lang="en-US" sz="1600" dirty="0"/>
              <a:t> and </a:t>
            </a:r>
            <a:r>
              <a:rPr lang="en-US" sz="1600" dirty="0" err="1" smtClean="0"/>
              <a:t>cisplatin</a:t>
            </a:r>
            <a:r>
              <a:rPr lang="en-US" sz="1600" dirty="0" smtClean="0"/>
              <a:t> in patients with advanced solid malignancies. </a:t>
            </a:r>
            <a:r>
              <a:rPr lang="en-US" sz="1600" dirty="0" err="1" smtClean="0"/>
              <a:t>Clin</a:t>
            </a:r>
            <a:r>
              <a:rPr lang="en-US" sz="1600" dirty="0" smtClean="0"/>
              <a:t> Cancer Res, July 1999 5; 1629.</a:t>
            </a:r>
            <a:endParaRPr lang="en-US" sz="1600" dirty="0"/>
          </a:p>
        </p:txBody>
      </p:sp>
      <p:sp>
        <p:nvSpPr>
          <p:cNvPr id="7" name="TextBox 6"/>
          <p:cNvSpPr txBox="1"/>
          <p:nvPr/>
        </p:nvSpPr>
        <p:spPr>
          <a:xfrm>
            <a:off x="304800" y="19050"/>
            <a:ext cx="8458200" cy="269304"/>
          </a:xfrm>
          <a:prstGeom prst="rect">
            <a:avLst/>
          </a:prstGeom>
          <a:noFill/>
        </p:spPr>
        <p:txBody>
          <a:bodyPr wrap="square" rtlCol="0">
            <a:spAutoFit/>
          </a:bodyPr>
          <a:lstStyle/>
          <a:p>
            <a:r>
              <a:rPr lang="en-US" sz="1150" dirty="0">
                <a:solidFill>
                  <a:schemeClr val="bg1"/>
                </a:solidFill>
              </a:rPr>
              <a:t>San Antonio Breast Cancer Symposium - Cancer Therapy and Research Center at UT Health Science Center – </a:t>
            </a:r>
            <a:r>
              <a:rPr lang="en-US" sz="1150" dirty="0" smtClean="0">
                <a:solidFill>
                  <a:schemeClr val="bg1"/>
                </a:solidFill>
              </a:rPr>
              <a:t>Dec10-14</a:t>
            </a:r>
            <a:r>
              <a:rPr lang="en-US" sz="1150" dirty="0">
                <a:solidFill>
                  <a:schemeClr val="bg1"/>
                </a:solidFill>
              </a:rPr>
              <a:t>, 2013</a:t>
            </a:r>
          </a:p>
        </p:txBody>
      </p:sp>
      <p:sp>
        <p:nvSpPr>
          <p:cNvPr id="8" name="Footer Placeholder 3"/>
          <p:cNvSpPr txBox="1">
            <a:spLocks/>
          </p:cNvSpPr>
          <p:nvPr/>
        </p:nvSpPr>
        <p:spPr>
          <a:xfrm>
            <a:off x="31948" y="6638330"/>
            <a:ext cx="9035852" cy="14347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This presentation is the intellectual property of the author/presenter.  Contact </a:t>
            </a:r>
            <a:r>
              <a:rPr lang="en-US" dirty="0" smtClean="0"/>
              <a:t>her at </a:t>
            </a:r>
            <a:r>
              <a:rPr lang="en-US" dirty="0" smtClean="0"/>
              <a:t>garrettm@musc.edu for permission to reprint and/or distribute.</a:t>
            </a:r>
            <a:endParaRPr lang="en-US" dirty="0"/>
          </a:p>
        </p:txBody>
      </p:sp>
    </p:spTree>
    <p:extLst>
      <p:ext uri="{BB962C8B-B14F-4D97-AF65-F5344CB8AC3E}">
        <p14:creationId xmlns:p14="http://schemas.microsoft.com/office/powerpoint/2010/main" val="3870699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p:txBody>
          <a:bodyPr>
            <a:normAutofit fontScale="92500" lnSpcReduction="20000"/>
          </a:bodyPr>
          <a:lstStyle/>
          <a:p>
            <a:r>
              <a:rPr lang="en-US" dirty="0"/>
              <a:t>Maximum tolerated dose: MTD</a:t>
            </a:r>
          </a:p>
          <a:p>
            <a:pPr lvl="1"/>
            <a:r>
              <a:rPr lang="en-US" dirty="0"/>
              <a:t>the highest dose that has acceptable toxicity</a:t>
            </a:r>
          </a:p>
          <a:p>
            <a:pPr lvl="1"/>
            <a:r>
              <a:rPr lang="en-US" dirty="0"/>
              <a:t>often, the dose that exhibits &lt;33% DLT rate in cycle </a:t>
            </a:r>
            <a:r>
              <a:rPr lang="en-US" dirty="0" smtClean="0"/>
              <a:t>1</a:t>
            </a:r>
          </a:p>
          <a:p>
            <a:r>
              <a:rPr lang="en-US" dirty="0" smtClean="0"/>
              <a:t>There is no “correct” definition. </a:t>
            </a:r>
          </a:p>
          <a:p>
            <a:pPr lvl="1"/>
            <a:r>
              <a:rPr lang="en-US" dirty="0" smtClean="0"/>
              <a:t>often: the dose at which 0 out of 3 patients or 0 or 1 out of 6 patients has a DLT.</a:t>
            </a:r>
          </a:p>
          <a:p>
            <a:pPr lvl="1"/>
            <a:r>
              <a:rPr lang="en-US" dirty="0" smtClean="0"/>
              <a:t>model based designs allow you to select the dose based on a desired DLT rate (e.g., 15%, 25%).</a:t>
            </a:r>
          </a:p>
          <a:p>
            <a:r>
              <a:rPr lang="en-US" dirty="0" smtClean="0"/>
              <a:t>The desired DLT rate should depend on</a:t>
            </a:r>
          </a:p>
          <a:p>
            <a:pPr lvl="1"/>
            <a:r>
              <a:rPr lang="en-US" dirty="0" smtClean="0"/>
              <a:t>the type of adverse events (e.g., reversible? long-term implications?)</a:t>
            </a:r>
          </a:p>
          <a:p>
            <a:pPr lvl="1"/>
            <a:r>
              <a:rPr lang="en-US" dirty="0" smtClean="0"/>
              <a:t>the expected duration of treatment </a:t>
            </a:r>
          </a:p>
          <a:p>
            <a:pPr lvl="1"/>
            <a:r>
              <a:rPr lang="en-US" dirty="0" smtClean="0"/>
              <a:t>the patient population</a:t>
            </a:r>
          </a:p>
          <a:p>
            <a:pPr lvl="1"/>
            <a:endParaRPr lang="en-US" dirty="0"/>
          </a:p>
          <a:p>
            <a:endParaRPr lang="en-US" dirty="0"/>
          </a:p>
        </p:txBody>
      </p:sp>
      <p:sp>
        <p:nvSpPr>
          <p:cNvPr id="6" name="TextBox 5"/>
          <p:cNvSpPr txBox="1"/>
          <p:nvPr/>
        </p:nvSpPr>
        <p:spPr>
          <a:xfrm>
            <a:off x="304800" y="19050"/>
            <a:ext cx="8458200" cy="269304"/>
          </a:xfrm>
          <a:prstGeom prst="rect">
            <a:avLst/>
          </a:prstGeom>
          <a:noFill/>
        </p:spPr>
        <p:txBody>
          <a:bodyPr wrap="square" rtlCol="0">
            <a:spAutoFit/>
          </a:bodyPr>
          <a:lstStyle/>
          <a:p>
            <a:r>
              <a:rPr lang="en-US" sz="1150" dirty="0">
                <a:solidFill>
                  <a:schemeClr val="bg1"/>
                </a:solidFill>
              </a:rPr>
              <a:t>San Antonio Breast Cancer Symposium - Cancer Therapy and Research Center at UT Health Science Center – </a:t>
            </a:r>
            <a:r>
              <a:rPr lang="en-US" sz="1150" dirty="0" smtClean="0">
                <a:solidFill>
                  <a:schemeClr val="bg1"/>
                </a:solidFill>
              </a:rPr>
              <a:t>Dec10-14</a:t>
            </a:r>
            <a:r>
              <a:rPr lang="en-US" sz="1150" dirty="0">
                <a:solidFill>
                  <a:schemeClr val="bg1"/>
                </a:solidFill>
              </a:rPr>
              <a:t>, 2013</a:t>
            </a:r>
          </a:p>
        </p:txBody>
      </p:sp>
      <p:sp>
        <p:nvSpPr>
          <p:cNvPr id="7" name="Footer Placeholder 3"/>
          <p:cNvSpPr txBox="1">
            <a:spLocks/>
          </p:cNvSpPr>
          <p:nvPr/>
        </p:nvSpPr>
        <p:spPr>
          <a:xfrm>
            <a:off x="31948" y="6638330"/>
            <a:ext cx="9035852" cy="14347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This presentation is the intellectual property of the author/presenter.  Contact </a:t>
            </a:r>
            <a:r>
              <a:rPr lang="en-US" dirty="0" smtClean="0"/>
              <a:t>her at </a:t>
            </a:r>
            <a:r>
              <a:rPr lang="en-US" dirty="0" smtClean="0"/>
              <a:t>garrettm@musc.edu for permission to reprint and/or distribute.</a:t>
            </a:r>
            <a:endParaRPr lang="en-US" dirty="0"/>
          </a:p>
        </p:txBody>
      </p:sp>
    </p:spTree>
    <p:extLst>
      <p:ext uri="{BB962C8B-B14F-4D97-AF65-F5344CB8AC3E}">
        <p14:creationId xmlns:p14="http://schemas.microsoft.com/office/powerpoint/2010/main" val="6400998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I Terminology</a:t>
            </a:r>
            <a:endParaRPr lang="en-US" dirty="0"/>
          </a:p>
        </p:txBody>
      </p:sp>
      <p:sp>
        <p:nvSpPr>
          <p:cNvPr id="3" name="Content Placeholder 2"/>
          <p:cNvSpPr>
            <a:spLocks noGrp="1"/>
          </p:cNvSpPr>
          <p:nvPr>
            <p:ph idx="1"/>
          </p:nvPr>
        </p:nvSpPr>
        <p:spPr/>
        <p:txBody>
          <a:bodyPr/>
          <a:lstStyle/>
          <a:p>
            <a:r>
              <a:rPr lang="en-US" dirty="0"/>
              <a:t>Recommended phase II dose: RP2D</a:t>
            </a:r>
          </a:p>
          <a:p>
            <a:pPr lvl="1"/>
            <a:r>
              <a:rPr lang="en-US" dirty="0"/>
              <a:t>the dose recommended for phase II using information about safety, pharmacokinetics, </a:t>
            </a:r>
            <a:r>
              <a:rPr lang="en-US" dirty="0" err="1"/>
              <a:t>pharmacodynamic</a:t>
            </a:r>
            <a:r>
              <a:rPr lang="en-US" dirty="0"/>
              <a:t> response, </a:t>
            </a:r>
            <a:r>
              <a:rPr lang="en-US" dirty="0" smtClean="0"/>
              <a:t>clinical efficacy.</a:t>
            </a:r>
          </a:p>
          <a:p>
            <a:r>
              <a:rPr lang="en-US" dirty="0" smtClean="0"/>
              <a:t>Optimal biologic dose: OBD</a:t>
            </a:r>
          </a:p>
          <a:p>
            <a:pPr lvl="1"/>
            <a:r>
              <a:rPr lang="en-US" dirty="0" smtClean="0"/>
              <a:t>a dose considered to be optimal based on mechanistic (e.g. </a:t>
            </a:r>
            <a:r>
              <a:rPr lang="en-US" dirty="0" err="1" smtClean="0"/>
              <a:t>pharmacodynamic</a:t>
            </a:r>
            <a:r>
              <a:rPr lang="en-US" dirty="0" smtClean="0"/>
              <a:t>) evaluation. </a:t>
            </a:r>
          </a:p>
          <a:p>
            <a:pPr lvl="1"/>
            <a:r>
              <a:rPr lang="en-US" dirty="0" smtClean="0"/>
              <a:t>For example, if the goal is to inhibit a particular target, the lowest dose that maximally inhibits the target would be considered the OBD.</a:t>
            </a:r>
            <a:endParaRPr lang="en-US" dirty="0"/>
          </a:p>
          <a:p>
            <a:endParaRPr lang="en-US" dirty="0"/>
          </a:p>
        </p:txBody>
      </p:sp>
      <p:sp>
        <p:nvSpPr>
          <p:cNvPr id="6" name="TextBox 5"/>
          <p:cNvSpPr txBox="1"/>
          <p:nvPr/>
        </p:nvSpPr>
        <p:spPr>
          <a:xfrm>
            <a:off x="304800" y="19050"/>
            <a:ext cx="8458200" cy="269304"/>
          </a:xfrm>
          <a:prstGeom prst="rect">
            <a:avLst/>
          </a:prstGeom>
          <a:noFill/>
        </p:spPr>
        <p:txBody>
          <a:bodyPr wrap="square" rtlCol="0">
            <a:spAutoFit/>
          </a:bodyPr>
          <a:lstStyle/>
          <a:p>
            <a:r>
              <a:rPr lang="en-US" sz="1150" dirty="0">
                <a:solidFill>
                  <a:schemeClr val="bg1"/>
                </a:solidFill>
              </a:rPr>
              <a:t>San Antonio Breast Cancer Symposium - Cancer Therapy and Research Center at UT Health Science Center – </a:t>
            </a:r>
            <a:r>
              <a:rPr lang="en-US" sz="1150" dirty="0" smtClean="0">
                <a:solidFill>
                  <a:schemeClr val="bg1"/>
                </a:solidFill>
              </a:rPr>
              <a:t>Dec10-14</a:t>
            </a:r>
            <a:r>
              <a:rPr lang="en-US" sz="1150" dirty="0">
                <a:solidFill>
                  <a:schemeClr val="bg1"/>
                </a:solidFill>
              </a:rPr>
              <a:t>, 2013</a:t>
            </a:r>
          </a:p>
        </p:txBody>
      </p:sp>
      <p:sp>
        <p:nvSpPr>
          <p:cNvPr id="7" name="Footer Placeholder 3"/>
          <p:cNvSpPr txBox="1">
            <a:spLocks/>
          </p:cNvSpPr>
          <p:nvPr/>
        </p:nvSpPr>
        <p:spPr>
          <a:xfrm>
            <a:off x="31948" y="6638330"/>
            <a:ext cx="9035852" cy="14347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This presentation is the intellectual property of the author/presenter.  Contact </a:t>
            </a:r>
            <a:r>
              <a:rPr lang="en-US" dirty="0" smtClean="0"/>
              <a:t>her at </a:t>
            </a:r>
            <a:r>
              <a:rPr lang="en-US" dirty="0" smtClean="0"/>
              <a:t>garrettm@musc.edu for permission to reprint and/or distribute.</a:t>
            </a:r>
            <a:endParaRPr lang="en-US" dirty="0"/>
          </a:p>
        </p:txBody>
      </p:sp>
    </p:spTree>
    <p:extLst>
      <p:ext uri="{BB962C8B-B14F-4D97-AF65-F5344CB8AC3E}">
        <p14:creationId xmlns:p14="http://schemas.microsoft.com/office/powerpoint/2010/main" val="21873140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569</TotalTime>
  <Words>2818</Words>
  <Application>Microsoft Office PowerPoint</Application>
  <PresentationFormat>On-screen Show (4:3)</PresentationFormat>
  <Paragraphs>256</Paragraphs>
  <Slides>32</Slides>
  <Notes>1</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Urban</vt:lpstr>
      <vt:lpstr>Graph Sheet</vt:lpstr>
      <vt:lpstr>Clinical 101: Clinical trial endpoints:  Selection, analysis and interpretation</vt:lpstr>
      <vt:lpstr>Classic Phases of Drug Development</vt:lpstr>
      <vt:lpstr>Phase I Trials: Dose Finding</vt:lpstr>
      <vt:lpstr>Phase I trials</vt:lpstr>
      <vt:lpstr>Dose relationships</vt:lpstr>
      <vt:lpstr>Terminology</vt:lpstr>
      <vt:lpstr>DLT example:</vt:lpstr>
      <vt:lpstr>Terminology</vt:lpstr>
      <vt:lpstr>Phase I Terminology</vt:lpstr>
      <vt:lpstr>Example of OBD</vt:lpstr>
      <vt:lpstr>Phase I designs: Class algorithmic</vt:lpstr>
      <vt:lpstr>Phase I designs: Adaptive</vt:lpstr>
      <vt:lpstr>CRM in practice</vt:lpstr>
      <vt:lpstr>Expansion cohorts in Phase I </vt:lpstr>
      <vt:lpstr>Phase II Trials: Early Efficacy</vt:lpstr>
      <vt:lpstr>Phase II</vt:lpstr>
      <vt:lpstr>Which is the right endpoint?</vt:lpstr>
      <vt:lpstr>Which is the right endpoint?</vt:lpstr>
      <vt:lpstr>Surrogacy</vt:lpstr>
      <vt:lpstr>PFS example</vt:lpstr>
      <vt:lpstr>Censoring and Interval Censoring</vt:lpstr>
      <vt:lpstr>Interval-censoring example</vt:lpstr>
      <vt:lpstr>Phase III Trials:  Comparative Efficacy</vt:lpstr>
      <vt:lpstr>Comparing efficacy</vt:lpstr>
      <vt:lpstr>Overall survival (OS)</vt:lpstr>
      <vt:lpstr>Hazard ratio for OS</vt:lpstr>
      <vt:lpstr>Phase III OS example</vt:lpstr>
      <vt:lpstr>Phase III PFS example</vt:lpstr>
      <vt:lpstr>The End</vt:lpstr>
      <vt:lpstr>Proportional hazards assumption</vt:lpstr>
      <vt:lpstr>Ratio of heights is 0.5</vt:lpstr>
      <vt:lpstr>Ratio of heights is always 0.5 (in this case)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101: Clinical trial endpoints:  Selection, analysis and interpretation</dc:title>
  <dc:creator>elg26</dc:creator>
  <cp:lastModifiedBy>elg26</cp:lastModifiedBy>
  <cp:revision>33</cp:revision>
  <dcterms:created xsi:type="dcterms:W3CDTF">2006-08-16T00:00:00Z</dcterms:created>
  <dcterms:modified xsi:type="dcterms:W3CDTF">2013-10-29T17:17:32Z</dcterms:modified>
</cp:coreProperties>
</file>