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sldIdLst>
    <p:sldId id="256" r:id="rId2"/>
    <p:sldId id="296" r:id="rId3"/>
    <p:sldId id="297" r:id="rId4"/>
    <p:sldId id="298" r:id="rId5"/>
    <p:sldId id="299" r:id="rId6"/>
    <p:sldId id="257" r:id="rId7"/>
    <p:sldId id="300" r:id="rId8"/>
    <p:sldId id="269" r:id="rId9"/>
    <p:sldId id="270" r:id="rId10"/>
    <p:sldId id="259" r:id="rId11"/>
    <p:sldId id="258" r:id="rId12"/>
    <p:sldId id="260" r:id="rId13"/>
    <p:sldId id="261" r:id="rId14"/>
    <p:sldId id="275" r:id="rId15"/>
    <p:sldId id="262" r:id="rId16"/>
    <p:sldId id="350" r:id="rId17"/>
    <p:sldId id="276" r:id="rId18"/>
    <p:sldId id="263" r:id="rId19"/>
    <p:sldId id="301" r:id="rId20"/>
    <p:sldId id="302" r:id="rId21"/>
    <p:sldId id="271" r:id="rId22"/>
    <p:sldId id="272" r:id="rId23"/>
    <p:sldId id="306" r:id="rId24"/>
    <p:sldId id="323" r:id="rId25"/>
    <p:sldId id="303" r:id="rId26"/>
    <p:sldId id="273" r:id="rId27"/>
    <p:sldId id="337" r:id="rId28"/>
    <p:sldId id="352" r:id="rId29"/>
    <p:sldId id="266" r:id="rId30"/>
    <p:sldId id="274" r:id="rId31"/>
    <p:sldId id="277" r:id="rId32"/>
    <p:sldId id="278" r:id="rId33"/>
    <p:sldId id="279" r:id="rId34"/>
    <p:sldId id="280" r:id="rId35"/>
    <p:sldId id="282" r:id="rId36"/>
    <p:sldId id="283" r:id="rId37"/>
    <p:sldId id="285" r:id="rId38"/>
    <p:sldId id="286" r:id="rId39"/>
    <p:sldId id="338" r:id="rId40"/>
    <p:sldId id="287" r:id="rId41"/>
    <p:sldId id="295" r:id="rId42"/>
    <p:sldId id="289" r:id="rId43"/>
    <p:sldId id="288" r:id="rId44"/>
    <p:sldId id="339" r:id="rId45"/>
    <p:sldId id="340" r:id="rId46"/>
    <p:sldId id="341" r:id="rId47"/>
    <p:sldId id="348" r:id="rId48"/>
    <p:sldId id="349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7B4341-E2B1-42F8-A17F-4CD3D84D3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81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61F7D-A3D4-4090-9621-F1CDFF87EC5A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E1AEC-C806-4F53-AF8E-E3ED15B591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E4F23-1F54-466B-BBA4-B4586EF8F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AC2B-FAEE-4A25-BB10-BC9C793B4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F5C79-A8B8-44F6-9406-8923CB451D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73AA1-7EE5-4752-8E67-E6D37E669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2109-1E60-4AD0-A1F2-BFF42B370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1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7CAF5-BA98-405B-B6AE-86E949D337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81BB-C6A9-483B-AC08-F25DF4DAA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1AB2-E567-4912-89C9-9D90B19E2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AC1F7-E826-4BFF-B405-AFAB89337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3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7002B-AA49-4C09-B371-2986F6F09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D60CE3-2750-4AC9-BEB6-50FF39F7F09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/>
              <a:t>Biostatistical</a:t>
            </a:r>
            <a:r>
              <a:rPr lang="en-US" dirty="0" smtClean="0"/>
              <a:t> Aspects of</a:t>
            </a:r>
            <a:br>
              <a:rPr lang="en-US" dirty="0" smtClean="0"/>
            </a:br>
            <a:r>
              <a:rPr lang="en-US" dirty="0" smtClean="0"/>
              <a:t>Rational Clinical Trial Designs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Elizabeth </a:t>
            </a:r>
            <a:r>
              <a:rPr lang="en-US" sz="1800" dirty="0" smtClean="0"/>
              <a:t>G. Hill, </a:t>
            </a:r>
            <a:r>
              <a:rPr lang="en-US" sz="1800" dirty="0"/>
              <a:t>PhD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Associate Professor </a:t>
            </a:r>
            <a:r>
              <a:rPr lang="en-US" sz="1800" dirty="0"/>
              <a:t>of Biostatistics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Biostatistics Shared Resource</a:t>
            </a:r>
          </a:p>
          <a:p>
            <a:pPr>
              <a:lnSpc>
                <a:spcPct val="80000"/>
              </a:lnSpc>
            </a:pPr>
            <a:r>
              <a:rPr lang="en-US" sz="1800"/>
              <a:t>Hollings </a:t>
            </a:r>
            <a:r>
              <a:rPr lang="en-US" sz="1800"/>
              <a:t>Cancer </a:t>
            </a:r>
            <a:r>
              <a:rPr lang="en-US" sz="1800" smtClean="0"/>
              <a:t>Center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Medical University of South Carolina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/>
              <a:t>Phase II trial of induction gemcitabine/</a:t>
            </a:r>
            <a:r>
              <a:rPr lang="en-US" i="1" dirty="0" err="1" smtClean="0"/>
              <a:t>oxaliplatin</a:t>
            </a:r>
            <a:r>
              <a:rPr lang="en-US" i="1" dirty="0" smtClean="0"/>
              <a:t>/</a:t>
            </a:r>
            <a:r>
              <a:rPr lang="en-US" i="1" dirty="0" err="1" smtClean="0"/>
              <a:t>cetuximab</a:t>
            </a:r>
            <a:r>
              <a:rPr lang="en-US" i="1" dirty="0" smtClean="0"/>
              <a:t> (GOC) followed by intensity modulated radiotherapy (IMRT) with </a:t>
            </a:r>
            <a:r>
              <a:rPr lang="en-US" i="1" dirty="0" err="1" smtClean="0"/>
              <a:t>capecitabine</a:t>
            </a:r>
            <a:r>
              <a:rPr lang="en-US" i="1" dirty="0" smtClean="0"/>
              <a:t> to improve </a:t>
            </a:r>
            <a:r>
              <a:rPr lang="en-US" i="1" dirty="0" err="1" smtClean="0"/>
              <a:t>resectability</a:t>
            </a:r>
            <a:r>
              <a:rPr lang="en-US" i="1" dirty="0" smtClean="0"/>
              <a:t> in borderline and frankly </a:t>
            </a:r>
            <a:r>
              <a:rPr lang="en-US" i="1" dirty="0" err="1" smtClean="0"/>
              <a:t>unresectable</a:t>
            </a:r>
            <a:r>
              <a:rPr lang="en-US" i="1" dirty="0" smtClean="0"/>
              <a:t> pancreatic cancer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 smtClean="0"/>
              <a:t>Principal </a:t>
            </a:r>
            <a:r>
              <a:rPr lang="en-US" dirty="0"/>
              <a:t>Investigator:  </a:t>
            </a:r>
            <a:r>
              <a:rPr lang="en-US" dirty="0" smtClean="0"/>
              <a:t>Nestor </a:t>
            </a:r>
            <a:r>
              <a:rPr lang="en-US" dirty="0" err="1" smtClean="0"/>
              <a:t>Esnaola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Single arm study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Treatment plan: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Patients are treated with GOC for six 14-day cycles.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 err="1" smtClean="0"/>
              <a:t>resectable</a:t>
            </a:r>
            <a:r>
              <a:rPr lang="en-US" dirty="0" smtClean="0"/>
              <a:t>, taken to surgery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not, </a:t>
            </a:r>
            <a:r>
              <a:rPr lang="en-US" dirty="0" err="1" smtClean="0"/>
              <a:t>radiochemotherapy</a:t>
            </a:r>
            <a:r>
              <a:rPr lang="en-US" dirty="0" smtClean="0"/>
              <a:t> (IMRT + </a:t>
            </a:r>
            <a:r>
              <a:rPr lang="en-US" dirty="0" err="1" smtClean="0"/>
              <a:t>capecitabine</a:t>
            </a:r>
            <a:r>
              <a:rPr lang="en-US" dirty="0" smtClean="0"/>
              <a:t> (RCT)) and restaged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.  </a:t>
            </a:r>
            <a:r>
              <a:rPr lang="en-US" dirty="0"/>
              <a:t>Stating research aims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Authors devised a protocol, beginning with research aims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Aims should be concrete and include measurable outcomes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Bad examples: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evaluate the effect of </a:t>
            </a:r>
            <a:r>
              <a:rPr lang="en-US" sz="2000" dirty="0" smtClean="0"/>
              <a:t>GOC on </a:t>
            </a:r>
            <a:r>
              <a:rPr lang="en-US" sz="2000" dirty="0"/>
              <a:t>cancer.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see if </a:t>
            </a:r>
            <a:r>
              <a:rPr lang="en-US" sz="2000" dirty="0" smtClean="0"/>
              <a:t>GOC + RCT improves </a:t>
            </a:r>
            <a:r>
              <a:rPr lang="en-US" sz="2000" dirty="0"/>
              <a:t>cancer outcomes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determine the safety profile of </a:t>
            </a:r>
            <a:r>
              <a:rPr lang="en-US" sz="2000" dirty="0" smtClean="0"/>
              <a:t>GOC + RCT</a:t>
            </a:r>
            <a:endParaRPr lang="en-US" sz="2000" b="1" i="1" dirty="0"/>
          </a:p>
          <a:p>
            <a:pPr>
              <a:lnSpc>
                <a:spcPct val="90000"/>
              </a:lnSpc>
            </a:pPr>
            <a:r>
              <a:rPr lang="en-US" sz="2000" b="1" i="1" dirty="0"/>
              <a:t>What is wrong with these aims?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/>
              <a:t>what does “effect” mean?  what kind of cancer, in what patients?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/>
              <a:t>“Improves” compared to what? what is the outcome of interest?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/>
              <a:t>what does a “safety profile” mean?</a:t>
            </a:r>
          </a:p>
          <a:p>
            <a:pPr>
              <a:lnSpc>
                <a:spcPct val="90000"/>
              </a:lnSpc>
            </a:pPr>
            <a:r>
              <a:rPr lang="en-US" sz="2000" b="1" i="1" dirty="0"/>
              <a:t>Think about </a:t>
            </a:r>
            <a:r>
              <a:rPr lang="en-US" sz="2000" b="1" i="1" dirty="0">
                <a:solidFill>
                  <a:schemeClr val="folHlink"/>
                </a:solidFill>
              </a:rPr>
              <a:t>how</a:t>
            </a:r>
            <a:r>
              <a:rPr lang="en-US" sz="2000" b="1" i="1" dirty="0"/>
              <a:t> you are going to determine if this treatment </a:t>
            </a:r>
            <a:r>
              <a:rPr lang="en-US" sz="2000" b="1" i="1" dirty="0" smtClean="0"/>
              <a:t>approach works </a:t>
            </a:r>
            <a:r>
              <a:rPr lang="en-US" sz="2000" b="1" i="1" dirty="0"/>
              <a:t>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.  </a:t>
            </a:r>
            <a:r>
              <a:rPr lang="en-US" dirty="0"/>
              <a:t>Stating research aims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Better examples: 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chemeClr val="folHlink"/>
                </a:solidFill>
              </a:rPr>
              <a:t>To evaluate the </a:t>
            </a:r>
            <a:r>
              <a:rPr lang="en-US" b="1" dirty="0" smtClean="0">
                <a:solidFill>
                  <a:schemeClr val="folHlink"/>
                </a:solidFill>
              </a:rPr>
              <a:t>6 month progression-free survival of GOC + RCT in patients with locally advanced, </a:t>
            </a:r>
            <a:r>
              <a:rPr lang="en-US" b="1" dirty="0" err="1" smtClean="0">
                <a:solidFill>
                  <a:schemeClr val="folHlink"/>
                </a:solidFill>
              </a:rPr>
              <a:t>unresectable</a:t>
            </a:r>
            <a:r>
              <a:rPr lang="en-US" b="1" dirty="0" smtClean="0">
                <a:solidFill>
                  <a:schemeClr val="folHlink"/>
                </a:solidFill>
              </a:rPr>
              <a:t> or borderline </a:t>
            </a:r>
            <a:r>
              <a:rPr lang="en-US" b="1" dirty="0" err="1" smtClean="0">
                <a:solidFill>
                  <a:schemeClr val="folHlink"/>
                </a:solidFill>
              </a:rPr>
              <a:t>resectable</a:t>
            </a:r>
            <a:r>
              <a:rPr lang="en-US" b="1" dirty="0" smtClean="0">
                <a:solidFill>
                  <a:schemeClr val="folHlink"/>
                </a:solidFill>
              </a:rPr>
              <a:t>, non-metastatic adenocarcinoma of the pancreas when treated with </a:t>
            </a:r>
            <a:r>
              <a:rPr lang="en-US" b="1" dirty="0" err="1" smtClean="0">
                <a:solidFill>
                  <a:schemeClr val="folHlink"/>
                </a:solidFill>
              </a:rPr>
              <a:t>neoadjuvant</a:t>
            </a:r>
            <a:r>
              <a:rPr lang="en-US" b="1" dirty="0" smtClean="0">
                <a:solidFill>
                  <a:schemeClr val="folHlink"/>
                </a:solidFill>
              </a:rPr>
              <a:t> GOC with or without RCT followed by definitive surgery.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chemeClr val="folHlink"/>
                </a:solidFill>
              </a:rPr>
              <a:t>To </a:t>
            </a:r>
            <a:r>
              <a:rPr lang="en-US" b="1" dirty="0" smtClean="0">
                <a:solidFill>
                  <a:schemeClr val="folHlink"/>
                </a:solidFill>
              </a:rPr>
              <a:t>determine the tolerance of this regimen, defined as the proportion of patients who follow the treatment plan.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i="1" dirty="0"/>
              <a:t>Keywords for primary outcome:</a:t>
            </a:r>
          </a:p>
          <a:p>
            <a:pPr lvl="1">
              <a:lnSpc>
                <a:spcPct val="90000"/>
              </a:lnSpc>
            </a:pPr>
            <a:r>
              <a:rPr lang="en-US" b="1" i="1" dirty="0"/>
              <a:t>determine, estimate, evaluate, describe</a:t>
            </a:r>
          </a:p>
          <a:p>
            <a:pPr lvl="1">
              <a:lnSpc>
                <a:spcPct val="90000"/>
              </a:lnSpc>
            </a:pPr>
            <a:r>
              <a:rPr lang="en-US" b="1" i="1" dirty="0"/>
              <a:t>efficacy,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Devising your aims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Generally, there is ONE primary aim and your study is designed to address the primary aim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Common (generic) aims per phase: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Phase I:  primary aim is finding the “recommended” dose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Phase II:  primary aim is determining if there is sufficient </a:t>
            </a:r>
            <a:r>
              <a:rPr lang="en-US" sz="2000" dirty="0" smtClean="0"/>
              <a:t>efficacy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Phase III:  primary aim is to determine which of two (or more) treatment combinations yields the longest overall survival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Secondary aims: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important, but do not drive the design	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pharmacokinetics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err="1"/>
              <a:t>pharmacodynamic</a:t>
            </a:r>
            <a:r>
              <a:rPr lang="en-US" dirty="0"/>
              <a:t> (e.g., methylation)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response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safety 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change in gene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Aims and Hypotheses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Aims are often accompanied by hypotheses.</a:t>
            </a:r>
          </a:p>
          <a:p>
            <a:r>
              <a:rPr lang="en-US" dirty="0"/>
              <a:t>Stating the hypothesis to be tested can be a useful guide for the analytic plan:</a:t>
            </a:r>
          </a:p>
          <a:p>
            <a:r>
              <a:rPr lang="en-US" dirty="0" smtClean="0"/>
              <a:t>“The 6 month PFS will be at least 70%”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 Determining your outcome measures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029200"/>
          </a:xfrm>
        </p:spPr>
        <p:txBody>
          <a:bodyPr/>
          <a:lstStyle/>
          <a:p>
            <a:r>
              <a:rPr lang="en-US" sz="2400" dirty="0"/>
              <a:t>The outcome measure will depend on the </a:t>
            </a:r>
            <a:r>
              <a:rPr lang="en-US" sz="2400" dirty="0">
                <a:solidFill>
                  <a:schemeClr val="folHlink"/>
                </a:solidFill>
              </a:rPr>
              <a:t>parameter of interest</a:t>
            </a:r>
          </a:p>
          <a:p>
            <a:r>
              <a:rPr lang="en-US" sz="2400" dirty="0"/>
              <a:t>Examples of possible parameters of interest in phase II: </a:t>
            </a:r>
          </a:p>
          <a:p>
            <a:pPr lvl="1"/>
            <a:r>
              <a:rPr lang="en-US" sz="2000" dirty="0"/>
              <a:t>response rate</a:t>
            </a:r>
          </a:p>
          <a:p>
            <a:pPr lvl="1"/>
            <a:r>
              <a:rPr lang="en-US" sz="2000" dirty="0" smtClean="0"/>
              <a:t>Median progression-free survival </a:t>
            </a:r>
            <a:endParaRPr lang="en-US" sz="2000" dirty="0"/>
          </a:p>
          <a:p>
            <a:pPr lvl="1"/>
            <a:r>
              <a:rPr lang="en-US" sz="2000" dirty="0"/>
              <a:t>6 month progression-free </a:t>
            </a:r>
            <a:r>
              <a:rPr lang="en-US" sz="2000" dirty="0" smtClean="0"/>
              <a:t>survival rate</a:t>
            </a:r>
            <a:endParaRPr lang="en-US" sz="2000" dirty="0"/>
          </a:p>
          <a:p>
            <a:r>
              <a:rPr lang="en-US" sz="2400" i="1" dirty="0"/>
              <a:t>Synonyms:  outcome, endpoints</a:t>
            </a:r>
          </a:p>
          <a:p>
            <a:r>
              <a:rPr lang="en-US" sz="3200" b="1" dirty="0"/>
              <a:t>Aim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sz="3200" b="1" dirty="0"/>
              <a:t>endpoint</a:t>
            </a:r>
          </a:p>
          <a:p>
            <a:r>
              <a:rPr lang="en-US" sz="2400" dirty="0"/>
              <a:t>What is an endpoint or outcome?</a:t>
            </a:r>
          </a:p>
          <a:p>
            <a:pPr lvl="1"/>
            <a:r>
              <a:rPr lang="en-US" sz="2000" dirty="0"/>
              <a:t>patient-level measure of “effect” of interest</a:t>
            </a:r>
          </a:p>
          <a:p>
            <a:pPr lvl="1"/>
            <a:r>
              <a:rPr lang="en-US" sz="2000" b="1" i="1" dirty="0"/>
              <a:t>measured on each patient in the study</a:t>
            </a:r>
          </a:p>
          <a:p>
            <a:pPr lvl="1"/>
            <a:r>
              <a:rPr lang="en-US" sz="2000" b="1" i="1" dirty="0"/>
              <a:t>it is QUANTIFIABLE</a:t>
            </a:r>
          </a:p>
          <a:p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of interest vs. outcome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476119"/>
              </p:ext>
            </p:extLst>
          </p:nvPr>
        </p:nvGraphicFramePr>
        <p:xfrm>
          <a:off x="457200" y="12954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 of interest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rate:  proportion of</a:t>
                      </a:r>
                      <a:r>
                        <a:rPr lang="en-US" baseline="0" dirty="0" smtClean="0"/>
                        <a:t> patients with CR or 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(CR</a:t>
                      </a:r>
                      <a:r>
                        <a:rPr lang="en-US" baseline="0" dirty="0" smtClean="0"/>
                        <a:t> or PR)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overall survival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from enrollment to death (or last follow-up)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month overall</a:t>
                      </a:r>
                      <a:r>
                        <a:rPr lang="en-US" baseline="0" dirty="0" smtClean="0"/>
                        <a:t> survival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from enrollment to death (or last follow-up)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change in quality of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 in quality of life scores from baseline to follow-up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5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 Determining your outcome measures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b="1" dirty="0"/>
              <a:t>Parameter of interest is the </a:t>
            </a:r>
            <a:r>
              <a:rPr lang="en-US" b="1" dirty="0" smtClean="0"/>
              <a:t>6 month progression-free survival rate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Progression is objectively </a:t>
            </a:r>
            <a:r>
              <a:rPr lang="en-US" dirty="0"/>
              <a:t>defined:  </a:t>
            </a:r>
            <a:r>
              <a:rPr lang="en-US" dirty="0" smtClean="0"/>
              <a:t>the tumor has not increased by 20% or more comparing the baseline to the 6 month tumor measurement.</a:t>
            </a:r>
          </a:p>
          <a:p>
            <a:pPr lvl="1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Each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patient is determined to either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be or not be “progression-free” at 6 months.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en-US" dirty="0"/>
              <a:t>BINARY endpoint in this example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following are </a:t>
            </a:r>
            <a:r>
              <a:rPr lang="en-US" dirty="0" smtClean="0"/>
              <a:t>NOT </a:t>
            </a:r>
            <a:r>
              <a:rPr lang="en-US" dirty="0"/>
              <a:t>endpoints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These are estimates of </a:t>
            </a:r>
            <a:r>
              <a:rPr lang="en-US" dirty="0" smtClean="0"/>
              <a:t>parameters:</a:t>
            </a:r>
            <a:endParaRPr lang="en-US" dirty="0"/>
          </a:p>
          <a:p>
            <a:pPr lvl="1"/>
            <a:r>
              <a:rPr lang="en-US" dirty="0"/>
              <a:t>response rate</a:t>
            </a:r>
          </a:p>
          <a:p>
            <a:pPr lvl="1"/>
            <a:r>
              <a:rPr lang="en-US" dirty="0"/>
              <a:t>median survival</a:t>
            </a:r>
          </a:p>
          <a:p>
            <a:pPr lvl="1"/>
            <a:r>
              <a:rPr lang="en-US" dirty="0"/>
              <a:t>AE rate</a:t>
            </a:r>
          </a:p>
          <a:p>
            <a:pPr lvl="1"/>
            <a:r>
              <a:rPr lang="en-US" dirty="0"/>
              <a:t>safety profile</a:t>
            </a:r>
          </a:p>
          <a:p>
            <a:r>
              <a:rPr lang="en-US" dirty="0"/>
              <a:t>These describe the time course of the study in some way (</a:t>
            </a:r>
            <a:r>
              <a:rPr lang="en-US" sz="2000" dirty="0"/>
              <a:t>don’t let the term ‘endpoint’ confuse you</a:t>
            </a:r>
            <a:r>
              <a:rPr lang="en-US" sz="2000" dirty="0" smtClean="0"/>
              <a:t>):</a:t>
            </a:r>
            <a:endParaRPr lang="en-US" sz="2000" dirty="0"/>
          </a:p>
          <a:p>
            <a:pPr lvl="1"/>
            <a:r>
              <a:rPr lang="en-US" dirty="0"/>
              <a:t>length of time of treatment</a:t>
            </a:r>
          </a:p>
          <a:p>
            <a:pPr lvl="1"/>
            <a:r>
              <a:rPr lang="en-US" dirty="0"/>
              <a:t>time until patient goes off-study</a:t>
            </a:r>
          </a:p>
          <a:p>
            <a:pPr lvl="1"/>
            <a:r>
              <a:rPr lang="en-US" dirty="0"/>
              <a:t>length of study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15962"/>
          </a:xfrm>
        </p:spPr>
        <p:txBody>
          <a:bodyPr/>
          <a:lstStyle/>
          <a:p>
            <a:r>
              <a:rPr lang="en-US" sz="2800" dirty="0" smtClean="0"/>
              <a:t>Determining clinical outcomes: </a:t>
            </a:r>
            <a:br>
              <a:rPr lang="en-US" sz="2800" dirty="0" smtClean="0"/>
            </a:br>
            <a:r>
              <a:rPr lang="en-US" sz="2800" dirty="0" smtClean="0"/>
              <a:t>RECIST criteria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/>
          <a:lstStyle/>
          <a:p>
            <a:r>
              <a:rPr lang="en-US" sz="2400" dirty="0" smtClean="0"/>
              <a:t>Definitions of response, stable disease and progression are not quite as ‘simple’ as they may seem in solid tumors</a:t>
            </a:r>
          </a:p>
          <a:p>
            <a:r>
              <a:rPr lang="en-US" sz="2400" dirty="0" smtClean="0"/>
              <a:t>RECIST:  Response Evaluation Criteria in Solid Tumors.</a:t>
            </a:r>
          </a:p>
          <a:p>
            <a:r>
              <a:rPr lang="en-US" sz="2400" dirty="0" smtClean="0"/>
              <a:t>Version 1 is from 2000, Version 1.1 published in 2008.</a:t>
            </a:r>
          </a:p>
          <a:p>
            <a:r>
              <a:rPr lang="en-US" sz="2400" dirty="0" smtClean="0"/>
              <a:t>Key features:</a:t>
            </a:r>
          </a:p>
          <a:p>
            <a:pPr lvl="1"/>
            <a:r>
              <a:rPr lang="en-US" dirty="0" smtClean="0"/>
              <a:t>Definitions of minimum size of measureable lesions</a:t>
            </a:r>
          </a:p>
          <a:p>
            <a:pPr lvl="1"/>
            <a:r>
              <a:rPr lang="en-US" dirty="0" smtClean="0"/>
              <a:t>Instructions on how many lesions to follow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unidimensional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measures for overall tumor burden</a:t>
            </a:r>
          </a:p>
          <a:p>
            <a:r>
              <a:rPr lang="en-US" sz="2000" dirty="0" smtClean="0"/>
              <a:t>See </a:t>
            </a:r>
            <a:r>
              <a:rPr lang="en-US" sz="2000" dirty="0" err="1" smtClean="0"/>
              <a:t>Eisenhauer</a:t>
            </a:r>
            <a:r>
              <a:rPr lang="en-US" sz="2000" dirty="0" smtClean="0"/>
              <a:t> et al., </a:t>
            </a:r>
            <a:r>
              <a:rPr lang="en-US" sz="2000" dirty="0" err="1" smtClean="0"/>
              <a:t>Eur</a:t>
            </a:r>
            <a:r>
              <a:rPr lang="en-US" sz="2000" dirty="0" smtClean="0"/>
              <a:t> J of Cancer (2009), 45, 228-247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 Studies 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Science</a:t>
            </a:r>
          </a:p>
          <a:p>
            <a:r>
              <a:rPr lang="en-US" dirty="0" smtClean="0"/>
              <a:t>Translational</a:t>
            </a:r>
          </a:p>
          <a:p>
            <a:r>
              <a:rPr lang="en-US" dirty="0" smtClean="0"/>
              <a:t>Clinical</a:t>
            </a:r>
          </a:p>
          <a:p>
            <a:pPr lvl="1"/>
            <a:r>
              <a:rPr lang="en-US" dirty="0" smtClean="0"/>
              <a:t>Exploratory/Pilot/Correlative</a:t>
            </a:r>
          </a:p>
          <a:p>
            <a:pPr lvl="1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Phase I</a:t>
            </a:r>
          </a:p>
          <a:p>
            <a:pPr lvl="1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Phase II</a:t>
            </a:r>
          </a:p>
          <a:p>
            <a:pPr lvl="1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Phase III</a:t>
            </a:r>
          </a:p>
          <a:p>
            <a:pPr lvl="1"/>
            <a:r>
              <a:rPr lang="en-US" dirty="0" smtClean="0"/>
              <a:t>Other: e.g. prevention, survivorship</a:t>
            </a:r>
          </a:p>
          <a:p>
            <a:r>
              <a:rPr lang="en-US" dirty="0" smtClean="0"/>
              <a:t>Epidemiological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(briefly*)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30763"/>
          </a:xfrm>
        </p:spPr>
        <p:txBody>
          <a:bodyPr/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Complete Response: </a:t>
            </a:r>
            <a:r>
              <a:rPr lang="en-US" sz="2400" dirty="0" smtClean="0"/>
              <a:t>disappearance of all target lesions. 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Partial Response: </a:t>
            </a:r>
            <a:r>
              <a:rPr lang="en-US" sz="2400" dirty="0" smtClean="0"/>
              <a:t>at least a 30% decrease in the sum of the diameters of the target lesions, taking as a reference the baseline sum of diameters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Progressive Disease</a:t>
            </a:r>
            <a:r>
              <a:rPr lang="en-US" sz="2400" dirty="0" smtClean="0"/>
              <a:t>:  At least a 20% increase in the sum of diameters of target lesions.  Increase must constitute at least 5mm absolute increase.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Stable Disease:  </a:t>
            </a:r>
            <a:r>
              <a:rPr lang="en-US" sz="2400" dirty="0" smtClean="0"/>
              <a:t>Shrinkage&lt;30% or increase&lt;20%.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* based on target lesions and ignoring lymph node criteria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11685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 Choosing the experimental design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Based on the aims and the outcome, a design can be identified.</a:t>
            </a:r>
          </a:p>
          <a:p>
            <a:r>
              <a:rPr lang="en-US"/>
              <a:t>Other considerations</a:t>
            </a:r>
          </a:p>
          <a:p>
            <a:pPr lvl="1"/>
            <a:r>
              <a:rPr lang="en-US"/>
              <a:t>patient population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accrual limitations</a:t>
            </a:r>
          </a:p>
          <a:p>
            <a:pPr lvl="1"/>
            <a:r>
              <a:rPr lang="en-US"/>
              <a:t>previous experience with the treatment of interest in this or other populations</a:t>
            </a:r>
          </a:p>
          <a:p>
            <a:pPr lvl="1"/>
            <a:r>
              <a:rPr lang="en-US"/>
              <a:t>results from earlier phase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 Choosing the experimental design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common approaches within each phase of drug development</a:t>
            </a:r>
          </a:p>
          <a:p>
            <a:r>
              <a:rPr lang="en-US" dirty="0" smtClean="0"/>
              <a:t>However, there are often many options and seemingly small details that can make big differences.</a:t>
            </a:r>
          </a:p>
          <a:p>
            <a:r>
              <a:rPr lang="en-US" dirty="0" smtClean="0"/>
              <a:t>Two common ‘philosophies”</a:t>
            </a:r>
          </a:p>
          <a:p>
            <a:pPr lvl="1"/>
            <a:r>
              <a:rPr lang="en-US" dirty="0" err="1" smtClean="0"/>
              <a:t>Frequentist</a:t>
            </a:r>
            <a:endParaRPr lang="en-US" dirty="0" smtClean="0"/>
          </a:p>
          <a:p>
            <a:pPr lvl="1"/>
            <a:r>
              <a:rPr lang="en-US" dirty="0" smtClean="0"/>
              <a:t>Bayesian</a:t>
            </a:r>
          </a:p>
          <a:p>
            <a:r>
              <a:rPr lang="en-US" dirty="0" smtClean="0"/>
              <a:t>Buzzword:  “adaptive”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I trial goals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Classic Phase I trials:</a:t>
            </a:r>
          </a:p>
          <a:p>
            <a:pPr lvl="1"/>
            <a:r>
              <a:rPr lang="en-US" dirty="0"/>
              <a:t>Find the highest dose that is deemed safe:  the Maximum Tolerated Dose (MTD)</a:t>
            </a:r>
          </a:p>
          <a:p>
            <a:pPr lvl="1"/>
            <a:r>
              <a:rPr lang="en-US" dirty="0"/>
              <a:t>DLT = dose limiting toxicity</a:t>
            </a:r>
          </a:p>
          <a:p>
            <a:pPr lvl="1"/>
            <a:r>
              <a:rPr lang="en-US" dirty="0"/>
              <a:t>Goal is to find the highest dose that has a DLT rate of x% or less (usually ranges from 20% to 40%)</a:t>
            </a:r>
          </a:p>
          <a:p>
            <a:r>
              <a:rPr lang="en-US" dirty="0"/>
              <a:t>Newer Phase I trials:</a:t>
            </a:r>
          </a:p>
          <a:p>
            <a:pPr lvl="1"/>
            <a:r>
              <a:rPr lang="en-US" dirty="0"/>
              <a:t>Find the dose that is considered to </a:t>
            </a:r>
            <a:r>
              <a:rPr lang="en-US" dirty="0" smtClean="0"/>
              <a:t>be safe </a:t>
            </a:r>
            <a:r>
              <a:rPr lang="en-US" dirty="0"/>
              <a:t>and have optimal biologic/immunologic effect (OBD). </a:t>
            </a:r>
          </a:p>
          <a:p>
            <a:pPr lvl="1"/>
            <a:r>
              <a:rPr lang="en-US" dirty="0"/>
              <a:t>Goal is to optimize “biomarker” response within safety constraints.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715963"/>
          </a:xfrm>
        </p:spPr>
        <p:txBody>
          <a:bodyPr/>
          <a:lstStyle/>
          <a:p>
            <a:r>
              <a:rPr lang="en-US" sz="2800" i="1" dirty="0"/>
              <a:t>New paradigm:  Targeted Therapy </a:t>
            </a:r>
            <a:br>
              <a:rPr lang="en-US" sz="2800" i="1" dirty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>
                <a:solidFill>
                  <a:schemeClr val="hlink"/>
                </a:solidFill>
              </a:rPr>
              <a:t>How do targeted therapies change the early phase drug development paradigm?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69225" cy="4114800"/>
          </a:xfrm>
        </p:spPr>
        <p:txBody>
          <a:bodyPr/>
          <a:lstStyle/>
          <a:p>
            <a:r>
              <a:rPr lang="en-US" sz="2400" dirty="0"/>
              <a:t>Not all targeted therapies have toxicity</a:t>
            </a:r>
          </a:p>
          <a:p>
            <a:pPr lvl="1"/>
            <a:r>
              <a:rPr lang="en-US" sz="2000" dirty="0"/>
              <a:t>Toxicity may not occur at all</a:t>
            </a:r>
          </a:p>
          <a:p>
            <a:pPr lvl="1"/>
            <a:r>
              <a:rPr lang="en-US" sz="2000" dirty="0"/>
              <a:t>Toxicity may not increase with dose</a:t>
            </a:r>
          </a:p>
          <a:p>
            <a:r>
              <a:rPr lang="en-US" sz="2400" dirty="0"/>
              <a:t>Targeted therapies may not reach the target of </a:t>
            </a:r>
            <a:r>
              <a:rPr lang="en-US" sz="2400" dirty="0" smtClean="0"/>
              <a:t>interest</a:t>
            </a:r>
          </a:p>
          <a:p>
            <a:r>
              <a:rPr lang="en-US" sz="2400" dirty="0" smtClean="0"/>
              <a:t>Implications for study design:  Previous assumptions </a:t>
            </a:r>
            <a:r>
              <a:rPr lang="en-US" sz="2400" dirty="0"/>
              <a:t>may not hold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Does efficacy increase with dose?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Endpoint </a:t>
            </a:r>
            <a:r>
              <a:rPr lang="en-US" sz="2000" dirty="0"/>
              <a:t>may no longer be appropriate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Should we be looking for the MTD?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</a:t>
            </a:r>
            <a:r>
              <a:rPr lang="en-US" sz="2000" dirty="0"/>
              <a:t>good is phase I if the agent does not hit the target?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r>
              <a:rPr lang="en-US" sz="2400" dirty="0" smtClean="0"/>
              <a:t>Provide </a:t>
            </a:r>
            <a:r>
              <a:rPr lang="en-US" sz="2400" dirty="0"/>
              <a:t>preliminary information on whether a treatment is efficacious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rovide </a:t>
            </a:r>
            <a:r>
              <a:rPr lang="en-US" sz="2400" dirty="0"/>
              <a:t>preliminary data about the relationship between dose and efficacy. </a:t>
            </a:r>
          </a:p>
          <a:p>
            <a:r>
              <a:rPr lang="en-US" sz="2400" b="1" dirty="0" smtClean="0"/>
              <a:t>Often </a:t>
            </a:r>
            <a:r>
              <a:rPr lang="en-US" sz="2400" b="1" dirty="0"/>
              <a:t>controlled </a:t>
            </a:r>
            <a:r>
              <a:rPr lang="en-US" sz="2400" b="1" dirty="0" smtClean="0"/>
              <a:t>but</a:t>
            </a:r>
          </a:p>
          <a:p>
            <a:pPr lvl="1"/>
            <a:r>
              <a:rPr lang="en-US" b="1" dirty="0" smtClean="0"/>
              <a:t>They are small: generally cannot find large differences in </a:t>
            </a:r>
            <a:r>
              <a:rPr lang="en-US" b="1" dirty="0"/>
              <a:t>treatment </a:t>
            </a:r>
            <a:r>
              <a:rPr lang="en-US" b="1" dirty="0" smtClean="0"/>
              <a:t>effects</a:t>
            </a:r>
          </a:p>
          <a:p>
            <a:pPr lvl="1"/>
            <a:r>
              <a:rPr lang="en-US" b="1" dirty="0" smtClean="0"/>
              <a:t>Their endpoints are “short-term”</a:t>
            </a:r>
          </a:p>
          <a:p>
            <a:pPr lvl="2"/>
            <a:r>
              <a:rPr lang="en-US" sz="2400" b="1" dirty="0" smtClean="0"/>
              <a:t>Phase II endpoint:  response</a:t>
            </a:r>
          </a:p>
          <a:p>
            <a:pPr lvl="2"/>
            <a:r>
              <a:rPr lang="en-US" sz="2400" b="1" dirty="0" smtClean="0"/>
              <a:t>Phase III endpoint:  overall survival</a:t>
            </a:r>
            <a:endParaRPr lang="en-US" sz="2400" dirty="0"/>
          </a:p>
          <a:p>
            <a:r>
              <a:rPr lang="en-US" sz="2400" dirty="0" smtClean="0"/>
              <a:t>Often </a:t>
            </a:r>
            <a:r>
              <a:rPr lang="en-US" sz="2400" dirty="0" err="1"/>
              <a:t>unblinded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23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 + RCT trial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“This is a </a:t>
            </a:r>
            <a:r>
              <a:rPr lang="en-US" sz="2000" dirty="0" smtClean="0"/>
              <a:t>single arm phase II trial to evaluate the 6 month PFS rate in patients with borderline and frankly </a:t>
            </a:r>
            <a:r>
              <a:rPr lang="en-US" sz="2000" dirty="0" err="1" smtClean="0"/>
              <a:t>unresectable</a:t>
            </a:r>
            <a:r>
              <a:rPr lang="en-US" sz="2000" dirty="0" smtClean="0"/>
              <a:t> pancreatic cancer.”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The goals</a:t>
            </a:r>
            <a:r>
              <a:rPr lang="en-US" sz="2000" dirty="0" smtClean="0"/>
              <a:t>: determine if the 6 month PFS rate is significantly better than 50%.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Study design: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single arm, single stage study was designed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null hypothesis is that the 6 month PFS rate is 50%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alternative hypothesis is that the 6 month PFS rate is 70%</a:t>
            </a:r>
            <a:endParaRPr lang="en-US" sz="2200" dirty="0"/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Alternatives: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Randomized phase II design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</a:rPr>
              <a:t>Early stopping for futility (e.g. Simon two-stage).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 smtClean="0"/>
              <a:t>Phase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r>
              <a:rPr lang="en-US" sz="2400" dirty="0" smtClean="0"/>
              <a:t>If agent (or combination) succeeds in phase II, the next logical step is phase III.</a:t>
            </a:r>
          </a:p>
          <a:p>
            <a:r>
              <a:rPr lang="en-US" sz="2400" dirty="0" smtClean="0"/>
              <a:t>Usually designed by large companies or cooperative groups (e.g. ECOG, CALG-B).</a:t>
            </a:r>
          </a:p>
          <a:p>
            <a:r>
              <a:rPr lang="en-US" sz="2400" dirty="0" smtClean="0"/>
              <a:t>Comparative trial</a:t>
            </a:r>
          </a:p>
          <a:p>
            <a:pPr lvl="1"/>
            <a:r>
              <a:rPr lang="en-US" dirty="0" smtClean="0"/>
              <a:t>Two or more arms</a:t>
            </a:r>
          </a:p>
          <a:p>
            <a:pPr lvl="1"/>
            <a:r>
              <a:rPr lang="en-US" dirty="0" smtClean="0"/>
              <a:t>Standard outcome is overall survival (with rare exception in cancer)</a:t>
            </a:r>
          </a:p>
          <a:p>
            <a:pPr lvl="1"/>
            <a:r>
              <a:rPr lang="en-US" dirty="0" smtClean="0"/>
              <a:t>Goal:  show a significant improvement in survival</a:t>
            </a:r>
          </a:p>
          <a:p>
            <a:r>
              <a:rPr lang="en-US" sz="2400" dirty="0" smtClean="0"/>
              <a:t>Generally very large and expensive</a:t>
            </a:r>
          </a:p>
          <a:p>
            <a:r>
              <a:rPr lang="en-US" sz="2400" dirty="0" smtClean="0"/>
              <a:t>Must be strong evidence in phase II to conclude that Phase III study will succeed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42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large undertaking</a:t>
            </a:r>
          </a:p>
          <a:p>
            <a:pPr lvl="1"/>
            <a:r>
              <a:rPr lang="en-US" dirty="0" smtClean="0"/>
              <a:t>Multicenter</a:t>
            </a:r>
          </a:p>
          <a:p>
            <a:pPr lvl="2"/>
            <a:r>
              <a:rPr lang="en-US" dirty="0" smtClean="0"/>
              <a:t>Infrastructure</a:t>
            </a:r>
          </a:p>
          <a:p>
            <a:pPr lvl="2"/>
            <a:r>
              <a:rPr lang="en-US" dirty="0" smtClean="0"/>
              <a:t>IRB and scientific approvals at each site</a:t>
            </a:r>
          </a:p>
          <a:p>
            <a:pPr lvl="1"/>
            <a:r>
              <a:rPr lang="en-US" dirty="0" smtClean="0"/>
              <a:t>Talks with FDA and other regulators</a:t>
            </a:r>
          </a:p>
          <a:p>
            <a:pPr lvl="1"/>
            <a:r>
              <a:rPr lang="en-US" dirty="0" smtClean="0"/>
              <a:t>Establishment of DSMB specifically for trials</a:t>
            </a:r>
          </a:p>
          <a:p>
            <a:r>
              <a:rPr lang="en-US" dirty="0" smtClean="0"/>
              <a:t>The statistical design is relatively simple compared to the practical issues of running a Phase III trial.</a:t>
            </a:r>
          </a:p>
          <a:p>
            <a:r>
              <a:rPr lang="en-US" dirty="0" smtClean="0"/>
              <a:t>Practical issues will often drive the design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 Analytic Plan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want to compare?</a:t>
            </a:r>
          </a:p>
          <a:p>
            <a:r>
              <a:rPr lang="en-US" dirty="0"/>
              <a:t>Do you want to estimate?</a:t>
            </a:r>
          </a:p>
          <a:p>
            <a:r>
              <a:rPr lang="en-US" dirty="0"/>
              <a:t>Do you want to test a hypothesis?</a:t>
            </a:r>
          </a:p>
          <a:p>
            <a:r>
              <a:rPr lang="en-US" dirty="0"/>
              <a:t>These questions, in regards to your stated aims, will determine your analytic plan</a:t>
            </a:r>
          </a:p>
          <a:p>
            <a:r>
              <a:rPr lang="en-US" dirty="0"/>
              <a:t>Recall primary aim: </a:t>
            </a:r>
            <a:r>
              <a:rPr lang="en-US" b="1" dirty="0">
                <a:solidFill>
                  <a:schemeClr val="folHlink"/>
                </a:solidFill>
              </a:rPr>
              <a:t>To </a:t>
            </a:r>
            <a:r>
              <a:rPr lang="en-US" b="1" dirty="0" smtClean="0">
                <a:solidFill>
                  <a:schemeClr val="folHlink"/>
                </a:solidFill>
              </a:rPr>
              <a:t>determine the 6 month progression-free survival rate.</a:t>
            </a:r>
            <a:endParaRPr lang="en-US" dirty="0"/>
          </a:p>
          <a:p>
            <a:r>
              <a:rPr lang="en-US" dirty="0"/>
              <a:t>Recall primary endpoint: 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6 month progression-free survival indicator.</a:t>
            </a:r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Phases of Drug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8153400" cy="4724400"/>
          </a:xfrm>
        </p:spPr>
        <p:txBody>
          <a:bodyPr/>
          <a:lstStyle/>
          <a:p>
            <a:r>
              <a:rPr lang="en-US" dirty="0" smtClean="0"/>
              <a:t>Phase I</a:t>
            </a:r>
          </a:p>
          <a:p>
            <a:pPr lvl="1"/>
            <a:r>
              <a:rPr lang="en-US" sz="2200" dirty="0" smtClean="0"/>
              <a:t>Dose finding</a:t>
            </a:r>
          </a:p>
          <a:p>
            <a:pPr lvl="1"/>
            <a:r>
              <a:rPr lang="en-US" sz="2200" dirty="0" smtClean="0"/>
              <a:t>Usually designed to find the highest safe dose.</a:t>
            </a:r>
          </a:p>
          <a:p>
            <a:pPr lvl="1"/>
            <a:r>
              <a:rPr lang="en-US" sz="2200" dirty="0" smtClean="0"/>
              <a:t>12-30 patients</a:t>
            </a:r>
            <a:endParaRPr lang="en-US" sz="2200" dirty="0"/>
          </a:p>
          <a:p>
            <a:r>
              <a:rPr lang="en-US" dirty="0" smtClean="0"/>
              <a:t>Phase II</a:t>
            </a:r>
          </a:p>
          <a:p>
            <a:pPr lvl="1"/>
            <a:r>
              <a:rPr lang="en-US" sz="2200" dirty="0" smtClean="0"/>
              <a:t>Preliminary efficacy and safety</a:t>
            </a:r>
          </a:p>
          <a:p>
            <a:pPr lvl="1"/>
            <a:r>
              <a:rPr lang="en-US" sz="2200" dirty="0" smtClean="0"/>
              <a:t>Generally not ‘head to head’ comparison</a:t>
            </a:r>
          </a:p>
          <a:p>
            <a:pPr lvl="1"/>
            <a:r>
              <a:rPr lang="en-US" sz="2200" dirty="0" smtClean="0"/>
              <a:t>20-80 patients</a:t>
            </a:r>
          </a:p>
          <a:p>
            <a:r>
              <a:rPr lang="en-US" dirty="0" smtClean="0"/>
              <a:t>Phase III</a:t>
            </a:r>
          </a:p>
          <a:p>
            <a:pPr lvl="1"/>
            <a:r>
              <a:rPr lang="en-US" sz="2200" dirty="0" smtClean="0"/>
              <a:t>Definitive comparative trial against the standard of care</a:t>
            </a:r>
          </a:p>
          <a:p>
            <a:pPr lvl="1"/>
            <a:r>
              <a:rPr lang="en-US" sz="2200" dirty="0" smtClean="0"/>
              <a:t>Usually hundreds or thousands of patients</a:t>
            </a:r>
          </a:p>
        </p:txBody>
      </p:sp>
    </p:spTree>
    <p:extLst>
      <p:ext uri="{BB962C8B-B14F-4D97-AF65-F5344CB8AC3E}">
        <p14:creationId xmlns:p14="http://schemas.microsoft.com/office/powerpoint/2010/main" val="20619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 Analytic Plan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analytic plan for the primary outcome usually involves two things:</a:t>
            </a:r>
          </a:p>
          <a:p>
            <a:pPr lvl="1"/>
            <a:r>
              <a:rPr lang="en-US" sz="2000" dirty="0"/>
              <a:t>estimating a parameter of interest</a:t>
            </a:r>
          </a:p>
          <a:p>
            <a:pPr lvl="1"/>
            <a:r>
              <a:rPr lang="en-US" sz="2000" dirty="0"/>
              <a:t>testing that the parameter is different than in another setting (e.g., different treatment)</a:t>
            </a:r>
          </a:p>
          <a:p>
            <a:r>
              <a:rPr lang="en-US" sz="2400" dirty="0">
                <a:solidFill>
                  <a:schemeClr val="folHlink"/>
                </a:solidFill>
              </a:rPr>
              <a:t>Estimation</a:t>
            </a:r>
            <a:r>
              <a:rPr lang="en-US" sz="2400" dirty="0"/>
              <a:t>:  a point estimate and some measure of precision</a:t>
            </a:r>
          </a:p>
          <a:p>
            <a:r>
              <a:rPr lang="en-US" sz="2400" dirty="0"/>
              <a:t>Example: “The </a:t>
            </a:r>
            <a:r>
              <a:rPr lang="en-US" sz="2400" dirty="0" smtClean="0"/>
              <a:t>6 month PFS rate will </a:t>
            </a:r>
            <a:r>
              <a:rPr lang="en-US" sz="2400" dirty="0"/>
              <a:t>be estimated with its confidence interval.”</a:t>
            </a:r>
          </a:p>
          <a:p>
            <a:pPr lvl="1"/>
            <a:r>
              <a:rPr lang="en-US" sz="2000" dirty="0"/>
              <a:t>this provides us with an estimate of </a:t>
            </a:r>
            <a:r>
              <a:rPr lang="en-US" sz="2000" dirty="0" smtClean="0"/>
              <a:t>the proportion of patients who are progression-free at 6 months.</a:t>
            </a:r>
            <a:endParaRPr lang="en-US" sz="2000" dirty="0"/>
          </a:p>
          <a:p>
            <a:pPr lvl="1"/>
            <a:r>
              <a:rPr lang="en-US" sz="2000" dirty="0"/>
              <a:t>it also provides us with a measure of precision about the estimate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95% confidence interval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4830763"/>
          </a:xfrm>
        </p:spPr>
        <p:txBody>
          <a:bodyPr/>
          <a:lstStyle/>
          <a:p>
            <a:r>
              <a:rPr lang="en-US" sz="2000" dirty="0"/>
              <a:t>an interval that contains the true value of the parameter of interest 95% of the time.</a:t>
            </a:r>
          </a:p>
          <a:p>
            <a:r>
              <a:rPr lang="en-US" sz="2000" dirty="0"/>
              <a:t>“we are 95% confident that the true </a:t>
            </a:r>
            <a:r>
              <a:rPr lang="en-US" sz="2000" dirty="0" smtClean="0"/>
              <a:t>6 mo. PFS rate lies </a:t>
            </a:r>
            <a:r>
              <a:rPr lang="en-US" sz="2000" dirty="0"/>
              <a:t>in this interval” </a:t>
            </a:r>
          </a:p>
          <a:p>
            <a:r>
              <a:rPr lang="en-US" sz="2000" dirty="0"/>
              <a:t>Example:  below shows examples where </a:t>
            </a:r>
            <a:r>
              <a:rPr lang="en-US" sz="2000" dirty="0">
                <a:solidFill>
                  <a:schemeClr val="folHlink"/>
                </a:solidFill>
              </a:rPr>
              <a:t>observed</a:t>
            </a:r>
            <a:r>
              <a:rPr lang="en-US" sz="2000" dirty="0"/>
              <a:t> </a:t>
            </a:r>
            <a:r>
              <a:rPr lang="en-US" sz="2000" dirty="0" smtClean="0"/>
              <a:t>rate </a:t>
            </a:r>
            <a:r>
              <a:rPr lang="en-US" sz="2000" dirty="0"/>
              <a:t>is </a:t>
            </a:r>
            <a:r>
              <a:rPr lang="en-US" sz="2000" dirty="0" smtClean="0"/>
              <a:t>0.50.  </a:t>
            </a:r>
            <a:r>
              <a:rPr lang="en-US" sz="2000" dirty="0">
                <a:solidFill>
                  <a:schemeClr val="hlink"/>
                </a:solidFill>
              </a:rPr>
              <a:t>95% confidence interval width depends on the sample size</a:t>
            </a:r>
          </a:p>
          <a:p>
            <a:r>
              <a:rPr lang="en-US" sz="2000" dirty="0"/>
              <a:t>Depending on the sample size, we have greater or less precision in our estimate</a:t>
            </a:r>
          </a:p>
          <a:p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799"/>
            <a:ext cx="4148137" cy="35337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 The analytic plan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Hypothesis testing:</a:t>
            </a:r>
            <a:r>
              <a:rPr lang="en-US" dirty="0"/>
              <a:t>  Determining if the treatment is worthy of further study.</a:t>
            </a:r>
          </a:p>
          <a:p>
            <a:pPr>
              <a:lnSpc>
                <a:spcPct val="90000"/>
              </a:lnSpc>
            </a:pPr>
            <a:r>
              <a:rPr lang="en-US" dirty="0"/>
              <a:t>Recall our hypotheses: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6 month PFS </a:t>
            </a:r>
            <a:r>
              <a:rPr lang="en-US" dirty="0"/>
              <a:t>rate of patients in </a:t>
            </a:r>
            <a:r>
              <a:rPr lang="en-US" dirty="0" smtClean="0"/>
              <a:t>this study will be at least 70%. </a:t>
            </a: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is a sufficiently LOW </a:t>
            </a:r>
            <a:r>
              <a:rPr lang="en-US" dirty="0" smtClean="0"/>
              <a:t>6 month PFS rate </a:t>
            </a:r>
            <a:r>
              <a:rPr lang="en-US" dirty="0"/>
              <a:t>that we are not interested in further pursuit?</a:t>
            </a:r>
          </a:p>
          <a:p>
            <a:pPr>
              <a:lnSpc>
                <a:spcPct val="90000"/>
              </a:lnSpc>
            </a:pPr>
            <a:r>
              <a:rPr lang="en-US" dirty="0"/>
              <a:t>Based on </a:t>
            </a:r>
            <a:r>
              <a:rPr lang="en-US" dirty="0" smtClean="0"/>
              <a:t>the study team’s experience</a:t>
            </a:r>
            <a:r>
              <a:rPr lang="en-US" dirty="0"/>
              <a:t>, a </a:t>
            </a:r>
            <a:r>
              <a:rPr lang="en-US" dirty="0" smtClean="0"/>
              <a:t>6 month PFS rate </a:t>
            </a:r>
            <a:r>
              <a:rPr lang="en-US" dirty="0"/>
              <a:t>of </a:t>
            </a:r>
            <a:r>
              <a:rPr lang="en-US" dirty="0" smtClean="0">
                <a:solidFill>
                  <a:schemeClr val="folHlink"/>
                </a:solidFill>
              </a:rPr>
              <a:t>50%</a:t>
            </a:r>
            <a:r>
              <a:rPr lang="en-US" dirty="0" smtClean="0"/>
              <a:t> </a:t>
            </a:r>
            <a:r>
              <a:rPr lang="en-US" dirty="0"/>
              <a:t>is too low to warrant further </a:t>
            </a:r>
            <a:r>
              <a:rPr lang="en-US" dirty="0" smtClean="0"/>
              <a:t>study of this treatment approach.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 Analytic Plan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perform a hypothesis test: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Ho:  p = </a:t>
            </a:r>
            <a:r>
              <a:rPr lang="en-US" dirty="0" smtClean="0">
                <a:solidFill>
                  <a:schemeClr val="folHlink"/>
                </a:solidFill>
              </a:rPr>
              <a:t>0.50 </a:t>
            </a:r>
            <a:r>
              <a:rPr lang="en-US" dirty="0" smtClean="0"/>
              <a:t>(null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Ha:  p = </a:t>
            </a:r>
            <a:r>
              <a:rPr lang="en-US" dirty="0" smtClean="0">
                <a:solidFill>
                  <a:schemeClr val="folHlink"/>
                </a:solidFill>
              </a:rPr>
              <a:t>0.70</a:t>
            </a:r>
            <a:r>
              <a:rPr lang="en-US" dirty="0" smtClean="0"/>
              <a:t> </a:t>
            </a:r>
            <a:r>
              <a:rPr lang="en-US" dirty="0"/>
              <a:t>(alternative)</a:t>
            </a:r>
          </a:p>
          <a:p>
            <a:pPr>
              <a:lnSpc>
                <a:spcPct val="90000"/>
              </a:lnSpc>
            </a:pPr>
            <a:r>
              <a:rPr lang="en-US" dirty="0"/>
              <a:t>This test is performed using an exact binomial </a:t>
            </a:r>
            <a:r>
              <a:rPr lang="en-US" dirty="0" smtClean="0"/>
              <a:t>procedure.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result is a p-value that provides “evidence” to either reject or fail to reject the null hypothesis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this were a randomized phase II study: 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test is performed in each arm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arms are not directly compared to one another (that is a different test)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p-value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p-value:  the probability of observing a result as or more extreme than we saw in our study if the null hypothesis is true.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Small p-value</a:t>
            </a:r>
            <a:r>
              <a:rPr lang="en-US"/>
              <a:t>:  evidence that the null is not true (“significant result”)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Large p-value</a:t>
            </a:r>
            <a:r>
              <a:rPr lang="en-US"/>
              <a:t>:  not sufficient evidence to reject the null (“not signficant”)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Threshold for significance?  we usually think of 0.05, but in phase II, often use 0.10.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 Analytic Plan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Depends on the design and the goals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 is a Phase II trial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arm approach to 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compare to historical </a:t>
            </a:r>
            <a:r>
              <a:rPr lang="en-US" dirty="0" smtClean="0"/>
              <a:t>6 month PFS rate </a:t>
            </a:r>
            <a:r>
              <a:rPr lang="en-US" dirty="0"/>
              <a:t>(e.g., </a:t>
            </a:r>
            <a:r>
              <a:rPr lang="en-US" dirty="0" smtClean="0"/>
              <a:t>0.50)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Phase I studies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often the analysis plan is descriptive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rare to see hypothesis testing (for primary aim)</a:t>
            </a:r>
          </a:p>
          <a:p>
            <a:pPr>
              <a:lnSpc>
                <a:spcPct val="90000"/>
              </a:lnSpc>
            </a:pPr>
            <a:r>
              <a:rPr lang="en-US" dirty="0"/>
              <a:t>Phase III studies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head to head comparison of </a:t>
            </a:r>
            <a:r>
              <a:rPr lang="en-US" dirty="0" smtClean="0"/>
              <a:t>groups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Hazard ratio compares event rates per group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Time </a:t>
            </a:r>
            <a:r>
              <a:rPr lang="en-US" dirty="0"/>
              <a:t>to event </a:t>
            </a:r>
            <a:r>
              <a:rPr lang="en-US" dirty="0" smtClean="0"/>
              <a:t>methods </a:t>
            </a:r>
            <a:r>
              <a:rPr lang="en-US" dirty="0"/>
              <a:t>are </a:t>
            </a:r>
            <a:r>
              <a:rPr lang="en-US" dirty="0" smtClean="0"/>
              <a:t>required: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Log rank test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Cox regression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V.  Sample size justification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Two basic approaches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power (most common)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precision</a:t>
            </a:r>
          </a:p>
          <a:p>
            <a:pPr>
              <a:lnSpc>
                <a:spcPct val="80000"/>
              </a:lnSpc>
            </a:pPr>
            <a:r>
              <a:rPr lang="en-US" sz="2400"/>
              <a:t>Recall: 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Limit number of participants treated at sub-therapeutic doses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Limit number of participants treated with ineffective therapy or exposed to toxicity</a:t>
            </a:r>
          </a:p>
          <a:p>
            <a:pPr>
              <a:lnSpc>
                <a:spcPct val="80000"/>
              </a:lnSpc>
            </a:pPr>
            <a:r>
              <a:rPr lang="en-US" sz="2400"/>
              <a:t>But, also we need to enroll enough patients to achieve our aims</a:t>
            </a:r>
          </a:p>
          <a:p>
            <a:pPr>
              <a:lnSpc>
                <a:spcPct val="80000"/>
              </a:lnSpc>
            </a:pPr>
            <a:r>
              <a:rPr lang="en-US" sz="2400"/>
              <a:t>Balancing act: 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Too few patients:  you cannot answer the question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Too many patients:  you have wasted resources and potentially exposed patients to an ineffective treatment unnecessarily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folHlink"/>
                </a:solidFill>
              </a:rPr>
              <a:t>Most commonly motivate sample size by a hypothesis testing approach</a:t>
            </a:r>
          </a:p>
          <a:p>
            <a:pPr lvl="1">
              <a:lnSpc>
                <a:spcPct val="80000"/>
              </a:lnSpc>
            </a:pPr>
            <a:endParaRPr lang="en-US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Refresher of alpha, beta and power</a:t>
            </a: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3181350" y="2576513"/>
            <a:ext cx="612775" cy="701675"/>
            <a:chOff x="2004" y="1623"/>
            <a:chExt cx="386" cy="442"/>
          </a:xfrm>
        </p:grpSpPr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2074" y="1716"/>
              <a:ext cx="248" cy="242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004" y="1623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chemeClr val="bg1"/>
                  </a:solidFill>
                  <a:sym typeface="Wingdings" pitchFamily="2" charset="2"/>
                </a:rPr>
                <a:t></a:t>
              </a:r>
            </a:p>
          </p:txBody>
        </p:sp>
      </p:grpSp>
      <p:grpSp>
        <p:nvGrpSpPr>
          <p:cNvPr id="45064" name="Group 8"/>
          <p:cNvGrpSpPr>
            <a:grpSpLocks/>
          </p:cNvGrpSpPr>
          <p:nvPr/>
        </p:nvGrpSpPr>
        <p:grpSpPr bwMode="auto">
          <a:xfrm>
            <a:off x="5556250" y="3451225"/>
            <a:ext cx="612775" cy="701675"/>
            <a:chOff x="3500" y="2174"/>
            <a:chExt cx="386" cy="442"/>
          </a:xfrm>
        </p:grpSpPr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3569" y="2267"/>
              <a:ext cx="248" cy="242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3500" y="2174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chemeClr val="bg1"/>
                  </a:solidFill>
                  <a:sym typeface="Wingdings" pitchFamily="2" charset="2"/>
                </a:rPr>
                <a:t></a:t>
              </a:r>
            </a:p>
          </p:txBody>
        </p:sp>
      </p:grpSp>
      <p:grpSp>
        <p:nvGrpSpPr>
          <p:cNvPr id="45067" name="Group 11"/>
          <p:cNvGrpSpPr>
            <a:grpSpLocks/>
          </p:cNvGrpSpPr>
          <p:nvPr/>
        </p:nvGrpSpPr>
        <p:grpSpPr bwMode="auto">
          <a:xfrm>
            <a:off x="3217863" y="3451225"/>
            <a:ext cx="612775" cy="701675"/>
            <a:chOff x="2027" y="2174"/>
            <a:chExt cx="386" cy="442"/>
          </a:xfrm>
        </p:grpSpPr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2097" y="2271"/>
              <a:ext cx="248" cy="242"/>
            </a:xfrm>
            <a:prstGeom prst="ellips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2027" y="2174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chemeClr val="bg1"/>
                  </a:solidFill>
                  <a:sym typeface="Wingdings" pitchFamily="2" charset="2"/>
                </a:rPr>
                <a:t></a:t>
              </a:r>
            </a:p>
          </p:txBody>
        </p:sp>
      </p:grpSp>
      <p:grpSp>
        <p:nvGrpSpPr>
          <p:cNvPr id="45070" name="Group 14"/>
          <p:cNvGrpSpPr>
            <a:grpSpLocks/>
          </p:cNvGrpSpPr>
          <p:nvPr/>
        </p:nvGrpSpPr>
        <p:grpSpPr bwMode="auto">
          <a:xfrm>
            <a:off x="5516563" y="2549525"/>
            <a:ext cx="612775" cy="701675"/>
            <a:chOff x="3475" y="1606"/>
            <a:chExt cx="386" cy="442"/>
          </a:xfrm>
        </p:grpSpPr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3541" y="1704"/>
              <a:ext cx="248" cy="242"/>
            </a:xfrm>
            <a:prstGeom prst="ellips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Rectangle 16"/>
            <p:cNvSpPr>
              <a:spLocks noChangeArrowheads="1"/>
            </p:cNvSpPr>
            <p:nvPr/>
          </p:nvSpPr>
          <p:spPr bwMode="auto">
            <a:xfrm>
              <a:off x="3475" y="1606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chemeClr val="bg1"/>
                  </a:solidFill>
                  <a:sym typeface="Wingdings" pitchFamily="2" charset="2"/>
                </a:rPr>
                <a:t></a:t>
              </a:r>
            </a:p>
          </p:txBody>
        </p:sp>
      </p:grpSp>
      <p:grpSp>
        <p:nvGrpSpPr>
          <p:cNvPr id="45073" name="Group 17"/>
          <p:cNvGrpSpPr>
            <a:grpSpLocks/>
          </p:cNvGrpSpPr>
          <p:nvPr/>
        </p:nvGrpSpPr>
        <p:grpSpPr bwMode="auto">
          <a:xfrm>
            <a:off x="2611438" y="3822700"/>
            <a:ext cx="2259012" cy="1014413"/>
            <a:chOff x="1645" y="2408"/>
            <a:chExt cx="1207" cy="639"/>
          </a:xfrm>
        </p:grpSpPr>
        <p:sp>
          <p:nvSpPr>
            <p:cNvPr id="45074" name="Freeform 18"/>
            <p:cNvSpPr>
              <a:spLocks/>
            </p:cNvSpPr>
            <p:nvPr/>
          </p:nvSpPr>
          <p:spPr bwMode="auto">
            <a:xfrm>
              <a:off x="1645" y="2408"/>
              <a:ext cx="426" cy="501"/>
            </a:xfrm>
            <a:custGeom>
              <a:avLst/>
              <a:gdLst>
                <a:gd name="T0" fmla="*/ 426 w 426"/>
                <a:gd name="T1" fmla="*/ 0 h 501"/>
                <a:gd name="T2" fmla="*/ 89 w 426"/>
                <a:gd name="T3" fmla="*/ 123 h 501"/>
                <a:gd name="T4" fmla="*/ 23 w 426"/>
                <a:gd name="T5" fmla="*/ 353 h 501"/>
                <a:gd name="T6" fmla="*/ 229 w 426"/>
                <a:gd name="T7" fmla="*/ 50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6" h="501">
                  <a:moveTo>
                    <a:pt x="426" y="0"/>
                  </a:moveTo>
                  <a:cubicBezTo>
                    <a:pt x="370" y="20"/>
                    <a:pt x="156" y="64"/>
                    <a:pt x="89" y="123"/>
                  </a:cubicBezTo>
                  <a:cubicBezTo>
                    <a:pt x="22" y="182"/>
                    <a:pt x="0" y="290"/>
                    <a:pt x="23" y="353"/>
                  </a:cubicBezTo>
                  <a:cubicBezTo>
                    <a:pt x="46" y="416"/>
                    <a:pt x="186" y="470"/>
                    <a:pt x="229" y="50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823" y="2797"/>
              <a:ext cx="10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folHlink"/>
                  </a:solidFill>
                  <a:latin typeface="Arial Narrow" pitchFamily="34" charset="0"/>
                </a:rPr>
                <a:t>Type I error</a:t>
              </a:r>
            </a:p>
          </p:txBody>
        </p:sp>
      </p:grpSp>
      <p:grpSp>
        <p:nvGrpSpPr>
          <p:cNvPr id="45076" name="Group 20"/>
          <p:cNvGrpSpPr>
            <a:grpSpLocks/>
          </p:cNvGrpSpPr>
          <p:nvPr/>
        </p:nvGrpSpPr>
        <p:grpSpPr bwMode="auto">
          <a:xfrm>
            <a:off x="6105525" y="2578100"/>
            <a:ext cx="3038475" cy="493713"/>
            <a:chOff x="3846" y="1632"/>
            <a:chExt cx="1691" cy="311"/>
          </a:xfrm>
        </p:grpSpPr>
        <p:sp>
          <p:nvSpPr>
            <p:cNvPr id="45077" name="Freeform 21"/>
            <p:cNvSpPr>
              <a:spLocks/>
            </p:cNvSpPr>
            <p:nvPr/>
          </p:nvSpPr>
          <p:spPr bwMode="auto">
            <a:xfrm>
              <a:off x="3846" y="1632"/>
              <a:ext cx="639" cy="206"/>
            </a:xfrm>
            <a:custGeom>
              <a:avLst/>
              <a:gdLst>
                <a:gd name="T0" fmla="*/ 0 w 639"/>
                <a:gd name="T1" fmla="*/ 176 h 206"/>
                <a:gd name="T2" fmla="*/ 157 w 639"/>
                <a:gd name="T3" fmla="*/ 20 h 206"/>
                <a:gd name="T4" fmla="*/ 433 w 639"/>
                <a:gd name="T5" fmla="*/ 58 h 206"/>
                <a:gd name="T6" fmla="*/ 639 w 639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9" h="206">
                  <a:moveTo>
                    <a:pt x="0" y="176"/>
                  </a:moveTo>
                  <a:cubicBezTo>
                    <a:pt x="27" y="150"/>
                    <a:pt x="85" y="40"/>
                    <a:pt x="157" y="20"/>
                  </a:cubicBezTo>
                  <a:cubicBezTo>
                    <a:pt x="229" y="0"/>
                    <a:pt x="353" y="27"/>
                    <a:pt x="433" y="58"/>
                  </a:cubicBezTo>
                  <a:cubicBezTo>
                    <a:pt x="513" y="89"/>
                    <a:pt x="596" y="175"/>
                    <a:pt x="639" y="20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4418" y="1693"/>
              <a:ext cx="11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folHlink"/>
                  </a:solidFill>
                  <a:latin typeface="Comic Sans MS" pitchFamily="66" charset="0"/>
                </a:rPr>
                <a:t>Type II error</a:t>
              </a:r>
            </a:p>
          </p:txBody>
        </p:sp>
      </p:grp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395413" y="4981575"/>
            <a:ext cx="5676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      </a:t>
            </a:r>
            <a:r>
              <a:rPr lang="en-US" sz="2000" b="1">
                <a:latin typeface="Symbol" pitchFamily="18" charset="2"/>
              </a:rPr>
              <a:t>a</a:t>
            </a:r>
            <a:r>
              <a:rPr lang="en-US" sz="2000" b="1"/>
              <a:t> </a:t>
            </a:r>
            <a:r>
              <a:rPr lang="en-US" sz="2000" b="1">
                <a:latin typeface="Comic Sans MS" pitchFamily="66" charset="0"/>
              </a:rPr>
              <a:t>=</a:t>
            </a:r>
            <a:r>
              <a:rPr lang="en-US" sz="2000" b="1">
                <a:latin typeface="Arial Narrow" pitchFamily="34" charset="0"/>
              </a:rPr>
              <a:t>probability of Type I error (level of significance)</a:t>
            </a:r>
            <a:br>
              <a:rPr lang="en-US" sz="2000" b="1">
                <a:latin typeface="Arial Narrow" pitchFamily="34" charset="0"/>
              </a:rPr>
            </a:br>
            <a:r>
              <a:rPr lang="en-US" sz="2000" b="1">
                <a:latin typeface="Comic Sans MS" pitchFamily="66" charset="0"/>
              </a:rPr>
              <a:t>    </a:t>
            </a:r>
            <a:r>
              <a:rPr lang="en-US" sz="2000" b="1">
                <a:latin typeface="Symbol" pitchFamily="18" charset="2"/>
              </a:rPr>
              <a:t>b</a:t>
            </a:r>
            <a:r>
              <a:rPr lang="en-US" sz="2000" b="1">
                <a:latin typeface="Comic Sans MS" pitchFamily="66" charset="0"/>
              </a:rPr>
              <a:t> =</a:t>
            </a:r>
            <a:r>
              <a:rPr lang="en-US" sz="2000" b="1">
                <a:latin typeface="Arial Narrow" pitchFamily="34" charset="0"/>
              </a:rPr>
              <a:t>probability of Type II error</a:t>
            </a:r>
          </a:p>
          <a:p>
            <a:pPr eaLnBrk="0" hangingPunct="0"/>
            <a:r>
              <a:rPr lang="en-US" sz="2000" b="1">
                <a:latin typeface="Comic Sans MS" pitchFamily="66" charset="0"/>
              </a:rPr>
              <a:t> 1-</a:t>
            </a:r>
            <a:r>
              <a:rPr lang="en-US" sz="2000" b="1">
                <a:latin typeface="Symbol" pitchFamily="18" charset="2"/>
              </a:rPr>
              <a:t>b</a:t>
            </a:r>
            <a:r>
              <a:rPr lang="en-US" sz="2000" b="1">
                <a:latin typeface="Comic Sans MS" pitchFamily="66" charset="0"/>
              </a:rPr>
              <a:t> =</a:t>
            </a:r>
            <a:r>
              <a:rPr lang="en-US" sz="2000" b="1">
                <a:latin typeface="Arial Narrow" pitchFamily="34" charset="0"/>
              </a:rPr>
              <a:t>Power</a:t>
            </a:r>
          </a:p>
        </p:txBody>
      </p: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742950" y="1841500"/>
            <a:ext cx="6281738" cy="2870200"/>
            <a:chOff x="468" y="1160"/>
            <a:chExt cx="3957" cy="1808"/>
          </a:xfrm>
        </p:grpSpPr>
        <p:grpSp>
          <p:nvGrpSpPr>
            <p:cNvPr id="45081" name="Group 25"/>
            <p:cNvGrpSpPr>
              <a:grpSpLocks/>
            </p:cNvGrpSpPr>
            <p:nvPr/>
          </p:nvGrpSpPr>
          <p:grpSpPr bwMode="auto">
            <a:xfrm>
              <a:off x="468" y="1163"/>
              <a:ext cx="3957" cy="1552"/>
              <a:chOff x="789" y="1566"/>
              <a:chExt cx="3957" cy="1552"/>
            </a:xfrm>
          </p:grpSpPr>
          <p:sp>
            <p:nvSpPr>
              <p:cNvPr id="45082" name="Text Box 26"/>
              <p:cNvSpPr txBox="1">
                <a:spLocks noChangeArrowheads="1"/>
              </p:cNvSpPr>
              <p:nvPr/>
            </p:nvSpPr>
            <p:spPr bwMode="auto">
              <a:xfrm>
                <a:off x="789" y="2158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b="1">
                    <a:latin typeface="Arial Narrow" pitchFamily="34" charset="0"/>
                  </a:rPr>
                  <a:t>Accept H</a:t>
                </a:r>
                <a:r>
                  <a:rPr lang="en-US" sz="2400" b="1" baseline="-25000">
                    <a:latin typeface="Arial Narrow" pitchFamily="34" charset="0"/>
                  </a:rPr>
                  <a:t>o</a:t>
                </a:r>
                <a:endParaRPr lang="en-US" sz="2400" b="1">
                  <a:latin typeface="Arial Narrow" pitchFamily="34" charset="0"/>
                </a:endParaRPr>
              </a:p>
            </p:txBody>
          </p:sp>
          <p:sp>
            <p:nvSpPr>
              <p:cNvPr id="45083" name="Text Box 27"/>
              <p:cNvSpPr txBox="1">
                <a:spLocks noChangeArrowheads="1"/>
              </p:cNvSpPr>
              <p:nvPr/>
            </p:nvSpPr>
            <p:spPr bwMode="auto">
              <a:xfrm>
                <a:off x="821" y="2615"/>
                <a:ext cx="8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b="1">
                    <a:latin typeface="Arial Narrow" pitchFamily="34" charset="0"/>
                  </a:rPr>
                  <a:t>Reject H</a:t>
                </a:r>
                <a:r>
                  <a:rPr lang="en-US" sz="2400" b="1" baseline="-25000">
                    <a:latin typeface="Arial Narrow" pitchFamily="34" charset="0"/>
                  </a:rPr>
                  <a:t>o</a:t>
                </a:r>
                <a:endParaRPr lang="en-US" sz="2400" b="1">
                  <a:latin typeface="Arial Narrow" pitchFamily="34" charset="0"/>
                </a:endParaRPr>
              </a:p>
            </p:txBody>
          </p:sp>
          <p:sp>
            <p:nvSpPr>
              <p:cNvPr id="45084" name="Text Box 28"/>
              <p:cNvSpPr txBox="1">
                <a:spLocks noChangeArrowheads="1"/>
              </p:cNvSpPr>
              <p:nvPr/>
            </p:nvSpPr>
            <p:spPr bwMode="auto">
              <a:xfrm>
                <a:off x="2067" y="1566"/>
                <a:ext cx="8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b="1">
                    <a:latin typeface="Arial Narrow" pitchFamily="34" charset="0"/>
                  </a:rPr>
                  <a:t>H</a:t>
                </a:r>
                <a:r>
                  <a:rPr lang="en-US" sz="2400" b="1" baseline="-25000">
                    <a:latin typeface="Arial Narrow" pitchFamily="34" charset="0"/>
                  </a:rPr>
                  <a:t>o </a:t>
                </a:r>
                <a:r>
                  <a:rPr lang="en-US" sz="2400" b="1">
                    <a:latin typeface="Arial Narrow" pitchFamily="34" charset="0"/>
                  </a:rPr>
                  <a:t>is True</a:t>
                </a:r>
              </a:p>
            </p:txBody>
          </p:sp>
          <p:sp>
            <p:nvSpPr>
              <p:cNvPr id="45085" name="Text Box 29"/>
              <p:cNvSpPr txBox="1">
                <a:spLocks noChangeArrowheads="1"/>
              </p:cNvSpPr>
              <p:nvPr/>
            </p:nvSpPr>
            <p:spPr bwMode="auto">
              <a:xfrm>
                <a:off x="3183" y="1567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b="1">
                    <a:latin typeface="Arial Narrow" pitchFamily="34" charset="0"/>
                  </a:rPr>
                  <a:t>  H</a:t>
                </a:r>
                <a:r>
                  <a:rPr lang="en-US" sz="2400" b="1" baseline="-25000">
                    <a:latin typeface="Arial Narrow" pitchFamily="34" charset="0"/>
                  </a:rPr>
                  <a:t>o </a:t>
                </a:r>
                <a:r>
                  <a:rPr lang="en-US" sz="2400" b="1">
                    <a:latin typeface="Arial Narrow" pitchFamily="34" charset="0"/>
                  </a:rPr>
                  <a:t>is NOT True</a:t>
                </a:r>
              </a:p>
            </p:txBody>
          </p:sp>
          <p:sp>
            <p:nvSpPr>
              <p:cNvPr id="45086" name="Rectangle 30"/>
              <p:cNvSpPr>
                <a:spLocks noChangeArrowheads="1"/>
              </p:cNvSpPr>
              <p:nvPr/>
            </p:nvSpPr>
            <p:spPr bwMode="auto">
              <a:xfrm>
                <a:off x="1874" y="1948"/>
                <a:ext cx="2860" cy="115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5087" name="AutoShape 31"/>
              <p:cNvCxnSpPr>
                <a:cxnSpLocks noChangeShapeType="1"/>
              </p:cNvCxnSpPr>
              <p:nvPr/>
            </p:nvCxnSpPr>
            <p:spPr bwMode="auto">
              <a:xfrm flipV="1">
                <a:off x="3304" y="1936"/>
                <a:ext cx="0" cy="118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088" name="AutoShape 32"/>
              <p:cNvCxnSpPr>
                <a:cxnSpLocks noChangeShapeType="1"/>
              </p:cNvCxnSpPr>
              <p:nvPr/>
            </p:nvCxnSpPr>
            <p:spPr bwMode="auto">
              <a:xfrm>
                <a:off x="1862" y="2527"/>
                <a:ext cx="288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2984" y="1160"/>
              <a:ext cx="0" cy="18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“Plug and Chug”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With </a:t>
            </a:r>
            <a:r>
              <a:rPr lang="en-US" dirty="0" smtClean="0"/>
              <a:t>power of 80% and one-sided alpha of 0.05, and </a:t>
            </a:r>
            <a:r>
              <a:rPr lang="en-US" dirty="0"/>
              <a:t>Ho and Ha, a </a:t>
            </a:r>
            <a:r>
              <a:rPr lang="en-US" dirty="0" smtClean="0"/>
              <a:t>one-stage </a:t>
            </a:r>
            <a:r>
              <a:rPr lang="en-US" dirty="0"/>
              <a:t>design </a:t>
            </a:r>
            <a:r>
              <a:rPr lang="en-US" dirty="0" smtClean="0"/>
              <a:t>was selected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438400"/>
            <a:ext cx="6705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/>
              <a:t>A single stage design was chosen.  To achieve a power of 80% with a one-sided alpha assuming a null 6 month PFS of 50% and an alternative rate of 70%, 39 patients need to be enrolled.  If 25 or more of the patients are progression-free at their 6-month visit, then we will reject the null hypothesis at the 5% level and conclude that the treatment approach is worthy of further study.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“Plug and Chug</a:t>
            </a:r>
            <a:r>
              <a:rPr lang="en-US" dirty="0" smtClean="0"/>
              <a:t>” with interim look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With </a:t>
            </a:r>
            <a:r>
              <a:rPr lang="en-US" sz="2000" dirty="0" smtClean="0"/>
              <a:t>power of 80% and one-sided alpha of 0.05, and </a:t>
            </a:r>
            <a:r>
              <a:rPr lang="en-US" sz="2000" dirty="0"/>
              <a:t>Ho and Ha, a 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Simon two-stage design </a:t>
            </a:r>
            <a:r>
              <a:rPr lang="en-US" sz="2000" dirty="0" smtClean="0"/>
              <a:t>could have been adopted.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sample size per arm will be 15 patients or 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</a:rPr>
              <a:t>43 patients 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(depending on early stopping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</a:rPr>
              <a:t>)</a:t>
            </a:r>
            <a:endParaRPr lang="en-US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6705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The Simon’s two stage design used is defined as follows.  Our null hypothesis is that the 6 month PFS rate is 50% and our alternative hypothesis is that it is 70%. At the first stage we will enroll 15 patients. We will close accrual to an arm if </a:t>
            </a:r>
            <a:r>
              <a:rPr lang="en-US" u="sng" dirty="0" smtClean="0"/>
              <a:t>&lt;</a:t>
            </a:r>
            <a:r>
              <a:rPr lang="en-US" dirty="0" smtClean="0"/>
              <a:t> 8 patients are PF at 6 months. If 9 or more are progression-free at 6 months, then the study will remain open for an additional 28 patients.  The treatment approach will be considered promising if at least 27 patients are progression-free in 43 patients.  This study has power of 80% and a one-sided alpha of 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Trials:  the beginning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clinical trial protocol</a:t>
            </a:r>
          </a:p>
          <a:p>
            <a:r>
              <a:rPr lang="en-US" dirty="0" smtClean="0"/>
              <a:t>Usually 70-180 pages</a:t>
            </a:r>
          </a:p>
          <a:p>
            <a:r>
              <a:rPr lang="en-US" b="1" i="1" dirty="0" smtClean="0"/>
              <a:t>Not</a:t>
            </a:r>
            <a:r>
              <a:rPr lang="en-US" dirty="0" smtClean="0"/>
              <a:t> like writing a grant</a:t>
            </a:r>
          </a:p>
          <a:p>
            <a:r>
              <a:rPr lang="en-US" dirty="0" smtClean="0"/>
              <a:t>Every detail spelled out:  no page limit!</a:t>
            </a:r>
          </a:p>
          <a:p>
            <a:r>
              <a:rPr lang="en-US" dirty="0" smtClean="0"/>
              <a:t>There are standard templates that can/should be used.  </a:t>
            </a:r>
          </a:p>
        </p:txBody>
      </p:sp>
    </p:spTree>
    <p:extLst>
      <p:ext uri="{BB962C8B-B14F-4D97-AF65-F5344CB8AC3E}">
        <p14:creationId xmlns:p14="http://schemas.microsoft.com/office/powerpoint/2010/main" val="30769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V.  Sample size justification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r>
              <a:rPr lang="en-US" dirty="0"/>
              <a:t>Hypothesis testing is not always the way to go</a:t>
            </a:r>
          </a:p>
          <a:p>
            <a:r>
              <a:rPr lang="en-US" dirty="0"/>
              <a:t>Sometimes estimation is sufficient (but not always! it is not an ‘escape route’)</a:t>
            </a:r>
          </a:p>
          <a:p>
            <a:r>
              <a:rPr lang="en-US" dirty="0"/>
              <a:t>In that case, sample size can be justified by precision</a:t>
            </a:r>
          </a:p>
          <a:p>
            <a:r>
              <a:rPr lang="en-US" dirty="0"/>
              <a:t>Example:  with </a:t>
            </a:r>
            <a:r>
              <a:rPr lang="en-US" dirty="0" smtClean="0"/>
              <a:t>39 patients</a:t>
            </a:r>
            <a:r>
              <a:rPr lang="en-US" dirty="0"/>
              <a:t>, we will be able to estimate the </a:t>
            </a:r>
            <a:r>
              <a:rPr lang="en-US" dirty="0" smtClean="0"/>
              <a:t>6 month PFS rate </a:t>
            </a:r>
            <a:r>
              <a:rPr lang="en-US" dirty="0"/>
              <a:t>with a </a:t>
            </a:r>
            <a:r>
              <a:rPr lang="en-US" dirty="0" smtClean="0"/>
              <a:t>90% </a:t>
            </a:r>
            <a:r>
              <a:rPr lang="en-US" dirty="0"/>
              <a:t>confidence interval with half-width no greater than </a:t>
            </a:r>
            <a:r>
              <a:rPr lang="en-US" dirty="0" smtClean="0"/>
              <a:t>0.16.</a:t>
            </a:r>
            <a:endParaRPr lang="en-US" dirty="0"/>
          </a:p>
          <a:p>
            <a:r>
              <a:rPr lang="en-US" dirty="0"/>
              <a:t>Difficult part: 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0.16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half-width sufficiently precise?  how to rationalize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folHlink"/>
                </a:solidFill>
              </a:rPr>
              <a:t>Sample </a:t>
            </a:r>
            <a:r>
              <a:rPr lang="en-US" dirty="0">
                <a:solidFill>
                  <a:schemeClr val="folHlink"/>
                </a:solidFill>
              </a:rPr>
              <a:t>size is generally chosen based on 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1.  budget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2.  expected accrual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3.  the clinical effect size of interest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4.  type I and type II errors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5.  3 and 4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6. 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loop	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process is actually not completely linear as stated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Design issues may cause you to change your outcome or restate your aim</a:t>
            </a:r>
          </a:p>
          <a:p>
            <a:pPr lvl="1"/>
            <a:r>
              <a:rPr lang="en-US"/>
              <a:t>Accrual limitations may cause you to change the design</a:t>
            </a:r>
          </a:p>
          <a:p>
            <a:r>
              <a:rPr lang="en-US"/>
              <a:t>“Dynamic process”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aims (correlatives, etc.)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VERY important aims!  </a:t>
            </a:r>
          </a:p>
          <a:p>
            <a:pPr>
              <a:lnSpc>
                <a:spcPct val="90000"/>
              </a:lnSpc>
            </a:pPr>
            <a:r>
              <a:rPr lang="en-US" dirty="0"/>
              <a:t>Not discussed here due to space/time.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Same </a:t>
            </a:r>
            <a:r>
              <a:rPr lang="en-US" dirty="0"/>
              <a:t>principles apply for stating aims, determining outcomes, writing analytic plan</a:t>
            </a:r>
          </a:p>
          <a:p>
            <a:pPr>
              <a:lnSpc>
                <a:spcPct val="90000"/>
              </a:lnSpc>
            </a:pPr>
            <a:r>
              <a:rPr lang="en-US" dirty="0"/>
              <a:t>Usually power/sample size is less of a concern for secondary aims</a:t>
            </a:r>
          </a:p>
          <a:p>
            <a:pPr>
              <a:lnSpc>
                <a:spcPct val="90000"/>
              </a:lnSpc>
            </a:pPr>
            <a:r>
              <a:rPr lang="en-US" dirty="0"/>
              <a:t>“correlative” does not mean you can be vague!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these need to be well-conceived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often on biopsy tissue, pre post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you really learn anything?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Stopping Rules and </a:t>
            </a:r>
            <a:r>
              <a:rPr lang="en-US" smtClean="0"/>
              <a:t>Interim Analyses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general rule, consider incorporating early stopping rules</a:t>
            </a:r>
          </a:p>
          <a:p>
            <a:r>
              <a:rPr lang="en-US" dirty="0" smtClean="0"/>
              <a:t>Why?  Ethics and resources</a:t>
            </a:r>
          </a:p>
          <a:p>
            <a:r>
              <a:rPr lang="en-US" dirty="0" smtClean="0"/>
              <a:t>Lots of reasons for stopping</a:t>
            </a:r>
          </a:p>
          <a:p>
            <a:r>
              <a:rPr lang="en-US" dirty="0" smtClean="0"/>
              <a:t>Example: phase II designs</a:t>
            </a:r>
          </a:p>
          <a:p>
            <a:pPr lvl="1"/>
            <a:r>
              <a:rPr lang="en-US" dirty="0" smtClean="0"/>
              <a:t>Early stopping for safety (one or more arms)</a:t>
            </a:r>
          </a:p>
          <a:p>
            <a:pPr lvl="1"/>
            <a:r>
              <a:rPr lang="en-US" dirty="0" smtClean="0"/>
              <a:t>Early stopping for futility</a:t>
            </a:r>
          </a:p>
          <a:p>
            <a:pPr lvl="1"/>
            <a:r>
              <a:rPr lang="en-US" dirty="0" smtClean="0"/>
              <a:t>Early stopping for harm</a:t>
            </a:r>
          </a:p>
        </p:txBody>
      </p:sp>
    </p:spTree>
    <p:extLst>
      <p:ext uri="{BB962C8B-B14F-4D97-AF65-F5344CB8AC3E}">
        <p14:creationId xmlns:p14="http://schemas.microsoft.com/office/powerpoint/2010/main" val="34202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early/interim looks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looks </a:t>
            </a:r>
            <a:r>
              <a:rPr lang="en-US" dirty="0" smtClean="0"/>
              <a:t>can/will </a:t>
            </a:r>
            <a:r>
              <a:rPr lang="en-US" dirty="0"/>
              <a:t>affect</a:t>
            </a:r>
          </a:p>
          <a:p>
            <a:pPr lvl="1"/>
            <a:r>
              <a:rPr lang="en-US" dirty="0"/>
              <a:t>Type I error</a:t>
            </a:r>
          </a:p>
          <a:p>
            <a:pPr lvl="1"/>
            <a:r>
              <a:rPr lang="en-US" dirty="0"/>
              <a:t>Type II error</a:t>
            </a:r>
          </a:p>
          <a:p>
            <a:r>
              <a:rPr lang="en-US" dirty="0" smtClean="0"/>
              <a:t>Consequences?  They need to be “built” into study design and power calculations</a:t>
            </a:r>
          </a:p>
          <a:p>
            <a:r>
              <a:rPr lang="en-US" dirty="0" smtClean="0"/>
              <a:t>Misconception:  The DSMB will stop the study early if needed for safety or harm so there is no need to account for early looks.</a:t>
            </a:r>
          </a:p>
          <a:p>
            <a:r>
              <a:rPr lang="en-US" dirty="0" smtClean="0"/>
              <a:t>Having ‘independent’ review does not mean that the interim looks should not be built in to 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Safety Monitoring Board/Committee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DSMB or DSMC</a:t>
            </a:r>
          </a:p>
          <a:p>
            <a:r>
              <a:rPr lang="en-US" dirty="0" smtClean="0"/>
              <a:t>Standard in phase III trials.</a:t>
            </a:r>
          </a:p>
          <a:p>
            <a:r>
              <a:rPr lang="en-US" dirty="0" smtClean="0"/>
              <a:t>Independent body of experts, usually clinical researchers + 1 or more statisticians + an ethicist.</a:t>
            </a:r>
          </a:p>
          <a:p>
            <a:r>
              <a:rPr lang="en-US" dirty="0" smtClean="0"/>
              <a:t>They periodically review ongoing trial results</a:t>
            </a:r>
          </a:p>
          <a:p>
            <a:r>
              <a:rPr lang="en-US" dirty="0" smtClean="0"/>
              <a:t>Have access to </a:t>
            </a:r>
            <a:r>
              <a:rPr lang="en-US" dirty="0" err="1" smtClean="0"/>
              <a:t>unblinded</a:t>
            </a:r>
            <a:r>
              <a:rPr lang="en-US" dirty="0" smtClean="0"/>
              <a:t> treatment assignments if necessary.</a:t>
            </a:r>
          </a:p>
          <a:p>
            <a:r>
              <a:rPr lang="en-US" dirty="0" smtClean="0"/>
              <a:t>Often assumed they will do more than they should (e.g. redesign the study in midstream)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statistician early and often when you want to design a study</a:t>
            </a:r>
          </a:p>
          <a:p>
            <a:r>
              <a:rPr lang="en-US" dirty="0" smtClean="0"/>
              <a:t>Write clear aims and define clear endpoints</a:t>
            </a:r>
          </a:p>
          <a:p>
            <a:r>
              <a:rPr lang="en-US" dirty="0" smtClean="0"/>
              <a:t>Let the statistician help you with the design, analysis plan and power calculation:  that is our job.</a:t>
            </a:r>
          </a:p>
          <a:p>
            <a:r>
              <a:rPr lang="en-US" dirty="0" smtClean="0"/>
              <a:t>How to learn more?</a:t>
            </a:r>
          </a:p>
          <a:p>
            <a:pPr lvl="1"/>
            <a:r>
              <a:rPr lang="en-US" dirty="0" smtClean="0"/>
              <a:t>Visit your institution’s cancer protocol review committee</a:t>
            </a:r>
          </a:p>
          <a:p>
            <a:pPr lvl="1"/>
            <a:r>
              <a:rPr lang="en-US" dirty="0" smtClean="0"/>
              <a:t>Try a workshop (check out AACR workshop schedule)</a:t>
            </a:r>
          </a:p>
        </p:txBody>
      </p:sp>
    </p:spTree>
    <p:extLst>
      <p:ext uri="{BB962C8B-B14F-4D97-AF65-F5344CB8AC3E}">
        <p14:creationId xmlns:p14="http://schemas.microsoft.com/office/powerpoint/2010/main" val="33245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good text books on trials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30763"/>
          </a:xfrm>
        </p:spPr>
        <p:txBody>
          <a:bodyPr/>
          <a:lstStyle/>
          <a:p>
            <a:r>
              <a:rPr lang="en-US" dirty="0" smtClean="0"/>
              <a:t>General Trials:</a:t>
            </a:r>
          </a:p>
          <a:p>
            <a:pPr lvl="1"/>
            <a:r>
              <a:rPr lang="en-US" dirty="0" smtClean="0"/>
              <a:t>Clinical Trials:  A </a:t>
            </a:r>
            <a:r>
              <a:rPr lang="en-US" dirty="0" err="1" smtClean="0"/>
              <a:t>Methodologic</a:t>
            </a:r>
            <a:r>
              <a:rPr lang="en-US" dirty="0" smtClean="0"/>
              <a:t> Perspective (</a:t>
            </a:r>
            <a:r>
              <a:rPr lang="en-US" dirty="0" err="1" smtClean="0"/>
              <a:t>Piantadosi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Clinical Trials (</a:t>
            </a:r>
            <a:r>
              <a:rPr lang="en-US" dirty="0" err="1" smtClean="0"/>
              <a:t>Meinert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Specific to Cancer:</a:t>
            </a:r>
          </a:p>
          <a:p>
            <a:pPr lvl="1"/>
            <a:r>
              <a:rPr lang="en-US" dirty="0" smtClean="0"/>
              <a:t>Classic:</a:t>
            </a:r>
          </a:p>
          <a:p>
            <a:pPr lvl="2"/>
            <a:r>
              <a:rPr lang="en-US" dirty="0" smtClean="0"/>
              <a:t>Clinical Trials in Oncology (Green, Crowley</a:t>
            </a:r>
            <a:r>
              <a:rPr lang="en-US" dirty="0"/>
              <a:t>, </a:t>
            </a:r>
            <a:r>
              <a:rPr lang="en-US" dirty="0" smtClean="0"/>
              <a:t>Benedetti </a:t>
            </a:r>
            <a:r>
              <a:rPr lang="en-US" dirty="0"/>
              <a:t>and </a:t>
            </a:r>
            <a:r>
              <a:rPr lang="en-US" dirty="0" smtClean="0"/>
              <a:t>Smith)</a:t>
            </a:r>
          </a:p>
          <a:p>
            <a:pPr lvl="1"/>
            <a:r>
              <a:rPr lang="en-US" dirty="0" smtClean="0"/>
              <a:t>Recently published</a:t>
            </a:r>
          </a:p>
          <a:p>
            <a:pPr lvl="2"/>
            <a:r>
              <a:rPr lang="en-US" dirty="0" smtClean="0"/>
              <a:t>Principles of Anti-Cancer Drug Development (Hidalgo, </a:t>
            </a:r>
            <a:r>
              <a:rPr lang="en-US" dirty="0" err="1" smtClean="0"/>
              <a:t>Eckhardt</a:t>
            </a:r>
            <a:r>
              <a:rPr lang="en-US" dirty="0" smtClean="0"/>
              <a:t>, Garrett-Mayer, Clendenin)</a:t>
            </a:r>
          </a:p>
          <a:p>
            <a:pPr lvl="2"/>
            <a:r>
              <a:rPr lang="en-US" dirty="0"/>
              <a:t>Oncology Clinical Trials: Successful Design, Conduct, and Analysis </a:t>
            </a:r>
            <a:r>
              <a:rPr lang="en-US" dirty="0" smtClean="0"/>
              <a:t>(Kelly, </a:t>
            </a:r>
            <a:r>
              <a:rPr lang="en-US" dirty="0" err="1" smtClean="0"/>
              <a:t>Halabi</a:t>
            </a:r>
            <a:r>
              <a:rPr lang="en-US" dirty="0" smtClean="0"/>
              <a:t>, </a:t>
            </a:r>
            <a:r>
              <a:rPr lang="en-US" dirty="0" err="1" smtClean="0"/>
              <a:t>Schilsky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830763"/>
          </a:xfrm>
        </p:spPr>
        <p:txBody>
          <a:bodyPr/>
          <a:lstStyle/>
          <a:p>
            <a:r>
              <a:rPr lang="en-US" sz="2600" dirty="0" smtClean="0"/>
              <a:t>You </a:t>
            </a:r>
            <a:r>
              <a:rPr lang="en-US" sz="2600" dirty="0"/>
              <a:t>are principal </a:t>
            </a:r>
            <a:r>
              <a:rPr lang="en-US" sz="2600" dirty="0" smtClean="0"/>
              <a:t>investigator (PI) </a:t>
            </a:r>
            <a:r>
              <a:rPr lang="en-US" sz="2600" dirty="0"/>
              <a:t>of a clinical trial</a:t>
            </a:r>
          </a:p>
          <a:p>
            <a:r>
              <a:rPr lang="en-US" sz="2600" dirty="0"/>
              <a:t>In the middle of the trial, you change careers</a:t>
            </a:r>
          </a:p>
          <a:p>
            <a:r>
              <a:rPr lang="en-US" sz="2600" dirty="0"/>
              <a:t>You are now an </a:t>
            </a:r>
            <a:r>
              <a:rPr lang="en-US" sz="2600" dirty="0" smtClean="0"/>
              <a:t>astronaut </a:t>
            </a:r>
            <a:r>
              <a:rPr lang="en-US" sz="2600" dirty="0"/>
              <a:t>and fly to the moon</a:t>
            </a:r>
          </a:p>
          <a:p>
            <a:r>
              <a:rPr lang="en-US" sz="2600" dirty="0"/>
              <a:t>Meanwhile, a new patient is enrolled.</a:t>
            </a:r>
          </a:p>
          <a:p>
            <a:r>
              <a:rPr lang="en-US" sz="2600" dirty="0" smtClean="0"/>
              <a:t>The </a:t>
            </a:r>
            <a:r>
              <a:rPr lang="en-US" sz="2600" dirty="0" smtClean="0">
                <a:solidFill>
                  <a:schemeClr val="tx2">
                    <a:lumMod val="90000"/>
                  </a:schemeClr>
                </a:solidFill>
              </a:rPr>
              <a:t>new</a:t>
            </a:r>
            <a:r>
              <a:rPr lang="en-US" sz="2600" dirty="0" smtClean="0"/>
              <a:t> PI needs to know:</a:t>
            </a:r>
            <a:endParaRPr lang="en-US" sz="2600" dirty="0"/>
          </a:p>
          <a:p>
            <a:pPr lvl="1"/>
            <a:r>
              <a:rPr lang="en-US" sz="2200" dirty="0" smtClean="0"/>
              <a:t>How should the patient be assigned to a dose?</a:t>
            </a:r>
            <a:endParaRPr lang="en-US" sz="2200" dirty="0"/>
          </a:p>
          <a:p>
            <a:pPr lvl="1"/>
            <a:r>
              <a:rPr lang="en-US" sz="2200" dirty="0"/>
              <a:t>How should dose modifications occur</a:t>
            </a:r>
            <a:r>
              <a:rPr lang="en-US" sz="2200" dirty="0" smtClean="0"/>
              <a:t>?</a:t>
            </a:r>
          </a:p>
          <a:p>
            <a:pPr lvl="1"/>
            <a:r>
              <a:rPr lang="en-US" sz="2200" dirty="0" smtClean="0"/>
              <a:t>What measurements should be taken and when?</a:t>
            </a:r>
          </a:p>
          <a:p>
            <a:pPr lvl="1"/>
            <a:r>
              <a:rPr lang="en-US" sz="2200" dirty="0" smtClean="0"/>
              <a:t>What are the definition of the primary and 2ndary outcomes?</a:t>
            </a:r>
          </a:p>
          <a:p>
            <a:pPr lvl="1"/>
            <a:r>
              <a:rPr lang="en-US" sz="2200" dirty="0" smtClean="0"/>
              <a:t>Who and how are the data to be reviewed for safety and efficacy?</a:t>
            </a:r>
            <a:endParaRPr lang="en-US" sz="2200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Statistical </a:t>
            </a:r>
            <a:r>
              <a:rPr lang="en-US" sz="2800" dirty="0"/>
              <a:t>design and </a:t>
            </a:r>
            <a:r>
              <a:rPr lang="en-US" sz="2800" dirty="0" smtClean="0"/>
              <a:t>development of clinical trials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Statistical considerations permeate the design and analytic plan</a:t>
            </a:r>
          </a:p>
          <a:p>
            <a:r>
              <a:rPr lang="en-US"/>
              <a:t>Requires interaction with your statistician </a:t>
            </a:r>
          </a:p>
          <a:p>
            <a:pPr lvl="1"/>
            <a:r>
              <a:rPr lang="en-US"/>
              <a:t>call early!</a:t>
            </a:r>
          </a:p>
          <a:p>
            <a:pPr lvl="1"/>
            <a:r>
              <a:rPr lang="en-US"/>
              <a:t>before you have “fixed” the design</a:t>
            </a:r>
          </a:p>
          <a:p>
            <a:pPr lvl="1"/>
            <a:r>
              <a:rPr lang="en-US"/>
              <a:t>bad:  “i have almost finished writing the protocol, and then i will send to you to insert a statistical plan”</a:t>
            </a:r>
          </a:p>
          <a:p>
            <a:r>
              <a:rPr lang="en-US"/>
              <a:t>Really, </a:t>
            </a:r>
            <a:r>
              <a:rPr lang="en-US" i="1"/>
              <a:t>we are here to make your life easier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this statistician?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r>
              <a:rPr lang="en-US" sz="2600" dirty="0" smtClean="0"/>
              <a:t>Academic cancer centers have biostatistics cores or biostatistics shared resources</a:t>
            </a:r>
          </a:p>
          <a:p>
            <a:r>
              <a:rPr lang="en-US" sz="2600" dirty="0" smtClean="0"/>
              <a:t>It is the role of these biostatisticians to help design clinical trials</a:t>
            </a:r>
          </a:p>
          <a:p>
            <a:r>
              <a:rPr lang="en-US" sz="2600" dirty="0" smtClean="0"/>
              <a:t>Find them!</a:t>
            </a:r>
          </a:p>
          <a:p>
            <a:r>
              <a:rPr lang="en-US" sz="2600" dirty="0" smtClean="0"/>
              <a:t>Other places:</a:t>
            </a:r>
          </a:p>
          <a:p>
            <a:pPr lvl="1"/>
            <a:r>
              <a:rPr lang="en-US" dirty="0" smtClean="0"/>
              <a:t>University settings usually have biostatistics departments or divisions</a:t>
            </a:r>
          </a:p>
          <a:p>
            <a:pPr lvl="1"/>
            <a:r>
              <a:rPr lang="en-US" dirty="0" err="1" smtClean="0"/>
              <a:t>Pharma</a:t>
            </a:r>
            <a:r>
              <a:rPr lang="en-US" dirty="0" smtClean="0"/>
              <a:t> will have biostatisticians on site or have </a:t>
            </a:r>
            <a:r>
              <a:rPr lang="en-US" dirty="0" err="1" smtClean="0"/>
              <a:t>biostatistical</a:t>
            </a:r>
            <a:r>
              <a:rPr lang="en-US" dirty="0" smtClean="0"/>
              <a:t> consultants available</a:t>
            </a:r>
          </a:p>
          <a:p>
            <a:r>
              <a:rPr lang="en-US" sz="2600" dirty="0" smtClean="0"/>
              <a:t>If your institution does NOT have </a:t>
            </a:r>
            <a:r>
              <a:rPr lang="en-US" sz="2600" dirty="0" err="1" smtClean="0"/>
              <a:t>biostats</a:t>
            </a:r>
            <a:r>
              <a:rPr lang="en-US" sz="2600" dirty="0" smtClean="0"/>
              <a:t> support, tell them they MUST HAVE IT!!!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47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77813"/>
            <a:ext cx="8483600" cy="788987"/>
          </a:xfrm>
        </p:spPr>
        <p:txBody>
          <a:bodyPr/>
          <a:lstStyle/>
          <a:p>
            <a:r>
              <a:rPr lang="en-US" dirty="0"/>
              <a:t>Design of Clinical </a:t>
            </a:r>
            <a:r>
              <a:rPr lang="en-US" dirty="0" smtClean="0"/>
              <a:t>Trials</a:t>
            </a:r>
            <a:r>
              <a:rPr lang="en-US" sz="2800" dirty="0" smtClean="0"/>
              <a:t>: Striking </a:t>
            </a:r>
            <a:r>
              <a:rPr lang="en-US" sz="2800" dirty="0"/>
              <a:t>a Balance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451350"/>
          </a:xfrm>
        </p:spPr>
        <p:txBody>
          <a:bodyPr/>
          <a:lstStyle/>
          <a:p>
            <a:r>
              <a:rPr lang="en-US" dirty="0"/>
              <a:t>Answer the question (correctly)</a:t>
            </a:r>
          </a:p>
          <a:p>
            <a:pPr lvl="1"/>
            <a:r>
              <a:rPr lang="en-US" dirty="0"/>
              <a:t>Control risk of errors in conclusions</a:t>
            </a:r>
          </a:p>
          <a:p>
            <a:r>
              <a:rPr lang="en-US" dirty="0"/>
              <a:t>Minimize potential harm and maximize potential benefit</a:t>
            </a:r>
          </a:p>
          <a:p>
            <a:pPr lvl="1"/>
            <a:r>
              <a:rPr lang="en-US" dirty="0"/>
              <a:t>Limit number of participants treated at sub-therapeutic doses</a:t>
            </a:r>
          </a:p>
          <a:p>
            <a:pPr lvl="1"/>
            <a:r>
              <a:rPr lang="en-US" dirty="0"/>
              <a:t>Limit number of participants treated with ineffective therapy or exposed to toxicity</a:t>
            </a:r>
          </a:p>
          <a:p>
            <a:r>
              <a:rPr lang="en-US" dirty="0"/>
              <a:t>Maximize feasibility</a:t>
            </a:r>
          </a:p>
          <a:p>
            <a:pPr lvl="1"/>
            <a:r>
              <a:rPr lang="en-US" dirty="0" smtClean="0"/>
              <a:t>Make it simple </a:t>
            </a:r>
            <a:r>
              <a:rPr lang="en-US" dirty="0"/>
              <a:t>enough to carry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Writing a detailed protocol can help avoid unforeseen feasibility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Considerations: 5 part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I.  Stating research aims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II.  Determining your outcome measures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III.  Choosing the experimental design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IV.  The analytic plan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V. Sample size justification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hods2.template">
  <a:themeElements>
    <a:clrScheme name="methods2.template 13">
      <a:dk1>
        <a:srgbClr val="3E3E5C"/>
      </a:dk1>
      <a:lt1>
        <a:srgbClr val="FFFFFF"/>
      </a:lt1>
      <a:dk2>
        <a:srgbClr val="666699"/>
      </a:dk2>
      <a:lt2>
        <a:srgbClr val="FFFFCC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methods2.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thods2.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hods2.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hods2.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hods2.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hods2.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hods2.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hods2.template 13">
        <a:dk1>
          <a:srgbClr val="3E3E5C"/>
        </a:dk1>
        <a:lt1>
          <a:srgbClr val="FFFFFF"/>
        </a:lt1>
        <a:dk2>
          <a:srgbClr val="666699"/>
        </a:dk2>
        <a:lt2>
          <a:srgbClr val="FFFFC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methods2.template</Template>
  <TotalTime>2474</TotalTime>
  <Words>3356</Words>
  <Application>Microsoft Office PowerPoint</Application>
  <PresentationFormat>On-screen Show (4:3)</PresentationFormat>
  <Paragraphs>422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methods2.template</vt:lpstr>
      <vt:lpstr>Biostatistical Aspects of Rational Clinical Trial Designs</vt:lpstr>
      <vt:lpstr>Types of Research Studies in Cancer</vt:lpstr>
      <vt:lpstr>Phases of Drug Development</vt:lpstr>
      <vt:lpstr>Clinical Trials:  the beginning </vt:lpstr>
      <vt:lpstr>Imagine….</vt:lpstr>
      <vt:lpstr>Statistical design and development of clinical trials</vt:lpstr>
      <vt:lpstr>Where do I find this statistician?</vt:lpstr>
      <vt:lpstr>Design of Clinical Trials: Striking a Balance</vt:lpstr>
      <vt:lpstr>Statistical Considerations: 5 part process</vt:lpstr>
      <vt:lpstr>Motivating Example</vt:lpstr>
      <vt:lpstr>I.  Stating research aims</vt:lpstr>
      <vt:lpstr>I.  Stating research aims</vt:lpstr>
      <vt:lpstr>Devising your aims</vt:lpstr>
      <vt:lpstr>Aims and Hypotheses</vt:lpstr>
      <vt:lpstr>II.  Determining your outcome measures</vt:lpstr>
      <vt:lpstr>Parameter of interest vs. outcome</vt:lpstr>
      <vt:lpstr>II.  Determining your outcome measures</vt:lpstr>
      <vt:lpstr>The following are NOT endpoints</vt:lpstr>
      <vt:lpstr>Determining clinical outcomes:  RECIST criteria</vt:lpstr>
      <vt:lpstr>Definitions (briefly*)</vt:lpstr>
      <vt:lpstr>III.  Choosing the experimental design</vt:lpstr>
      <vt:lpstr>III.  Choosing the experimental design</vt:lpstr>
      <vt:lpstr>Phase I trial goals</vt:lpstr>
      <vt:lpstr>New paradigm:  Targeted Therapy   How do targeted therapies change the early phase drug development paradigm?</vt:lpstr>
      <vt:lpstr>Phase II</vt:lpstr>
      <vt:lpstr>GOC + RCT trial</vt:lpstr>
      <vt:lpstr>Phase III</vt:lpstr>
      <vt:lpstr>Phase III</vt:lpstr>
      <vt:lpstr>IV.  Analytic Plan</vt:lpstr>
      <vt:lpstr>IV.  Analytic Plan</vt:lpstr>
      <vt:lpstr>The 95% confidence interval</vt:lpstr>
      <vt:lpstr>IV.  The analytic plan</vt:lpstr>
      <vt:lpstr>IV.  Analytic Plan</vt:lpstr>
      <vt:lpstr>Recall the p-value</vt:lpstr>
      <vt:lpstr>IV.  Analytic Plan</vt:lpstr>
      <vt:lpstr>V.  Sample size justification</vt:lpstr>
      <vt:lpstr>Refresher of alpha, beta and power</vt:lpstr>
      <vt:lpstr>“Plug and Chug”</vt:lpstr>
      <vt:lpstr>“Plug and Chug” with interim look</vt:lpstr>
      <vt:lpstr>V.  Sample size justification</vt:lpstr>
      <vt:lpstr>PowerPoint Presentation</vt:lpstr>
      <vt:lpstr>Feedback loop </vt:lpstr>
      <vt:lpstr>Additional aims (correlatives, etc.)</vt:lpstr>
      <vt:lpstr>Early Stopping Rules and Interim Analyses</vt:lpstr>
      <vt:lpstr>Implications of early/interim looks</vt:lpstr>
      <vt:lpstr>Data Safety Monitoring Board/Committee</vt:lpstr>
      <vt:lpstr>Take-home points</vt:lpstr>
      <vt:lpstr>Some good text books on trials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Betsy Hill</cp:lastModifiedBy>
  <cp:revision>66</cp:revision>
  <cp:lastPrinted>1601-01-01T00:00:00Z</cp:lastPrinted>
  <dcterms:created xsi:type="dcterms:W3CDTF">1601-01-01T00:00:00Z</dcterms:created>
  <dcterms:modified xsi:type="dcterms:W3CDTF">2016-03-07T18:23:29Z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