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9" r:id="rId5"/>
    <p:sldId id="291" r:id="rId6"/>
    <p:sldId id="290" r:id="rId7"/>
    <p:sldId id="292" r:id="rId8"/>
    <p:sldId id="261" r:id="rId9"/>
    <p:sldId id="262" r:id="rId10"/>
    <p:sldId id="293" r:id="rId11"/>
    <p:sldId id="263" r:id="rId12"/>
    <p:sldId id="264" r:id="rId13"/>
    <p:sldId id="267" r:id="rId14"/>
    <p:sldId id="283" r:id="rId15"/>
    <p:sldId id="284" r:id="rId16"/>
    <p:sldId id="294" r:id="rId17"/>
    <p:sldId id="268" r:id="rId18"/>
    <p:sldId id="277" r:id="rId19"/>
    <p:sldId id="278" r:id="rId20"/>
    <p:sldId id="279" r:id="rId21"/>
    <p:sldId id="269" r:id="rId22"/>
    <p:sldId id="270" r:id="rId23"/>
    <p:sldId id="281" r:id="rId24"/>
    <p:sldId id="282" r:id="rId25"/>
    <p:sldId id="285" r:id="rId26"/>
    <p:sldId id="286" r:id="rId27"/>
    <p:sldId id="287" r:id="rId28"/>
    <p:sldId id="288" r:id="rId29"/>
    <p:sldId id="27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51" autoAdjust="0"/>
    <p:restoredTop sz="94660"/>
  </p:normalViewPr>
  <p:slideViewPr>
    <p:cSldViewPr>
      <p:cViewPr>
        <p:scale>
          <a:sx n="80" d="100"/>
          <a:sy n="80" d="100"/>
        </p:scale>
        <p:origin x="21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ub2@cdc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chs/nhanes/variable_tables/cross_year_variables_list.htm" TargetMode="External"/><Relationship Id="rId2" Type="http://schemas.openxmlformats.org/officeDocument/2006/relationships/hyperlink" Target="http://www.cdc.gov/nchs/tutorials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n.cdc.gov/qbank/Home.aspx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chs/data_access/data_linkage_activities.htm" TargetMode="External"/><Relationship Id="rId2" Type="http://schemas.openxmlformats.org/officeDocument/2006/relationships/hyperlink" Target="http://www.cdc.gov/rdc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Health and Nutrition Examination Survey – Oral Health Components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Laurie Barker, MSPH</a:t>
            </a:r>
          </a:p>
          <a:p>
            <a:r>
              <a:rPr lang="en-US" dirty="0" smtClean="0"/>
              <a:t>Mathematical Statistician</a:t>
            </a:r>
          </a:p>
          <a:p>
            <a:r>
              <a:rPr lang="en-US" dirty="0" smtClean="0"/>
              <a:t>Surveillance, Investigation and Research Team</a:t>
            </a:r>
          </a:p>
          <a:p>
            <a:r>
              <a:rPr lang="en-US" dirty="0" smtClean="0"/>
              <a:t>Division of Oral Health</a:t>
            </a:r>
          </a:p>
          <a:p>
            <a:r>
              <a:rPr lang="en-US" dirty="0" smtClean="0"/>
              <a:t>National Center for Chronic Disease Prevention and Health Promotion</a:t>
            </a:r>
          </a:p>
          <a:p>
            <a:r>
              <a:rPr lang="en-US" dirty="0" smtClean="0"/>
              <a:t>Office of </a:t>
            </a:r>
            <a:r>
              <a:rPr lang="en-US" dirty="0" err="1" smtClean="0"/>
              <a:t>Noncommunicable</a:t>
            </a:r>
            <a:r>
              <a:rPr lang="en-US" dirty="0" smtClean="0"/>
              <a:t> Diseases, Injury and Environmental Health</a:t>
            </a:r>
          </a:p>
          <a:p>
            <a:r>
              <a:rPr lang="en-US" dirty="0" smtClean="0">
                <a:hlinkClick r:id="rId2"/>
              </a:rPr>
              <a:t>lub2@cdc.gov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457200"/>
          <a:ext cx="3352800" cy="5791200"/>
        </p:xfrm>
        <a:graphic>
          <a:graphicData uri="http://schemas.openxmlformats.org/drawingml/2006/table">
            <a:tbl>
              <a:tblPr/>
              <a:tblGrid>
                <a:gridCol w="3352800"/>
              </a:tblGrid>
              <a:tr h="38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National Health Survey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NHES I 1959-1962 – 18-79y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NHES II 1963-1965 – 6-11y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NHES III 1966-1970 – 12-17y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NHANES I 1971-1974 – 1-74y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NIDR/OHSC I 1979-1980 5-17y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HHANES 1982-1984 6m-74y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NIDR/OHSC II 1986-1987 5-17y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NHANES III 1988-1994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2m+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NHANES 1999-2004 2y+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NHANES 2005-2008 5y+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NHANES 2009-2010 3-19y, 30y+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NHIS 1963-2010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NHAMCS 1992-2007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MEPS 1996-2008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62400" y="1965072"/>
          <a:ext cx="4800600" cy="4014596"/>
        </p:xfrm>
        <a:graphic>
          <a:graphicData uri="http://schemas.openxmlformats.org/drawingml/2006/table">
            <a:tbl>
              <a:tblPr/>
              <a:tblGrid>
                <a:gridCol w="4800600"/>
              </a:tblGrid>
              <a:tr h="2807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State-based Health Survey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BSS - 3</a:t>
                      </a:r>
                      <a:r>
                        <a:rPr lang="en-US" sz="1800" baseline="30000" dirty="0">
                          <a:latin typeface="Calibri"/>
                          <a:ea typeface="Calibri"/>
                          <a:cs typeface="Times New Roman"/>
                        </a:rPr>
                        <a:t>rd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grade, K,1,2,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HeadStart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, older adults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8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BRFSS 1999, 2002, 2004, 2006, 2008, 2010 – 18y+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Some states in other years from 1995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PRAMS 1990-1995, 1996-1999, 2000-2003, 2004-2008, 2009+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NSCH 2003, 2007, 2011 – 0-17y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NSCSHCN 2001, 2005-2006, 2009-2010 – 0-17y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YRBSS 1991-2009, odd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>II. NHANES Overview: </a:t>
            </a:r>
            <a:r>
              <a:rPr lang="en-US" dirty="0"/>
              <a:t>NHANES compared to other national </a:t>
            </a:r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NHANES</a:t>
            </a:r>
          </a:p>
          <a:p>
            <a:pPr lvl="1"/>
            <a:r>
              <a:rPr lang="en-US" dirty="0" smtClean="0"/>
              <a:t>National Household - questionnaire, exam, lab</a:t>
            </a:r>
          </a:p>
          <a:p>
            <a:r>
              <a:rPr lang="en-US" dirty="0" smtClean="0"/>
              <a:t>NHIS</a:t>
            </a:r>
          </a:p>
          <a:p>
            <a:pPr lvl="1"/>
            <a:r>
              <a:rPr lang="en-US" dirty="0" smtClean="0"/>
              <a:t>National Household – questionnaire </a:t>
            </a:r>
          </a:p>
          <a:p>
            <a:r>
              <a:rPr lang="en-US" dirty="0" smtClean="0"/>
              <a:t>MEPS</a:t>
            </a:r>
          </a:p>
          <a:p>
            <a:pPr lvl="1"/>
            <a:r>
              <a:rPr lang="en-US" dirty="0" smtClean="0"/>
              <a:t>National Household – questionnaire focused on costs</a:t>
            </a:r>
          </a:p>
          <a:p>
            <a:r>
              <a:rPr lang="en-US" dirty="0" smtClean="0"/>
              <a:t>BRFSS </a:t>
            </a:r>
          </a:p>
          <a:p>
            <a:pPr lvl="1"/>
            <a:r>
              <a:rPr lang="en-US" dirty="0" smtClean="0"/>
              <a:t>State Telephone (multimodal now) – questionnaire</a:t>
            </a:r>
          </a:p>
          <a:p>
            <a:pPr lvl="1"/>
            <a:r>
              <a:rPr lang="en-US" dirty="0" smtClean="0"/>
              <a:t>National estimates from combined states</a:t>
            </a:r>
          </a:p>
          <a:p>
            <a:r>
              <a:rPr lang="en-US" dirty="0" smtClean="0"/>
              <a:t>YRBSS</a:t>
            </a:r>
          </a:p>
          <a:p>
            <a:pPr lvl="1"/>
            <a:r>
              <a:rPr lang="en-US" dirty="0" smtClean="0"/>
              <a:t>Paper survey</a:t>
            </a:r>
          </a:p>
          <a:p>
            <a:pPr lvl="1"/>
            <a:r>
              <a:rPr lang="en-US" dirty="0" smtClean="0"/>
              <a:t>Separate National and State samples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>II. NHANES Overview: </a:t>
            </a:r>
            <a:r>
              <a:rPr lang="en-US" dirty="0"/>
              <a:t>NHANES Oral Health </a:t>
            </a:r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2009-2010 – dental hygienist raters</a:t>
            </a:r>
          </a:p>
          <a:p>
            <a:pPr lvl="2"/>
            <a:r>
              <a:rPr lang="en-US" dirty="0" smtClean="0"/>
              <a:t>Caries – tooth surface level, limited age range</a:t>
            </a:r>
          </a:p>
          <a:p>
            <a:pPr lvl="2"/>
            <a:r>
              <a:rPr lang="en-US" dirty="0" smtClean="0"/>
              <a:t>Periodontal disease – full mouth</a:t>
            </a:r>
          </a:p>
          <a:p>
            <a:pPr lvl="1"/>
            <a:r>
              <a:rPr lang="en-US" dirty="0" smtClean="0"/>
              <a:t>2005-2008 – medical technician raters</a:t>
            </a:r>
          </a:p>
          <a:p>
            <a:pPr lvl="2"/>
            <a:r>
              <a:rPr lang="en-US" dirty="0" smtClean="0"/>
              <a:t>Caries – person level, limited age range</a:t>
            </a:r>
          </a:p>
          <a:p>
            <a:pPr lvl="1"/>
            <a:r>
              <a:rPr lang="en-US" dirty="0" smtClean="0"/>
              <a:t>1999-2004 – dentist raters</a:t>
            </a:r>
          </a:p>
          <a:p>
            <a:pPr lvl="2"/>
            <a:r>
              <a:rPr lang="en-US" dirty="0" smtClean="0"/>
              <a:t>Caries and sealants - Tooth surface level </a:t>
            </a:r>
          </a:p>
          <a:p>
            <a:pPr lvl="2"/>
            <a:r>
              <a:rPr lang="en-US" dirty="0" smtClean="0"/>
              <a:t>Root caries, </a:t>
            </a:r>
            <a:r>
              <a:rPr lang="en-US" dirty="0" err="1" smtClean="0"/>
              <a:t>Fluorosis</a:t>
            </a:r>
            <a:r>
              <a:rPr lang="en-US" dirty="0" smtClean="0"/>
              <a:t> - Tooth level</a:t>
            </a:r>
          </a:p>
          <a:p>
            <a:pPr lvl="2"/>
            <a:r>
              <a:rPr lang="en-US" dirty="0" smtClean="0"/>
              <a:t>Periodontal disease – 2 quadrants, facial/</a:t>
            </a:r>
            <a:r>
              <a:rPr lang="en-US" dirty="0" err="1" smtClean="0"/>
              <a:t>buccal</a:t>
            </a:r>
            <a:r>
              <a:rPr lang="en-US" dirty="0" smtClean="0"/>
              <a:t> sites</a:t>
            </a:r>
          </a:p>
          <a:p>
            <a:pPr lvl="1"/>
            <a:r>
              <a:rPr lang="en-US" dirty="0" smtClean="0"/>
              <a:t>Previous NHANES and precursor National Health Examination Survey – dentist raters</a:t>
            </a:r>
          </a:p>
          <a:p>
            <a:pPr lvl="2"/>
            <a:r>
              <a:rPr lang="en-US" dirty="0" smtClean="0"/>
              <a:t>Caries, other measures of oral health, some out-of-date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>II. NHANES </a:t>
            </a:r>
            <a:r>
              <a:rPr lang="en-US" dirty="0" err="1" smtClean="0"/>
              <a:t>Overview:</a:t>
            </a:r>
            <a:r>
              <a:rPr lang="en-US" dirty="0" err="1"/>
              <a:t>Survey</a:t>
            </a:r>
            <a:r>
              <a:rPr lang="en-US" dirty="0"/>
              <a:t> design and analysis </a:t>
            </a:r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methods</a:t>
            </a:r>
          </a:p>
          <a:p>
            <a:r>
              <a:rPr lang="en-US" dirty="0" smtClean="0"/>
              <a:t>Software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>II. NHANES </a:t>
            </a:r>
            <a:r>
              <a:rPr lang="en-US" dirty="0" err="1" smtClean="0"/>
              <a:t>Overview:</a:t>
            </a:r>
            <a:r>
              <a:rPr lang="en-US" dirty="0" err="1"/>
              <a:t>Survey</a:t>
            </a:r>
            <a:r>
              <a:rPr lang="en-US" dirty="0"/>
              <a:t> design and analysis </a:t>
            </a:r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Statistical methods</a:t>
            </a:r>
          </a:p>
          <a:p>
            <a:pPr lvl="1"/>
            <a:r>
              <a:rPr lang="en-US" dirty="0" smtClean="0"/>
              <a:t>Complex sample survey design requires methods that account for clustering due to survey design, in addition to any other clustering</a:t>
            </a:r>
          </a:p>
          <a:p>
            <a:pPr lvl="2"/>
            <a:r>
              <a:rPr lang="en-US" dirty="0" smtClean="0"/>
              <a:t>Typically,  design-based analyses have been recommended – parameter estimation limited by PSUs (~15 per 2 years)</a:t>
            </a:r>
          </a:p>
          <a:p>
            <a:pPr lvl="2"/>
            <a:r>
              <a:rPr lang="en-US" dirty="0" smtClean="0"/>
              <a:t>NCHS (and others) exploring other methods to account for clustering, increase yield of information from survey data</a:t>
            </a:r>
          </a:p>
          <a:p>
            <a:pPr lvl="1"/>
            <a:r>
              <a:rPr lang="en-US" dirty="0" smtClean="0"/>
              <a:t>Sampling fraction, oversampling, non-response</a:t>
            </a:r>
          </a:p>
          <a:p>
            <a:pPr lvl="2"/>
            <a:r>
              <a:rPr lang="en-US" dirty="0" smtClean="0"/>
              <a:t>NCHS provides weights that should be used</a:t>
            </a:r>
          </a:p>
          <a:p>
            <a:pPr lvl="2"/>
            <a:r>
              <a:rPr lang="en-US" dirty="0" smtClean="0"/>
              <a:t>Little information to construct special weights due to disclosure protections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>II. NHANES </a:t>
            </a:r>
            <a:r>
              <a:rPr lang="en-US" dirty="0" err="1" smtClean="0"/>
              <a:t>Overview:</a:t>
            </a:r>
            <a:r>
              <a:rPr lang="en-US" dirty="0" err="1"/>
              <a:t>Survey</a:t>
            </a:r>
            <a:r>
              <a:rPr lang="en-US" dirty="0"/>
              <a:t> design and analysis </a:t>
            </a:r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SUDAAN (or WESVAR), historically the recommended software due to limited procedures for complex samples in other software</a:t>
            </a:r>
          </a:p>
          <a:p>
            <a:pPr lvl="1"/>
            <a:r>
              <a:rPr lang="en-US" dirty="0" smtClean="0"/>
              <a:t>SAS, </a:t>
            </a:r>
            <a:r>
              <a:rPr lang="en-US" dirty="0" err="1" smtClean="0"/>
              <a:t>Stata</a:t>
            </a:r>
            <a:r>
              <a:rPr lang="en-US" dirty="0" smtClean="0"/>
              <a:t>, SPSS, R</a:t>
            </a:r>
          </a:p>
          <a:p>
            <a:pPr lvl="2"/>
            <a:r>
              <a:rPr lang="en-US" dirty="0" smtClean="0"/>
              <a:t>All now have procedures to account for survey design </a:t>
            </a:r>
          </a:p>
          <a:p>
            <a:pPr lvl="2"/>
            <a:r>
              <a:rPr lang="en-US" dirty="0" smtClean="0"/>
              <a:t>Point estimates should be the same from all packages</a:t>
            </a:r>
          </a:p>
          <a:p>
            <a:pPr lvl="2"/>
            <a:r>
              <a:rPr lang="en-US" dirty="0" smtClean="0"/>
              <a:t>Variance estimates may differ due to choices each package has made in methods to account for clustering</a:t>
            </a:r>
          </a:p>
          <a:p>
            <a:pPr lvl="3"/>
            <a:r>
              <a:rPr lang="en-US" dirty="0" smtClean="0"/>
              <a:t>Differences probably less than 0.01?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>II. NHANES </a:t>
            </a:r>
            <a:r>
              <a:rPr lang="en-US" dirty="0" err="1" smtClean="0"/>
              <a:t>Overview:</a:t>
            </a:r>
            <a:r>
              <a:rPr lang="en-US" dirty="0" err="1"/>
              <a:t>Survey</a:t>
            </a:r>
            <a:r>
              <a:rPr lang="en-US" dirty="0"/>
              <a:t> design and analysis </a:t>
            </a:r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references</a:t>
            </a:r>
          </a:p>
          <a:p>
            <a:pPr lvl="1"/>
            <a:r>
              <a:rPr lang="en-US" dirty="0" err="1" smtClean="0"/>
              <a:t>Heeringa</a:t>
            </a:r>
            <a:r>
              <a:rPr lang="en-US" dirty="0" smtClean="0"/>
              <a:t>, Steven G, Brady T. West and Patricia Berglund. 2010. </a:t>
            </a:r>
            <a:r>
              <a:rPr lang="en-US" u="sng" dirty="0" smtClean="0"/>
              <a:t>Applied Survey Data Analysis.</a:t>
            </a:r>
            <a:r>
              <a:rPr lang="en-US" dirty="0" smtClean="0"/>
              <a:t> Chapman &amp; Hall, CRC, New York.</a:t>
            </a:r>
          </a:p>
          <a:p>
            <a:pPr lvl="1"/>
            <a:r>
              <a:rPr lang="en-US" dirty="0" err="1" smtClean="0"/>
              <a:t>Korn</a:t>
            </a:r>
            <a:r>
              <a:rPr lang="en-US" dirty="0" smtClean="0"/>
              <a:t>, Edward L. and Barry </a:t>
            </a:r>
            <a:r>
              <a:rPr lang="en-US" dirty="0" err="1" smtClean="0"/>
              <a:t>Graubard</a:t>
            </a:r>
            <a:r>
              <a:rPr lang="en-US" dirty="0" smtClean="0"/>
              <a:t>. 1999. </a:t>
            </a:r>
            <a:r>
              <a:rPr lang="en-US" u="sng" dirty="0" smtClean="0"/>
              <a:t>Analysis of Health Surveys.</a:t>
            </a:r>
            <a:r>
              <a:rPr lang="en-US" dirty="0" smtClean="0"/>
              <a:t> John Wiley, New York.</a:t>
            </a:r>
          </a:p>
          <a:p>
            <a:pPr lvl="1"/>
            <a:r>
              <a:rPr lang="en-US" dirty="0" smtClean="0"/>
              <a:t>Groves, Robert M., Floyd J. Fowler, Jr., Mick P. Cooper, James M. </a:t>
            </a:r>
            <a:r>
              <a:rPr lang="en-US" dirty="0" err="1" smtClean="0"/>
              <a:t>Lepkowski</a:t>
            </a:r>
            <a:r>
              <a:rPr lang="en-US" dirty="0" smtClean="0"/>
              <a:t>, Eleanor Singer, Roger </a:t>
            </a:r>
            <a:r>
              <a:rPr lang="en-US" dirty="0" err="1" smtClean="0"/>
              <a:t>Tourangeau</a:t>
            </a:r>
            <a:r>
              <a:rPr lang="en-US" dirty="0" smtClean="0"/>
              <a:t>. 2004. </a:t>
            </a:r>
            <a:r>
              <a:rPr lang="en-US" u="sng" dirty="0" smtClean="0"/>
              <a:t>Survey Methodology, 2</a:t>
            </a:r>
            <a:r>
              <a:rPr lang="en-US" u="sng" baseline="30000" dirty="0" smtClean="0"/>
              <a:t>nd</a:t>
            </a:r>
            <a:r>
              <a:rPr lang="en-US" u="sng" dirty="0" smtClean="0"/>
              <a:t> edition</a:t>
            </a:r>
            <a:r>
              <a:rPr lang="en-US" dirty="0" smtClean="0"/>
              <a:t>. John Wiley, New York, 2009.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III. NHANES data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NCHS NHANES Tutorial</a:t>
            </a:r>
          </a:p>
          <a:p>
            <a:pPr lvl="1"/>
            <a:r>
              <a:rPr lang="en-US" dirty="0" smtClean="0"/>
              <a:t>Dental, Oral and Craniofacial Data Resource Center (CDC and NIDCR funded project)</a:t>
            </a:r>
          </a:p>
          <a:p>
            <a:pPr lvl="2"/>
            <a:r>
              <a:rPr lang="en-US" dirty="0" smtClean="0"/>
              <a:t>Current online resources</a:t>
            </a:r>
          </a:p>
          <a:p>
            <a:pPr lvl="2"/>
            <a:r>
              <a:rPr lang="en-US" dirty="0" smtClean="0"/>
              <a:t>Tutorial materials in development</a:t>
            </a:r>
          </a:p>
          <a:p>
            <a:pPr lvl="1"/>
            <a:r>
              <a:rPr lang="en-US" dirty="0" smtClean="0"/>
              <a:t>Restricted data, linked data and Research Data Centers operated by NCHS or Census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III. NHANES data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NCHS NHANES Tutorial </a:t>
            </a:r>
            <a:r>
              <a:rPr lang="en-US" dirty="0" smtClean="0">
                <a:hlinkClick r:id="rId2"/>
              </a:rPr>
              <a:t>http://www.cdc.gov/nchs/tutorials/index.htm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Excellent tutorial, materials being added regularly</a:t>
            </a:r>
          </a:p>
          <a:p>
            <a:pPr lvl="2"/>
            <a:r>
              <a:rPr lang="en-US" dirty="0" smtClean="0"/>
              <a:t>Not specific to oral health, but good resources for</a:t>
            </a:r>
          </a:p>
          <a:p>
            <a:pPr lvl="3"/>
            <a:r>
              <a:rPr lang="en-US" dirty="0" smtClean="0"/>
              <a:t>Dietary interview data</a:t>
            </a:r>
          </a:p>
          <a:p>
            <a:pPr lvl="3"/>
            <a:r>
              <a:rPr lang="en-US" dirty="0" smtClean="0"/>
              <a:t>Environmental chemical data</a:t>
            </a:r>
          </a:p>
          <a:p>
            <a:pPr lvl="1"/>
            <a:r>
              <a:rPr lang="en-US" dirty="0" smtClean="0"/>
              <a:t>Variable crosswalks</a:t>
            </a:r>
          </a:p>
          <a:p>
            <a:pPr lvl="2"/>
            <a:r>
              <a:rPr lang="en-US" dirty="0" smtClean="0"/>
              <a:t>Cross year variable table </a:t>
            </a:r>
            <a:r>
              <a:rPr lang="en-US" dirty="0" smtClean="0">
                <a:hlinkClick r:id="rId3"/>
              </a:rPr>
              <a:t>http://www.cdc.gov/nchs/nhanes/variable_tables/cross_year_variables_list.htm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Not for oral health yet, but many others</a:t>
            </a:r>
          </a:p>
          <a:p>
            <a:pPr lvl="3"/>
            <a:r>
              <a:rPr lang="en-US" dirty="0" smtClean="0"/>
              <a:t>Demographics, dietary recall, C-reactive protein, smoking, reproductive health</a:t>
            </a:r>
          </a:p>
          <a:p>
            <a:pPr lvl="1"/>
            <a:r>
              <a:rPr lang="en-US" dirty="0" smtClean="0"/>
              <a:t>Q-Bank – question evaluation reports</a:t>
            </a:r>
          </a:p>
          <a:p>
            <a:pPr lvl="2"/>
            <a:r>
              <a:rPr lang="en-US" dirty="0" smtClean="0">
                <a:hlinkClick r:id="rId4"/>
              </a:rPr>
              <a:t>http://wwwn.cdc.gov/qbank/Home.aspx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III. NHANES data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Dental, Oral and Craniofacial Data Resource Center (CDC and NIDCR funded project)</a:t>
            </a:r>
          </a:p>
          <a:p>
            <a:pPr lvl="2"/>
            <a:r>
              <a:rPr lang="en-US" dirty="0" smtClean="0"/>
              <a:t>Current online resources</a:t>
            </a:r>
          </a:p>
          <a:p>
            <a:pPr lvl="3"/>
            <a:r>
              <a:rPr lang="en-US" dirty="0" smtClean="0"/>
              <a:t>Data Query System, some publications, survey questions inventory, Catalog of Surveys and Archive of Methods Related to Oral Health (400+ surveys listed)</a:t>
            </a:r>
          </a:p>
          <a:p>
            <a:pPr lvl="2"/>
            <a:r>
              <a:rPr lang="en-US" dirty="0" smtClean="0"/>
              <a:t>Tutorial materials in development</a:t>
            </a:r>
          </a:p>
          <a:p>
            <a:pPr lvl="3"/>
            <a:r>
              <a:rPr lang="en-US" dirty="0" smtClean="0"/>
              <a:t>Will cover this in hands-on workshop</a:t>
            </a:r>
          </a:p>
          <a:p>
            <a:pPr lvl="4"/>
            <a:r>
              <a:rPr lang="en-US" dirty="0" smtClean="0"/>
              <a:t>Basic info on key data sets with oral health, linked to source</a:t>
            </a:r>
          </a:p>
          <a:p>
            <a:pPr lvl="4"/>
            <a:r>
              <a:rPr lang="en-US" dirty="0" smtClean="0"/>
              <a:t>Expanded documentation of oral health components</a:t>
            </a:r>
          </a:p>
          <a:p>
            <a:pPr lvl="4"/>
            <a:r>
              <a:rPr lang="en-US" dirty="0" smtClean="0"/>
              <a:t>Variable crosswalks</a:t>
            </a:r>
          </a:p>
          <a:p>
            <a:pPr lvl="4"/>
            <a:r>
              <a:rPr lang="en-US" dirty="0" smtClean="0"/>
              <a:t>Code for creating analytic data sets</a:t>
            </a:r>
          </a:p>
          <a:p>
            <a:pPr lvl="4"/>
            <a:r>
              <a:rPr lang="en-US" dirty="0" smtClean="0"/>
              <a:t>“clean” oral health data sets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Lecture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dirty="0" smtClean="0"/>
              <a:t>Introduction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dirty="0" smtClean="0"/>
              <a:t>NHANES Overview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dirty="0" smtClean="0"/>
              <a:t>NHANES Data Resources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dirty="0" smtClean="0"/>
              <a:t>Future Developments in NHANES</a:t>
            </a:r>
          </a:p>
          <a:p>
            <a:r>
              <a:rPr lang="en-US" dirty="0" smtClean="0"/>
              <a:t>Hands-on Workshop</a:t>
            </a:r>
          </a:p>
          <a:p>
            <a:pPr marL="1028700" lvl="1" indent="-571500">
              <a:buFont typeface="+mj-lt"/>
              <a:buAutoNum type="romanUcPeriod" startAt="5"/>
            </a:pPr>
            <a:r>
              <a:rPr lang="en-US" dirty="0" smtClean="0"/>
              <a:t>Orientation to NCHS NHANES Web site</a:t>
            </a:r>
          </a:p>
          <a:p>
            <a:pPr marL="1028700" lvl="1" indent="-571500">
              <a:buFont typeface="+mj-lt"/>
              <a:buAutoNum type="romanUcPeriod" startAt="5"/>
            </a:pPr>
            <a:r>
              <a:rPr lang="en-US" dirty="0" smtClean="0"/>
              <a:t>Orientation to DRC tutorial materials</a:t>
            </a:r>
          </a:p>
          <a:p>
            <a:pPr marL="1028700" lvl="1" indent="-571500">
              <a:buFont typeface="+mj-lt"/>
              <a:buAutoNum type="romanUcPeriod" startAt="5"/>
            </a:pPr>
            <a:r>
              <a:rPr lang="en-US" dirty="0" smtClean="0"/>
              <a:t>Practice Examples (in SAS and SUDAAN)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III. NHANES data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Restricted data, linked data and Research Data Centers operated by NCHS or Census</a:t>
            </a:r>
          </a:p>
          <a:p>
            <a:pPr lvl="1"/>
            <a:r>
              <a:rPr lang="en-US" dirty="0" smtClean="0"/>
              <a:t>Research Data Centers </a:t>
            </a:r>
            <a:r>
              <a:rPr lang="en-US" dirty="0" smtClean="0">
                <a:hlinkClick r:id="rId2"/>
              </a:rPr>
              <a:t>http://www.cdc.gov/rdc/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Linked data – national surveys linked to CMS, mortality, air quality, Social Security Benefit history</a:t>
            </a:r>
          </a:p>
          <a:p>
            <a:pPr lvl="2"/>
            <a:r>
              <a:rPr lang="en-US" dirty="0" smtClean="0">
                <a:hlinkClick r:id="rId3"/>
              </a:rPr>
              <a:t>http://www.cdc.gov/nchs/data_access/data_linkage_activities.htm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Hands-on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buFont typeface="+mj-lt"/>
              <a:buAutoNum type="romanUcPeriod" startAt="5"/>
            </a:pPr>
            <a:r>
              <a:rPr lang="en-US" dirty="0" smtClean="0"/>
              <a:t>Orientation to NCHS NHANES Web site</a:t>
            </a:r>
          </a:p>
          <a:p>
            <a:pPr marL="571500" lvl="0" indent="-571500">
              <a:buFont typeface="+mj-lt"/>
              <a:buAutoNum type="romanUcPeriod" startAt="5"/>
            </a:pPr>
            <a:r>
              <a:rPr lang="en-US" dirty="0" smtClean="0"/>
              <a:t>Orientation to DRC tutorial materials</a:t>
            </a:r>
          </a:p>
          <a:p>
            <a:pPr marL="571500" lvl="0" indent="-571500">
              <a:buFont typeface="+mj-lt"/>
              <a:buAutoNum type="romanUcPeriod" startAt="5"/>
            </a:pPr>
            <a:r>
              <a:rPr lang="en-US" dirty="0" smtClean="0"/>
              <a:t>Practice examples (in SAS and SUDAAN)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lvl="0" indent="-571500">
              <a:buFont typeface="+mj-lt"/>
              <a:buAutoNum type="romanUcPeriod" startAt="5"/>
            </a:pPr>
            <a:r>
              <a:rPr lang="en-US" dirty="0" smtClean="0"/>
              <a:t>Orientation to NCHS NHANES Web site</a:t>
            </a:r>
          </a:p>
          <a:p>
            <a:pPr marL="1028700" lvl="1" indent="-571500"/>
            <a:r>
              <a:rPr lang="en-US" dirty="0" smtClean="0"/>
              <a:t>Locating and downloading files</a:t>
            </a:r>
          </a:p>
          <a:p>
            <a:pPr marL="1428750" lvl="2" indent="-514350"/>
            <a:r>
              <a:rPr lang="en-US" dirty="0" smtClean="0"/>
              <a:t>Demographics</a:t>
            </a:r>
          </a:p>
          <a:p>
            <a:pPr marL="1428750" lvl="2" indent="-514350"/>
            <a:r>
              <a:rPr lang="en-US" dirty="0" smtClean="0"/>
              <a:t>Questionnaire</a:t>
            </a:r>
          </a:p>
          <a:p>
            <a:pPr marL="1885950" lvl="3" indent="-514350"/>
            <a:r>
              <a:rPr lang="en-US" dirty="0" smtClean="0"/>
              <a:t>Oral health</a:t>
            </a:r>
          </a:p>
          <a:p>
            <a:pPr marL="1885950" lvl="3" indent="-514350"/>
            <a:r>
              <a:rPr lang="en-US" dirty="0" smtClean="0"/>
              <a:t>Oral health referral and recommendations</a:t>
            </a:r>
          </a:p>
          <a:p>
            <a:pPr marL="1885950" lvl="3" indent="-514350"/>
            <a:r>
              <a:rPr lang="en-US" dirty="0" smtClean="0"/>
              <a:t>Household and other files</a:t>
            </a:r>
          </a:p>
          <a:p>
            <a:pPr marL="1428750" lvl="2" indent="-514350"/>
            <a:r>
              <a:rPr lang="en-US" dirty="0" smtClean="0"/>
              <a:t>Examination</a:t>
            </a:r>
          </a:p>
          <a:p>
            <a:pPr marL="1885950" lvl="3" indent="-514350"/>
            <a:r>
              <a:rPr lang="en-US" dirty="0" smtClean="0"/>
              <a:t>Oral health examination</a:t>
            </a:r>
          </a:p>
          <a:p>
            <a:pPr marL="1885950" lvl="3" indent="-514350"/>
            <a:r>
              <a:rPr lang="en-US" dirty="0" smtClean="0"/>
              <a:t>Dietary interview files</a:t>
            </a:r>
          </a:p>
          <a:p>
            <a:pPr marL="1428750" lvl="2" indent="-514350"/>
            <a:r>
              <a:rPr lang="en-US" dirty="0" smtClean="0"/>
              <a:t>Laboratory</a:t>
            </a:r>
          </a:p>
          <a:p>
            <a:pPr marL="1885950" lvl="3" indent="-514350"/>
            <a:r>
              <a:rPr lang="en-US" dirty="0" smtClean="0"/>
              <a:t>Tobacco</a:t>
            </a:r>
          </a:p>
          <a:p>
            <a:pPr marL="1885950" lvl="3" indent="-514350"/>
            <a:r>
              <a:rPr lang="en-US" dirty="0" smtClean="0"/>
              <a:t>C-Reactive Protein</a:t>
            </a:r>
          </a:p>
          <a:p>
            <a:pPr marL="1885950" lvl="3" indent="-514350"/>
            <a:r>
              <a:rPr lang="en-US" dirty="0" smtClean="0"/>
              <a:t>Vitamin 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buFont typeface="+mj-lt"/>
              <a:buAutoNum type="romanUcPeriod" startAt="6"/>
            </a:pPr>
            <a:r>
              <a:rPr lang="en-US" dirty="0" smtClean="0"/>
              <a:t>Orientation to DRC tutorial materials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buFont typeface="+mj-lt"/>
              <a:buAutoNum type="romanUcPeriod" startAt="7"/>
            </a:pPr>
            <a:r>
              <a:rPr lang="en-US" dirty="0" smtClean="0"/>
              <a:t>Practice examples (in SAS and SUDAAN)</a:t>
            </a:r>
          </a:p>
          <a:p>
            <a:pPr marL="1028700" lvl="1" indent="-571500"/>
            <a:r>
              <a:rPr lang="en-US" dirty="0" smtClean="0"/>
              <a:t>Setting up an analytic data set with questionnaire items</a:t>
            </a:r>
          </a:p>
          <a:p>
            <a:pPr marL="1028700" lvl="1" indent="-571500"/>
            <a:r>
              <a:rPr lang="en-US" dirty="0" smtClean="0"/>
              <a:t>Preparing an analytic data set with oral health examination items and dental indices</a:t>
            </a:r>
          </a:p>
          <a:p>
            <a:pPr marL="1028700" lvl="1" indent="-571500"/>
            <a:r>
              <a:rPr lang="en-US" dirty="0" smtClean="0"/>
              <a:t>Preparing an analytic data set with laboratory items</a:t>
            </a:r>
          </a:p>
          <a:p>
            <a:pPr marL="1028700" lvl="1" indent="-571500"/>
            <a:r>
              <a:rPr lang="en-US" dirty="0" smtClean="0"/>
              <a:t>Producing national estimates for Healthy People objectives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buFont typeface="+mj-lt"/>
              <a:buAutoNum type="romanUcPeriod" startAt="7"/>
            </a:pPr>
            <a:r>
              <a:rPr lang="en-US" dirty="0" smtClean="0"/>
              <a:t>Practice examples (in SAS and SUDAAN)</a:t>
            </a:r>
          </a:p>
          <a:p>
            <a:pPr marL="1028700" lvl="1" indent="-571500"/>
            <a:r>
              <a:rPr lang="en-US" dirty="0" smtClean="0"/>
              <a:t>Setting up an analytic data set with questionnaire items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buFont typeface="+mj-lt"/>
              <a:buAutoNum type="romanUcPeriod" startAt="7"/>
            </a:pPr>
            <a:r>
              <a:rPr lang="en-US" dirty="0" smtClean="0"/>
              <a:t>Practice examples (in SAS and SUDAAN)</a:t>
            </a:r>
          </a:p>
          <a:p>
            <a:pPr marL="1028700" lvl="1" indent="-571500"/>
            <a:r>
              <a:rPr lang="en-US" dirty="0" smtClean="0"/>
              <a:t>Preparing an analytic data set with oral health examination items and dental indices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buFont typeface="+mj-lt"/>
              <a:buAutoNum type="romanUcPeriod" startAt="7"/>
            </a:pPr>
            <a:r>
              <a:rPr lang="en-US" dirty="0" smtClean="0"/>
              <a:t>Practice examples (in SAS and SUDAAN)</a:t>
            </a:r>
          </a:p>
          <a:p>
            <a:pPr marL="1028700" lvl="1" indent="-571500"/>
            <a:r>
              <a:rPr lang="en-US" dirty="0" smtClean="0"/>
              <a:t>Preparing an analytic data set with laboratory items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buFont typeface="+mj-lt"/>
              <a:buAutoNum type="romanUcPeriod" startAt="7"/>
            </a:pPr>
            <a:r>
              <a:rPr lang="en-US" dirty="0" smtClean="0"/>
              <a:t>Practice examples (in SAS and SUDAAN)</a:t>
            </a:r>
          </a:p>
          <a:p>
            <a:pPr marL="1028700" lvl="1" indent="-571500"/>
            <a:r>
              <a:rPr lang="en-US" dirty="0" smtClean="0"/>
              <a:t>Producing national estimates for Healthy People objectives</a:t>
            </a:r>
          </a:p>
          <a:p>
            <a:pPr marL="1428750" lvl="2" indent="-571500"/>
            <a:r>
              <a:rPr lang="en-US" dirty="0" smtClean="0"/>
              <a:t>Tracking Healthy People 2010</a:t>
            </a:r>
          </a:p>
          <a:p>
            <a:pPr marL="1428750" lvl="2" indent="-571500"/>
            <a:r>
              <a:rPr lang="en-US" dirty="0" smtClean="0"/>
              <a:t>CDC WONDER/Data2010</a:t>
            </a:r>
          </a:p>
          <a:p>
            <a:pPr marL="1428750" lvl="2" indent="-57150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CDC’s organization (oral health, NHANES) and relationship to NIDCR and other Federal agencies, and to universities and state governments </a:t>
            </a:r>
          </a:p>
          <a:p>
            <a:pPr lvl="1"/>
            <a:r>
              <a:rPr lang="en-US" dirty="0" smtClean="0"/>
              <a:t>Surveillance vs. Research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I. Introduction: CDC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Within CDC</a:t>
            </a:r>
          </a:p>
          <a:p>
            <a:pPr lvl="2"/>
            <a:r>
              <a:rPr lang="en-US" dirty="0" smtClean="0"/>
              <a:t>DOH </a:t>
            </a:r>
          </a:p>
          <a:p>
            <a:pPr lvl="3"/>
            <a:r>
              <a:rPr lang="en-US" dirty="0" smtClean="0"/>
              <a:t>located within the National Center for Chronic Disease Prevention and Health Promotion</a:t>
            </a:r>
          </a:p>
          <a:p>
            <a:pPr lvl="3"/>
            <a:r>
              <a:rPr lang="en-US" dirty="0" smtClean="0"/>
              <a:t>Funds 19 states to build oral health infrastructure</a:t>
            </a:r>
          </a:p>
          <a:p>
            <a:pPr lvl="3"/>
            <a:r>
              <a:rPr lang="en-US" dirty="0" smtClean="0"/>
              <a:t>Funds part of NHANES, along with NIDCR</a:t>
            </a:r>
          </a:p>
          <a:p>
            <a:pPr lvl="2"/>
            <a:r>
              <a:rPr lang="en-US" dirty="0" smtClean="0"/>
              <a:t>Division of HANES</a:t>
            </a:r>
          </a:p>
          <a:p>
            <a:pPr lvl="3"/>
            <a:r>
              <a:rPr lang="en-US" dirty="0" smtClean="0"/>
              <a:t>located within the National Center for Health Statistics</a:t>
            </a:r>
          </a:p>
          <a:p>
            <a:pPr lvl="3"/>
            <a:r>
              <a:rPr lang="en-US" dirty="0" smtClean="0"/>
              <a:t>Designs, manages contract to operate NHANES</a:t>
            </a:r>
          </a:p>
          <a:p>
            <a:pPr lvl="3"/>
            <a:r>
              <a:rPr lang="en-US" dirty="0" smtClean="0"/>
              <a:t>produces public and restricted data sets</a:t>
            </a:r>
          </a:p>
          <a:p>
            <a:pPr lvl="3"/>
            <a:r>
              <a:rPr lang="en-US" dirty="0" smtClean="0"/>
              <a:t>Collaborates with other NCHS divisions to link NHANES to other data sets</a:t>
            </a:r>
          </a:p>
          <a:p>
            <a:pPr lvl="3"/>
            <a:r>
              <a:rPr lang="en-US" dirty="0" smtClean="0"/>
              <a:t>Publishes a wide variety of reports on NHANES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I. Introduction: CDC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Outside of CDC</a:t>
            </a:r>
          </a:p>
          <a:p>
            <a:pPr lvl="2"/>
            <a:r>
              <a:rPr lang="en-US" dirty="0" smtClean="0"/>
              <a:t>Department of Health and Human Services</a:t>
            </a:r>
          </a:p>
          <a:p>
            <a:pPr lvl="3"/>
            <a:r>
              <a:rPr lang="en-US" dirty="0" smtClean="0"/>
              <a:t>NIH/NIDCR</a:t>
            </a:r>
          </a:p>
          <a:p>
            <a:pPr lvl="3"/>
            <a:r>
              <a:rPr lang="en-US" dirty="0" smtClean="0"/>
              <a:t>CDC</a:t>
            </a:r>
          </a:p>
          <a:p>
            <a:pPr lvl="3"/>
            <a:r>
              <a:rPr lang="en-US" dirty="0" smtClean="0"/>
              <a:t>CMS</a:t>
            </a:r>
          </a:p>
          <a:p>
            <a:pPr lvl="3"/>
            <a:r>
              <a:rPr lang="en-US" dirty="0" smtClean="0"/>
              <a:t>HRSA</a:t>
            </a:r>
          </a:p>
          <a:p>
            <a:pPr lvl="3"/>
            <a:r>
              <a:rPr lang="en-US" dirty="0" smtClean="0"/>
              <a:t>IHS</a:t>
            </a:r>
          </a:p>
          <a:p>
            <a:pPr lvl="3"/>
            <a:r>
              <a:rPr lang="en-US" dirty="0" smtClean="0"/>
              <a:t>SAMSHA</a:t>
            </a:r>
          </a:p>
          <a:p>
            <a:pPr lvl="3"/>
            <a:r>
              <a:rPr lang="en-US" dirty="0" smtClean="0"/>
              <a:t>…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Surveillance vs. Research</a:t>
            </a:r>
          </a:p>
          <a:p>
            <a:pPr lvl="2"/>
            <a:r>
              <a:rPr lang="en-US" dirty="0" smtClean="0"/>
              <a:t>Main purpose of surveillance is to monitor trends in </a:t>
            </a:r>
          </a:p>
          <a:p>
            <a:pPr lvl="3"/>
            <a:r>
              <a:rPr lang="en-US" dirty="0" smtClean="0"/>
              <a:t>known public health problems and related risk factors</a:t>
            </a:r>
          </a:p>
          <a:p>
            <a:pPr lvl="3"/>
            <a:r>
              <a:rPr lang="en-US" dirty="0" smtClean="0"/>
              <a:t>Identify emerging problems</a:t>
            </a:r>
          </a:p>
          <a:p>
            <a:pPr lvl="3"/>
            <a:r>
              <a:rPr lang="en-US" dirty="0" smtClean="0"/>
              <a:t>Broad picture of trends in national populations</a:t>
            </a:r>
          </a:p>
          <a:p>
            <a:pPr lvl="3"/>
            <a:r>
              <a:rPr lang="en-US" dirty="0" smtClean="0"/>
              <a:t>Sentinel surveillance</a:t>
            </a:r>
          </a:p>
          <a:p>
            <a:pPr lvl="4"/>
            <a:r>
              <a:rPr lang="en-US" dirty="0" smtClean="0"/>
              <a:t>monitors rarer problems in higher risk populations</a:t>
            </a:r>
          </a:p>
          <a:p>
            <a:pPr lvl="4"/>
            <a:r>
              <a:rPr lang="en-US" dirty="0" smtClean="0"/>
              <a:t>Or problems in populations representative of a smaller area (county, city or specific population)</a:t>
            </a:r>
          </a:p>
          <a:p>
            <a:pPr lvl="2"/>
            <a:r>
              <a:rPr lang="en-US" dirty="0" smtClean="0"/>
              <a:t>Survey-based Surveillance at the national level is constrained by costs and burden to participants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Surveillance vs. Research</a:t>
            </a:r>
          </a:p>
          <a:p>
            <a:pPr lvl="2"/>
            <a:r>
              <a:rPr lang="en-US" dirty="0" smtClean="0"/>
              <a:t>Changes in trends or new problems identified through surveillance ideally trigger focused research to explain the observed change</a:t>
            </a:r>
          </a:p>
          <a:p>
            <a:pPr lvl="2"/>
            <a:r>
              <a:rPr lang="en-US" dirty="0" smtClean="0"/>
              <a:t>Surveillance data sets are often cross-sectional</a:t>
            </a:r>
          </a:p>
          <a:p>
            <a:pPr lvl="3"/>
            <a:r>
              <a:rPr lang="en-US" dirty="0" smtClean="0"/>
              <a:t>Few truly longitudinal surveys</a:t>
            </a:r>
          </a:p>
          <a:p>
            <a:pPr lvl="3"/>
            <a:r>
              <a:rPr lang="en-US" dirty="0" smtClean="0"/>
              <a:t>Limitations in the types of research that can be conducted with surveillance data</a:t>
            </a:r>
          </a:p>
          <a:p>
            <a:pPr lvl="1"/>
            <a:r>
              <a:rPr lang="en-US" dirty="0" smtClean="0"/>
              <a:t>New developments</a:t>
            </a:r>
          </a:p>
          <a:p>
            <a:pPr lvl="2"/>
            <a:r>
              <a:rPr lang="en-US" dirty="0" smtClean="0"/>
              <a:t>linkage among surveys, linkage with external data (CMS, environmental) may support more research</a:t>
            </a:r>
          </a:p>
          <a:p>
            <a:pPr lvl="2"/>
            <a:r>
              <a:rPr lang="en-US" dirty="0" smtClean="0"/>
              <a:t>Match rate could be a limiting issue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II. NHANES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History of NHANES</a:t>
            </a:r>
          </a:p>
          <a:p>
            <a:pPr lvl="1"/>
            <a:r>
              <a:rPr lang="en-US" dirty="0" smtClean="0"/>
              <a:t>NHANES compared to other national surveys</a:t>
            </a:r>
          </a:p>
          <a:p>
            <a:pPr lvl="1"/>
            <a:r>
              <a:rPr lang="en-US" dirty="0" smtClean="0"/>
              <a:t>NHANES Oral Health Components</a:t>
            </a:r>
          </a:p>
          <a:p>
            <a:pPr lvl="2"/>
            <a:r>
              <a:rPr lang="en-US" dirty="0" smtClean="0"/>
              <a:t>2009-2010</a:t>
            </a:r>
          </a:p>
          <a:p>
            <a:pPr lvl="2"/>
            <a:r>
              <a:rPr lang="en-US" dirty="0" smtClean="0"/>
              <a:t>Previous NHANES and precursor National Health Examination Survey</a:t>
            </a:r>
          </a:p>
          <a:p>
            <a:pPr lvl="1"/>
            <a:r>
              <a:rPr lang="en-US" dirty="0" smtClean="0"/>
              <a:t>Survey design and analysis considerations</a:t>
            </a:r>
          </a:p>
          <a:p>
            <a:pPr lvl="2"/>
            <a:r>
              <a:rPr lang="en-US" dirty="0" smtClean="0"/>
              <a:t>Statistical methods</a:t>
            </a:r>
          </a:p>
          <a:p>
            <a:pPr lvl="2"/>
            <a:r>
              <a:rPr lang="en-US" dirty="0" smtClean="0"/>
              <a:t>Software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>II. NHANES Overview: </a:t>
            </a:r>
            <a:r>
              <a:rPr lang="en-US" dirty="0"/>
              <a:t>History of </a:t>
            </a:r>
            <a:r>
              <a:rPr lang="en-US" dirty="0" smtClean="0"/>
              <a:t>NHANES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Health Examination Surveys</a:t>
            </a:r>
          </a:p>
          <a:p>
            <a:pPr lvl="1"/>
            <a:r>
              <a:rPr lang="en-US" dirty="0" smtClean="0"/>
              <a:t>1959-62, 1963-65, 1966-1970</a:t>
            </a:r>
          </a:p>
          <a:p>
            <a:r>
              <a:rPr lang="en-US" dirty="0" smtClean="0"/>
              <a:t>National Health and Nutrition Examination Surveys</a:t>
            </a:r>
          </a:p>
          <a:p>
            <a:pPr lvl="1"/>
            <a:r>
              <a:rPr lang="en-US" dirty="0" smtClean="0"/>
              <a:t>1971-1974, 1988-1995</a:t>
            </a:r>
          </a:p>
          <a:p>
            <a:pPr lvl="1"/>
            <a:r>
              <a:rPr lang="en-US" dirty="0" smtClean="0"/>
              <a:t>1999+ Continuous NHANES</a:t>
            </a:r>
          </a:p>
          <a:p>
            <a:r>
              <a:rPr lang="en-US" dirty="0" smtClean="0"/>
              <a:t>Hispanic HANES 1986-1987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1436</Words>
  <Application>Microsoft Office PowerPoint</Application>
  <PresentationFormat>On-screen Show (4:3)</PresentationFormat>
  <Paragraphs>226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National Health and Nutrition Examination Survey – Oral Health Components</vt:lpstr>
      <vt:lpstr>Workshop Overview</vt:lpstr>
      <vt:lpstr>I. Introduction</vt:lpstr>
      <vt:lpstr>I. Introduction: CDC organization</vt:lpstr>
      <vt:lpstr>I. Introduction: CDC organization</vt:lpstr>
      <vt:lpstr>I. Introduction</vt:lpstr>
      <vt:lpstr>I. Introduction</vt:lpstr>
      <vt:lpstr>II. NHANES overview</vt:lpstr>
      <vt:lpstr>II. NHANES Overview: History of NHANES</vt:lpstr>
      <vt:lpstr>Slide 10</vt:lpstr>
      <vt:lpstr>II. NHANES Overview: NHANES compared to other national surveys</vt:lpstr>
      <vt:lpstr>II. NHANES Overview: NHANES Oral Health Components</vt:lpstr>
      <vt:lpstr>II. NHANES Overview:Survey design and analysis considerations</vt:lpstr>
      <vt:lpstr>II. NHANES Overview:Survey design and analysis considerations</vt:lpstr>
      <vt:lpstr>II. NHANES Overview:Survey design and analysis considerations</vt:lpstr>
      <vt:lpstr>II. NHANES Overview:Survey design and analysis considerations</vt:lpstr>
      <vt:lpstr>III. NHANES data resources</vt:lpstr>
      <vt:lpstr>III. NHANES data resources</vt:lpstr>
      <vt:lpstr>III. NHANES data resources</vt:lpstr>
      <vt:lpstr>III. NHANES data resources</vt:lpstr>
      <vt:lpstr>Hands-on workshop</vt:lpstr>
      <vt:lpstr>Hands-on Workshop</vt:lpstr>
      <vt:lpstr>Hands-on workshop</vt:lpstr>
      <vt:lpstr>Hands-on workshop</vt:lpstr>
      <vt:lpstr>Hands-on workshop</vt:lpstr>
      <vt:lpstr>Hands-on workshop</vt:lpstr>
      <vt:lpstr>Hands-on workshop</vt:lpstr>
      <vt:lpstr>Hands-on workshop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Health and Nutrition Examination Survey – Oral Health Components</dc:title>
  <dc:creator/>
  <cp:lastModifiedBy>lub2</cp:lastModifiedBy>
  <cp:revision>18</cp:revision>
  <dcterms:created xsi:type="dcterms:W3CDTF">2006-08-16T00:00:00Z</dcterms:created>
  <dcterms:modified xsi:type="dcterms:W3CDTF">2011-05-18T12:25:08Z</dcterms:modified>
</cp:coreProperties>
</file>